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256" r:id="rId2"/>
    <p:sldId id="415" r:id="rId3"/>
    <p:sldId id="380" r:id="rId4"/>
    <p:sldId id="404" r:id="rId5"/>
    <p:sldId id="414" r:id="rId6"/>
    <p:sldId id="421" r:id="rId7"/>
    <p:sldId id="416" r:id="rId8"/>
    <p:sldId id="399" r:id="rId9"/>
    <p:sldId id="361" r:id="rId10"/>
    <p:sldId id="376" r:id="rId11"/>
    <p:sldId id="410" r:id="rId12"/>
    <p:sldId id="411" r:id="rId13"/>
    <p:sldId id="412" r:id="rId14"/>
    <p:sldId id="365" r:id="rId15"/>
  </p:sldIdLst>
  <p:sldSz cx="9144000" cy="6858000" type="screen4x3"/>
  <p:notesSz cx="6797675" cy="9928225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  <a:srgbClr val="66FFCC"/>
    <a:srgbClr val="FFFF99"/>
    <a:srgbClr val="006600"/>
    <a:srgbClr val="FF3300"/>
    <a:srgbClr val="0000FF"/>
    <a:srgbClr val="CC0099"/>
    <a:srgbClr val="FF3399"/>
    <a:srgbClr val="FF99CC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85" autoAdjust="0"/>
    <p:restoredTop sz="94434" autoAdjust="0"/>
  </p:normalViewPr>
  <p:slideViewPr>
    <p:cSldViewPr>
      <p:cViewPr varScale="1">
        <p:scale>
          <a:sx n="67" d="100"/>
          <a:sy n="67" d="100"/>
        </p:scale>
        <p:origin x="1440" y="6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970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92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92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fld id="{7B4249A0-F225-4BCF-A9D7-A661D363261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7805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7287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9" y="4714875"/>
            <a:ext cx="5437187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fld id="{DF792CDF-CBEA-45BA-96A2-22A10E3B037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00096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1506DF-C629-4ECD-8C79-CD92669BD74C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1240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1506DF-C629-4ECD-8C79-CD92669BD74C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1240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1506DF-C629-4ECD-8C79-CD92669BD74C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8473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TextBox 4"/>
          <p:cNvSpPr txBox="1"/>
          <p:nvPr userDrawn="1"/>
        </p:nvSpPr>
        <p:spPr>
          <a:xfrm>
            <a:off x="177800" y="6283325"/>
            <a:ext cx="4238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smtClean="0">
                <a:solidFill>
                  <a:srgbClr val="000000"/>
                </a:solidFill>
              </a:rPr>
              <a:pPr algn="r"/>
              <a:t>‹N›</a:t>
            </a:fld>
            <a:endParaRPr lang="it-IT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53778"/>
      </p:ext>
    </p:extLst>
  </p:cSld>
  <p:clrMapOvr>
    <a:masterClrMapping/>
  </p:clrMapOvr>
  <p:transition spd="med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0228789"/>
      </p:ext>
    </p:extLst>
  </p:cSld>
  <p:clrMapOvr>
    <a:masterClrMapping/>
  </p:clrMapOvr>
  <p:transition spd="med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638"/>
            <a:ext cx="2133600" cy="521176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248400" cy="5211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3685428"/>
      </p:ext>
    </p:extLst>
  </p:cSld>
  <p:clrMapOvr>
    <a:masterClrMapping/>
  </p:clrMapOvr>
  <p:transition spd="med">
    <p:strips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1371600"/>
            <a:ext cx="7772400" cy="4114800"/>
          </a:xfrm>
        </p:spPr>
        <p:txBody>
          <a:bodyPr/>
          <a:lstStyle/>
          <a:p>
            <a:pPr lvl="0"/>
            <a:endParaRPr lang="it-IT" noProof="0" smtClean="0"/>
          </a:p>
        </p:txBody>
      </p:sp>
    </p:spTree>
    <p:extLst>
      <p:ext uri="{BB962C8B-B14F-4D97-AF65-F5344CB8AC3E}">
        <p14:creationId xmlns:p14="http://schemas.microsoft.com/office/powerpoint/2010/main" val="325062323"/>
      </p:ext>
    </p:extLst>
  </p:cSld>
  <p:clrMapOvr>
    <a:masterClrMapping/>
  </p:clrMapOvr>
  <p:transition spd="med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6067287"/>
      </p:ext>
    </p:extLst>
  </p:cSld>
  <p:clrMapOvr>
    <a:masterClrMapping/>
  </p:clrMapOvr>
  <p:transition spd="med"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7514221"/>
      </p:ext>
    </p:extLst>
  </p:cSld>
  <p:clrMapOvr>
    <a:masterClrMapping/>
  </p:clrMapOvr>
  <p:transition spd="med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371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0" y="1371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8728348"/>
      </p:ext>
    </p:extLst>
  </p:cSld>
  <p:clrMapOvr>
    <a:masterClrMapping/>
  </p:clrMapOvr>
  <p:transition spd="med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2752570"/>
      </p:ext>
    </p:extLst>
  </p:cSld>
  <p:clrMapOvr>
    <a:masterClrMapping/>
  </p:clrMapOvr>
  <p:transition spd="med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1763865"/>
      </p:ext>
    </p:extLst>
  </p:cSld>
  <p:clrMapOvr>
    <a:masterClrMapping/>
  </p:clrMapOvr>
  <p:transition spd="med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1383079"/>
      </p:ext>
    </p:extLst>
  </p:cSld>
  <p:clrMapOvr>
    <a:masterClrMapping/>
  </p:clrMapOvr>
  <p:transition spd="med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59501130"/>
      </p:ext>
    </p:extLst>
  </p:cSld>
  <p:clrMapOvr>
    <a:masterClrMapping/>
  </p:clrMapOvr>
  <p:transition spd="med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5321232"/>
      </p:ext>
    </p:extLst>
  </p:cSld>
  <p:clrMapOvr>
    <a:masterClrMapping/>
  </p:clrMapOvr>
  <p:transition spd="med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371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</p:txBody>
      </p:sp>
      <p:pic>
        <p:nvPicPr>
          <p:cNvPr id="4" name="Picture 2" descr="C:\MARKETING\PROGETTI\PPT REPLY TEMPLATE\elements\omini tutti colori 3d\green\reply_3d.png"/>
          <p:cNvPicPr>
            <a:picLocks noChangeAspect="1" noChangeArrowheads="1"/>
          </p:cNvPicPr>
          <p:nvPr userDrawn="1"/>
        </p:nvPicPr>
        <p:blipFill>
          <a:blip r:embed="rId14"/>
          <a:stretch>
            <a:fillRect/>
          </a:stretch>
        </p:blipFill>
        <p:spPr bwMode="auto">
          <a:xfrm>
            <a:off x="8327782" y="6039136"/>
            <a:ext cx="664033" cy="71913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 userDrawn="1"/>
        </p:nvSpPr>
        <p:spPr>
          <a:xfrm>
            <a:off x="177800" y="6283325"/>
            <a:ext cx="4238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smtClean="0">
                <a:solidFill>
                  <a:srgbClr val="000000"/>
                </a:solidFill>
              </a:rPr>
              <a:pPr algn="r"/>
              <a:t>‹N›</a:t>
            </a:fld>
            <a:endParaRPr lang="it-IT" sz="1000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spd="med">
    <p:strips dir="rd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1331913" y="1673512"/>
            <a:ext cx="6405562" cy="1542455"/>
          </a:xfrm>
          <a:solidFill>
            <a:srgbClr val="FFFFFF"/>
          </a:solidFill>
          <a:ln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PRESENTAZIONE </a:t>
            </a:r>
            <a:b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DATI LUGLIO 2017</a:t>
            </a:r>
            <a:b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OSSERVATORIO STAMPA - FCP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3" y="5876925"/>
            <a:ext cx="4959350" cy="647700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ClrTx/>
            </a:pPr>
            <a:endParaRPr lang="it-IT" altLang="it-IT" sz="1800" dirty="0" smtClean="0"/>
          </a:p>
          <a:p>
            <a:pPr eaLnBrk="1" hangingPunct="1"/>
            <a:endParaRPr lang="it-IT" altLang="it-IT" sz="1800" smtClean="0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7" t="34375" r="44858" b="30972"/>
          <a:stretch>
            <a:fillRect/>
          </a:stretch>
        </p:blipFill>
        <p:spPr bwMode="auto">
          <a:xfrm>
            <a:off x="395288" y="3357563"/>
            <a:ext cx="4392612" cy="2376487"/>
          </a:xfrm>
          <a:prstGeom prst="rect">
            <a:avLst/>
          </a:prstGeom>
          <a:noFill/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5" t="14444" r="74382" b="72963"/>
          <a:stretch>
            <a:fillRect/>
          </a:stretch>
        </p:blipFill>
        <p:spPr bwMode="auto">
          <a:xfrm>
            <a:off x="6571280" y="607040"/>
            <a:ext cx="1584325" cy="863600"/>
          </a:xfrm>
          <a:prstGeom prst="rect">
            <a:avLst/>
          </a:prstGeom>
          <a:noFill/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1979613" y="6092825"/>
            <a:ext cx="49593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it-IT" altLang="it-IT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Milano, 12 settembre 2017</a:t>
            </a:r>
            <a:endParaRPr lang="it-IT" altLang="it-IT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125092"/>
              </p:ext>
            </p:extLst>
          </p:nvPr>
        </p:nvGraphicFramePr>
        <p:xfrm>
          <a:off x="179450" y="949852"/>
          <a:ext cx="8785100" cy="4532513"/>
        </p:xfrm>
        <a:graphic>
          <a:graphicData uri="http://schemas.openxmlformats.org/drawingml/2006/table">
            <a:tbl>
              <a:tblPr/>
              <a:tblGrid>
                <a:gridCol w="2232372"/>
                <a:gridCol w="936104"/>
                <a:gridCol w="976919"/>
                <a:gridCol w="927941"/>
                <a:gridCol w="927941"/>
                <a:gridCol w="927941"/>
                <a:gridCol w="927941"/>
                <a:gridCol w="927941"/>
              </a:tblGrid>
              <a:tr h="7884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Testate</a:t>
                      </a:r>
                    </a:p>
                  </a:txBody>
                  <a:tcPr marL="45708" marR="45708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Febbraio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Aprile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Maggio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Giugno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Luglio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1" i="0" u="none" strike="noStrike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lang="it-IT" sz="15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br>
                        <a:rPr lang="it-IT" sz="15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5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Luglio </a:t>
                      </a:r>
                      <a:r>
                        <a:rPr lang="it-IT" sz="1500" b="1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it-IT" sz="1500" b="1" i="0" u="none" strike="noStrik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</a:p>
                  </a:txBody>
                  <a:tcPr marL="91415" marR="91415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2.309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3.092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3.854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4.001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3.042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2.079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19.983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15" marR="91415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-2,1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-1,8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-9,7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55,9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17,6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-10,7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6,8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09E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Settimanali</a:t>
                      </a:r>
                    </a:p>
                  </a:txBody>
                  <a:tcPr marL="91415" marR="91415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864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1.674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1.164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2.046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1.333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776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8.195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15" marR="91415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-16,8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-6,7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9,0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72,3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7,6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18,6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11,0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Mensili</a:t>
                      </a:r>
                    </a:p>
                  </a:txBody>
                  <a:tcPr marL="91415" marR="91415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1.444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1.366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2.642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1.846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1.677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1.195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11.221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15" marR="91415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9,4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8,3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-17,3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38,7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31,2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-24,2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Altre Periodicità</a:t>
                      </a:r>
                    </a:p>
                  </a:txBody>
                  <a:tcPr marL="91415" marR="91415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109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108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567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15" marR="91415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N/A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-44,8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925,4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120,2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-53,1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11,7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 dirty="0">
                          <a:effectLst/>
                          <a:latin typeface="Arial" panose="020B0604020202020204" pitchFamily="34" charset="0"/>
                        </a:rPr>
                        <a:t>9,9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179388" y="191824"/>
            <a:ext cx="86407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PERIODICI - </a:t>
            </a:r>
            <a:r>
              <a:rPr lang="it-IT" alt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Fatturato (per 1.000) Speciale </a:t>
            </a:r>
            <a:r>
              <a:rPr lang="it-IT" altLang="it-I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endParaRPr lang="it-IT" altLang="it-IT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41" name="Text Box 87"/>
          <p:cNvSpPr txBox="1">
            <a:spLocks noChangeArrowheads="1"/>
          </p:cNvSpPr>
          <p:nvPr/>
        </p:nvSpPr>
        <p:spPr bwMode="auto">
          <a:xfrm>
            <a:off x="1676400" y="3124200"/>
            <a:ext cx="8382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 b="0">
              <a:latin typeface="Arial" charset="0"/>
            </a:endParaRPr>
          </a:p>
        </p:txBody>
      </p:sp>
      <p:sp>
        <p:nvSpPr>
          <p:cNvPr id="10342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10343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10344" name="Rectangle 90"/>
          <p:cNvSpPr>
            <a:spLocks noChangeArrowheads="1"/>
          </p:cNvSpPr>
          <p:nvPr/>
        </p:nvSpPr>
        <p:spPr bwMode="auto">
          <a:xfrm>
            <a:off x="385127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533" name="Rectangle 6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79388" y="17807"/>
            <a:ext cx="8785225" cy="981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it-IT" altLang="it-IT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Testate divise per Gruppi</a:t>
            </a:r>
            <a:br>
              <a:rPr lang="it-IT" altLang="it-IT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altLang="it-IT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Periodo 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Gennaio 2016 – Luglio 2017 </a:t>
            </a:r>
            <a:r>
              <a:rPr lang="it-IT" altLang="it-IT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it-IT" altLang="it-IT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FATTURATI (per 1.000) E SPAZI</a:t>
            </a:r>
            <a:r>
              <a:rPr lang="it-IT" altLang="it-IT" sz="1800" dirty="0" smtClean="0">
                <a:solidFill>
                  <a:srgbClr val="A19DF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altLang="it-IT" sz="1800" dirty="0" smtClean="0">
                <a:solidFill>
                  <a:srgbClr val="A19DF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it-IT" sz="1800" dirty="0" smtClean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430" name="Group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072003"/>
              </p:ext>
            </p:extLst>
          </p:nvPr>
        </p:nvGraphicFramePr>
        <p:xfrm>
          <a:off x="179512" y="1052736"/>
          <a:ext cx="8784976" cy="4936021"/>
        </p:xfrm>
        <a:graphic>
          <a:graphicData uri="http://schemas.openxmlformats.org/drawingml/2006/table">
            <a:tbl>
              <a:tblPr/>
              <a:tblGrid>
                <a:gridCol w="2846742"/>
                <a:gridCol w="995101"/>
                <a:gridCol w="995101"/>
                <a:gridCol w="995101"/>
                <a:gridCol w="995101"/>
                <a:gridCol w="1021726"/>
                <a:gridCol w="936104"/>
              </a:tblGrid>
              <a:tr h="78600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 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Fatturato Netto (</a:t>
                      </a:r>
                      <a:r>
                        <a:rPr kumimoji="0" lang="it-IT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tabellare+speciale</a:t>
                      </a: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 Spazi Tabellare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Prezzi Medi </a:t>
                      </a:r>
                      <a:r>
                        <a:rPr kumimoji="0" lang="it-IT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</a:t>
                      </a: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Prezzi Medi </a:t>
                      </a:r>
                      <a:r>
                        <a:rPr kumimoji="0" lang="it-IT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</a:t>
                      </a: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</a:tr>
              <a:tr h="54460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∆% sul 2016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∆% sul 2016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</a:tr>
              <a:tr h="5110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smtClean="0">
                          <a:effectLst/>
                          <a:latin typeface="Arial" panose="020B0604020202020204" pitchFamily="34" charset="0"/>
                        </a:rPr>
                        <a:t>  A - Femminili attualità</a:t>
                      </a:r>
                      <a:endParaRPr lang="it-IT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69.052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-7,2%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smtClean="0">
                          <a:effectLst/>
                          <a:latin typeface="Arial" panose="020B0604020202020204" pitchFamily="34" charset="0"/>
                        </a:rPr>
                        <a:t>15.499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smtClean="0">
                          <a:effectLst/>
                          <a:latin typeface="Arial" panose="020B0604020202020204" pitchFamily="34" charset="0"/>
                        </a:rPr>
                        <a:t>-4,3%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smtClean="0">
                          <a:effectLst/>
                          <a:latin typeface="Arial" panose="020B0604020202020204" pitchFamily="34" charset="0"/>
                        </a:rPr>
                        <a:t>4,36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smtClean="0">
                          <a:effectLst/>
                          <a:latin typeface="Arial" panose="020B0604020202020204" pitchFamily="34" charset="0"/>
                        </a:rPr>
                        <a:t>4,17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</a:tr>
              <a:tr h="5110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smtClean="0">
                          <a:effectLst/>
                          <a:latin typeface="Arial" panose="020B0604020202020204" pitchFamily="34" charset="0"/>
                        </a:rPr>
                        <a:t>  D - Femminili moda</a:t>
                      </a:r>
                      <a:endParaRPr lang="it-IT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smtClean="0">
                          <a:effectLst/>
                          <a:latin typeface="Arial" panose="020B0604020202020204" pitchFamily="34" charset="0"/>
                        </a:rPr>
                        <a:t>31.354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-16,5%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4.737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-14,9%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smtClean="0">
                          <a:effectLst/>
                          <a:latin typeface="Arial" panose="020B0604020202020204" pitchFamily="34" charset="0"/>
                        </a:rPr>
                        <a:t>6,01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smtClean="0">
                          <a:effectLst/>
                          <a:latin typeface="Arial" panose="020B0604020202020204" pitchFamily="34" charset="0"/>
                        </a:rPr>
                        <a:t>5,80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</a:tr>
              <a:tr h="53538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smtClean="0">
                          <a:effectLst/>
                          <a:latin typeface="Arial" panose="020B0604020202020204" pitchFamily="34" charset="0"/>
                        </a:rPr>
                        <a:t>  M - Maschili stili di vita</a:t>
                      </a:r>
                      <a:endParaRPr lang="it-IT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smtClean="0">
                          <a:effectLst/>
                          <a:latin typeface="Arial" panose="020B0604020202020204" pitchFamily="34" charset="0"/>
                        </a:rPr>
                        <a:t>12.219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smtClean="0">
                          <a:effectLst/>
                          <a:latin typeface="Arial" panose="020B0604020202020204" pitchFamily="34" charset="0"/>
                        </a:rPr>
                        <a:t>-8,1%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smtClean="0">
                          <a:effectLst/>
                          <a:latin typeface="Arial" panose="020B0604020202020204" pitchFamily="34" charset="0"/>
                        </a:rPr>
                        <a:t>2.758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-3,0%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4,23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smtClean="0">
                          <a:effectLst/>
                          <a:latin typeface="Arial" panose="020B0604020202020204" pitchFamily="34" charset="0"/>
                        </a:rPr>
                        <a:t>4,03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</a:tr>
              <a:tr h="5110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smtClean="0">
                          <a:effectLst/>
                          <a:latin typeface="Arial" panose="020B0604020202020204" pitchFamily="34" charset="0"/>
                        </a:rPr>
                        <a:t>  H – Familiari</a:t>
                      </a:r>
                      <a:endParaRPr lang="it-IT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smtClean="0">
                          <a:effectLst/>
                          <a:latin typeface="Arial" panose="020B0604020202020204" pitchFamily="34" charset="0"/>
                        </a:rPr>
                        <a:t>11.328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smtClean="0">
                          <a:effectLst/>
                          <a:latin typeface="Arial" panose="020B0604020202020204" pitchFamily="34" charset="0"/>
                        </a:rPr>
                        <a:t>-7,1%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smtClean="0">
                          <a:effectLst/>
                          <a:latin typeface="Arial" panose="020B0604020202020204" pitchFamily="34" charset="0"/>
                        </a:rPr>
                        <a:t>8.099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smtClean="0">
                          <a:effectLst/>
                          <a:latin typeface="Arial" panose="020B0604020202020204" pitchFamily="34" charset="0"/>
                        </a:rPr>
                        <a:t>-9,2%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1,29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1,33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</a:tr>
              <a:tr h="5110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smtClean="0">
                          <a:effectLst/>
                          <a:latin typeface="Arial" panose="020B0604020202020204" pitchFamily="34" charset="0"/>
                        </a:rPr>
                        <a:t>  P – Automotive</a:t>
                      </a:r>
                      <a:endParaRPr lang="it-IT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smtClean="0">
                          <a:effectLst/>
                          <a:latin typeface="Arial" panose="020B0604020202020204" pitchFamily="34" charset="0"/>
                        </a:rPr>
                        <a:t>10.172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smtClean="0">
                          <a:effectLst/>
                          <a:latin typeface="Arial" panose="020B0604020202020204" pitchFamily="34" charset="0"/>
                        </a:rPr>
                        <a:t>-10,1%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smtClean="0">
                          <a:effectLst/>
                          <a:latin typeface="Arial" panose="020B0604020202020204" pitchFamily="34" charset="0"/>
                        </a:rPr>
                        <a:t>2.114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smtClean="0">
                          <a:effectLst/>
                          <a:latin typeface="Arial" panose="020B0604020202020204" pitchFamily="34" charset="0"/>
                        </a:rPr>
                        <a:t>1,8%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smtClean="0">
                          <a:effectLst/>
                          <a:latin typeface="Arial" panose="020B0604020202020204" pitchFamily="34" charset="0"/>
                        </a:rPr>
                        <a:t>4,07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3,40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</a:tr>
              <a:tr h="5110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smtClean="0">
                          <a:effectLst/>
                          <a:latin typeface="Arial" panose="020B0604020202020204" pitchFamily="34" charset="0"/>
                        </a:rPr>
                        <a:t>  L - Maschili attualità</a:t>
                      </a:r>
                      <a:endParaRPr lang="it-IT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smtClean="0">
                          <a:effectLst/>
                          <a:latin typeface="Arial" panose="020B0604020202020204" pitchFamily="34" charset="0"/>
                        </a:rPr>
                        <a:t>9.729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smtClean="0">
                          <a:effectLst/>
                          <a:latin typeface="Arial" panose="020B0604020202020204" pitchFamily="34" charset="0"/>
                        </a:rPr>
                        <a:t>-0,6%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smtClean="0">
                          <a:effectLst/>
                          <a:latin typeface="Arial" panose="020B0604020202020204" pitchFamily="34" charset="0"/>
                        </a:rPr>
                        <a:t>2.005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smtClean="0">
                          <a:effectLst/>
                          <a:latin typeface="Arial" panose="020B0604020202020204" pitchFamily="34" charset="0"/>
                        </a:rPr>
                        <a:t>4,5%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smtClean="0">
                          <a:effectLst/>
                          <a:latin typeface="Arial" panose="020B0604020202020204" pitchFamily="34" charset="0"/>
                        </a:rPr>
                        <a:t>3,81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3,62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</a:tr>
              <a:tr h="5110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smtClean="0">
                          <a:effectLst/>
                          <a:latin typeface="Arial" panose="020B0604020202020204" pitchFamily="34" charset="0"/>
                        </a:rPr>
                        <a:t>  U - Arredamento professionale</a:t>
                      </a:r>
                      <a:endParaRPr lang="it-IT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smtClean="0">
                          <a:effectLst/>
                          <a:latin typeface="Arial" panose="020B0604020202020204" pitchFamily="34" charset="0"/>
                        </a:rPr>
                        <a:t>6.101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smtClean="0">
                          <a:effectLst/>
                          <a:latin typeface="Arial" panose="020B0604020202020204" pitchFamily="34" charset="0"/>
                        </a:rPr>
                        <a:t>-4,7%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smtClean="0">
                          <a:effectLst/>
                          <a:latin typeface="Arial" panose="020B0604020202020204" pitchFamily="34" charset="0"/>
                        </a:rPr>
                        <a:t>1.803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smtClean="0">
                          <a:effectLst/>
                          <a:latin typeface="Arial" panose="020B0604020202020204" pitchFamily="34" charset="0"/>
                        </a:rPr>
                        <a:t>2,9%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smtClean="0">
                          <a:effectLst/>
                          <a:latin typeface="Arial" panose="020B0604020202020204" pitchFamily="34" charset="0"/>
                        </a:rPr>
                        <a:t>3,18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3,04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6689358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395288" y="188913"/>
            <a:ext cx="8229600" cy="525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it-IT" altLang="it-IT" smtClean="0">
                <a:solidFill>
                  <a:srgbClr val="A19DFB"/>
                </a:solidFill>
              </a:rPr>
              <a:t/>
            </a:r>
            <a:br>
              <a:rPr lang="it-IT" altLang="it-IT" smtClean="0">
                <a:solidFill>
                  <a:srgbClr val="A19DFB"/>
                </a:solidFill>
              </a:rPr>
            </a:br>
            <a:endParaRPr lang="it-IT" altLang="it-IT" smtClean="0">
              <a:solidFill>
                <a:srgbClr val="A19DFB"/>
              </a:solidFill>
            </a:endParaRPr>
          </a:p>
        </p:txBody>
      </p:sp>
      <p:sp>
        <p:nvSpPr>
          <p:cNvPr id="15363" name="Rectangle 68"/>
          <p:cNvSpPr>
            <a:spLocks noChangeArrowheads="1"/>
          </p:cNvSpPr>
          <p:nvPr/>
        </p:nvSpPr>
        <p:spPr bwMode="auto">
          <a:xfrm>
            <a:off x="250825" y="188913"/>
            <a:ext cx="8569325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it-IT" sz="18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Periodo </a:t>
            </a: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Gennaio 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2016 – Luglio 2017 </a:t>
            </a:r>
            <a:r>
              <a:rPr lang="it-IT" sz="1800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 </a:t>
            </a:r>
            <a:r>
              <a:rPr lang="it-IT" sz="1800" i="1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FATTURATI </a:t>
            </a:r>
            <a:r>
              <a:rPr lang="it-IT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(per 1.000) E SPAZI</a:t>
            </a:r>
            <a:r>
              <a:rPr lang="it-IT" sz="1800" i="1" dirty="0">
                <a:solidFill>
                  <a:srgbClr val="A19DF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800" i="1" dirty="0">
                <a:solidFill>
                  <a:srgbClr val="A19DF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1800" i="1" dirty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468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46958"/>
              </p:ext>
            </p:extLst>
          </p:nvPr>
        </p:nvGraphicFramePr>
        <p:xfrm>
          <a:off x="251569" y="976982"/>
          <a:ext cx="8640862" cy="4936025"/>
        </p:xfrm>
        <a:graphic>
          <a:graphicData uri="http://schemas.openxmlformats.org/drawingml/2006/table">
            <a:tbl>
              <a:tblPr/>
              <a:tblGrid>
                <a:gridCol w="2732135"/>
                <a:gridCol w="1009480"/>
                <a:gridCol w="1009480"/>
                <a:gridCol w="1009480"/>
                <a:gridCol w="1009480"/>
                <a:gridCol w="1006711"/>
                <a:gridCol w="864096"/>
              </a:tblGrid>
              <a:tr h="81626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Fatturato Netto (</a:t>
                      </a:r>
                      <a:r>
                        <a:rPr kumimoji="0" lang="it-IT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tabellare+speciale</a:t>
                      </a: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 Spazi Tabellare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Prezzi Medi </a:t>
                      </a:r>
                      <a:r>
                        <a:rPr kumimoji="0" lang="it-IT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</a:t>
                      </a: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Prezzi Medi Tab.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54460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∆% sul 2016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∆% sul 2016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V –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Professionali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4.143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-24,0%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1.107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-21,4%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3,61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3,41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G –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Benessere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3.810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-5,1%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2.670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-0,9%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1,40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1,34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T2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- Altri Arredamento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3.529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5,0%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1.600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7,8%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2,13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2,09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M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1 - Altri Maschili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2.666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-2,7%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977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-4,0%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2,54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2,23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R –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Turismo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2.587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-1,8%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1.131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-6,2%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1,72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1,84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E –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Cucina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1.771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15,1%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963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8,5%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1,47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1,58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Y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- </a:t>
                      </a:r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Varie</a:t>
                      </a:r>
                      <a:endParaRPr lang="it-IT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1.671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12,6%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1.263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3,9%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1,21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1,27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5203372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it-IT" altLang="it-IT" smtClean="0">
                <a:solidFill>
                  <a:srgbClr val="A19DFB"/>
                </a:solidFill>
              </a:rPr>
              <a:t/>
            </a:r>
            <a:br>
              <a:rPr lang="it-IT" altLang="it-IT" smtClean="0">
                <a:solidFill>
                  <a:srgbClr val="A19DFB"/>
                </a:solidFill>
              </a:rPr>
            </a:br>
            <a:endParaRPr lang="it-IT" altLang="it-IT" smtClean="0">
              <a:solidFill>
                <a:srgbClr val="A19DFB"/>
              </a:solidFill>
            </a:endParaRPr>
          </a:p>
        </p:txBody>
      </p:sp>
      <p:sp>
        <p:nvSpPr>
          <p:cNvPr id="6" name="Rectangle 68"/>
          <p:cNvSpPr>
            <a:spLocks noChangeArrowheads="1"/>
          </p:cNvSpPr>
          <p:nvPr/>
        </p:nvSpPr>
        <p:spPr bwMode="auto">
          <a:xfrm>
            <a:off x="250825" y="188913"/>
            <a:ext cx="8569325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it-IT" sz="18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Periodo </a:t>
            </a: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Gennaio 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2016 </a:t>
            </a: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Luglio 2017 </a:t>
            </a:r>
            <a:r>
              <a:rPr lang="it-IT" sz="1800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 </a:t>
            </a:r>
            <a:r>
              <a:rPr lang="it-IT" sz="1800" i="1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FATTURATI </a:t>
            </a:r>
            <a:r>
              <a:rPr lang="it-IT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(per 1.000) E SPAZI</a:t>
            </a:r>
            <a:r>
              <a:rPr lang="it-IT" sz="1800" i="1" dirty="0">
                <a:solidFill>
                  <a:srgbClr val="A19DF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800" i="1" dirty="0">
                <a:solidFill>
                  <a:srgbClr val="A19DF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1800" i="1" dirty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839943"/>
              </p:ext>
            </p:extLst>
          </p:nvPr>
        </p:nvGraphicFramePr>
        <p:xfrm>
          <a:off x="251966" y="976982"/>
          <a:ext cx="8640069" cy="3915701"/>
        </p:xfrm>
        <a:graphic>
          <a:graphicData uri="http://schemas.openxmlformats.org/drawingml/2006/table">
            <a:tbl>
              <a:tblPr/>
              <a:tblGrid>
                <a:gridCol w="2731440"/>
                <a:gridCol w="1009480"/>
                <a:gridCol w="1009480"/>
                <a:gridCol w="1009480"/>
                <a:gridCol w="1009480"/>
                <a:gridCol w="910119"/>
                <a:gridCol w="960590"/>
              </a:tblGrid>
              <a:tr h="81626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Fatturato Netto (</a:t>
                      </a:r>
                      <a:r>
                        <a:rPr kumimoji="0" lang="it-IT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tabellare+speciale</a:t>
                      </a: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 Spazi Tabellare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Prezzi Medi </a:t>
                      </a:r>
                      <a:r>
                        <a:rPr kumimoji="0" lang="it-IT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</a:t>
                      </a: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Prezzi Medi Tab.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54460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∆% sul 2016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∆% sul 2016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X - Natura</a:t>
                      </a:r>
                      <a:endParaRPr lang="it-IT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932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-10,0%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361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6,9%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2,71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2,38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B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- Altri Femminili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696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-9,1%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1.797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-12,6%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0,36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0,37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I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- Guide e altri Familiari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450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2,0%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751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-5,7%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0,54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0,56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S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- Bambini e ragazzi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307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6,4%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167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-26,8%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1,22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1,60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Gruppi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O </a:t>
                      </a:r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e T1*</a:t>
                      </a:r>
                      <a:endParaRPr lang="it-IT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18.537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10,5%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3.316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5,5%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5,11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5,09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273148" y="5611887"/>
            <a:ext cx="87633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* Il gruppo </a:t>
            </a:r>
            <a:r>
              <a:rPr lang="it-IT" dirty="0" smtClean="0"/>
              <a:t>Economia (O) e Arredamento Design (T 1) presentano </a:t>
            </a:r>
            <a:r>
              <a:rPr lang="it-IT" dirty="0"/>
              <a:t>nel mese di </a:t>
            </a:r>
            <a:r>
              <a:rPr lang="it-IT" dirty="0" smtClean="0"/>
              <a:t>Luglio 2017 </a:t>
            </a:r>
            <a:r>
              <a:rPr lang="it-IT" dirty="0"/>
              <a:t>un problema di riservatezza </a:t>
            </a:r>
            <a:r>
              <a:rPr lang="it-IT" dirty="0" smtClean="0"/>
              <a:t>dovuto </a:t>
            </a:r>
            <a:r>
              <a:rPr lang="it-IT" dirty="0"/>
              <a:t>al numero di testate </a:t>
            </a:r>
            <a:r>
              <a:rPr lang="it-IT" dirty="0" smtClean="0"/>
              <a:t>pubblicate; </a:t>
            </a:r>
            <a:r>
              <a:rPr lang="it-IT" dirty="0" smtClean="0"/>
              <a:t>per </a:t>
            </a:r>
            <a:r>
              <a:rPr lang="it-IT" dirty="0"/>
              <a:t>questa ragione </a:t>
            </a:r>
            <a:r>
              <a:rPr lang="it-IT" dirty="0" smtClean="0"/>
              <a:t>sono stati temporaneamente raggruppati tra loro. </a:t>
            </a:r>
            <a:endParaRPr lang="it-IT" dirty="0"/>
          </a:p>
          <a:p>
            <a:r>
              <a:rPr lang="it-IT" dirty="0"/>
              <a:t>Dal mese di </a:t>
            </a:r>
            <a:r>
              <a:rPr lang="it-IT" dirty="0" smtClean="0"/>
              <a:t>Settembre la </a:t>
            </a:r>
            <a:r>
              <a:rPr lang="it-IT" dirty="0"/>
              <a:t>situazione tornerà alla normalità.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6873806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133600"/>
            <a:ext cx="7772400" cy="11525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it-IT" altLang="it-IT" sz="2800" b="1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FINE</a:t>
            </a:r>
          </a:p>
          <a:p>
            <a:pPr algn="ctr" eaLnBrk="1" hangingPunct="1">
              <a:buFontTx/>
              <a:buNone/>
            </a:pPr>
            <a:r>
              <a:rPr lang="it-IT" altLang="it-IT" sz="2800" b="1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PRESENTAZIONE</a:t>
            </a:r>
          </a:p>
        </p:txBody>
      </p:sp>
      <p:pic>
        <p:nvPicPr>
          <p:cNvPr id="232452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5" t="14444" r="74382" b="72963"/>
          <a:stretch>
            <a:fillRect/>
          </a:stretch>
        </p:blipFill>
        <p:spPr bwMode="auto">
          <a:xfrm>
            <a:off x="6443663" y="657225"/>
            <a:ext cx="1668462" cy="1250950"/>
          </a:xfrm>
          <a:noFill/>
          <a:ln w="1270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24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7" t="34375" r="44858" b="30972"/>
          <a:stretch>
            <a:fillRect/>
          </a:stretch>
        </p:blipFill>
        <p:spPr bwMode="auto">
          <a:xfrm>
            <a:off x="395288" y="3357563"/>
            <a:ext cx="4392612" cy="2376487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7" name="Straight Connector 6"/>
          <p:cNvCxnSpPr>
            <a:cxnSpLocks noChangeShapeType="1"/>
          </p:cNvCxnSpPr>
          <p:nvPr/>
        </p:nvCxnSpPr>
        <p:spPr bwMode="auto">
          <a:xfrm>
            <a:off x="611188" y="3213100"/>
            <a:ext cx="7345362" cy="1444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802484"/>
              </p:ext>
            </p:extLst>
          </p:nvPr>
        </p:nvGraphicFramePr>
        <p:xfrm>
          <a:off x="611560" y="1052736"/>
          <a:ext cx="7920880" cy="124968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3960440"/>
                <a:gridCol w="3960440"/>
              </a:tblGrid>
              <a:tr h="370840">
                <a:tc gridSpan="2">
                  <a:txBody>
                    <a:bodyPr/>
                    <a:lstStyle/>
                    <a:p>
                      <a:pPr algn="ctr" eaLnBrk="1" hangingPunct="1">
                        <a:spcBef>
                          <a:spcPct val="50000"/>
                        </a:spcBef>
                        <a:buClrTx/>
                        <a:buFontTx/>
                        <a:buNone/>
                      </a:pPr>
                      <a:r>
                        <a:rPr lang="it-IT" altLang="it-IT" sz="200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TESTATE QUOTIDIANE NUOVE</a:t>
                      </a:r>
                    </a:p>
                    <a:p>
                      <a:pPr algn="ctr" eaLnBrk="1" hangingPunct="1">
                        <a:spcBef>
                          <a:spcPct val="50000"/>
                        </a:spcBef>
                        <a:buClrTx/>
                        <a:buFontTx/>
                        <a:buNone/>
                      </a:pPr>
                      <a:r>
                        <a:rPr lang="it-IT" altLang="it-IT" sz="200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Gennaio 2016 –</a:t>
                      </a:r>
                      <a:r>
                        <a:rPr lang="it-IT" altLang="it-IT" sz="2000" baseline="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Luglio 2017</a:t>
                      </a:r>
                      <a:endParaRPr lang="it-IT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altLang="it-IT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308838"/>
              </p:ext>
            </p:extLst>
          </p:nvPr>
        </p:nvGraphicFramePr>
        <p:xfrm>
          <a:off x="611560" y="3284984"/>
          <a:ext cx="7920880" cy="124968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7920880"/>
              </a:tblGrid>
              <a:tr h="370840">
                <a:tc>
                  <a:txBody>
                    <a:bodyPr/>
                    <a:lstStyle/>
                    <a:p>
                      <a:pPr algn="ctr" eaLnBrk="1" hangingPunct="1">
                        <a:spcBef>
                          <a:spcPct val="50000"/>
                        </a:spcBef>
                        <a:buClrTx/>
                        <a:buFontTx/>
                        <a:buNone/>
                      </a:pPr>
                      <a:r>
                        <a:rPr lang="it-IT" altLang="it-IT" sz="200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TESTATE QUOTIDIANE CHIUSE</a:t>
                      </a:r>
                    </a:p>
                    <a:p>
                      <a:pPr algn="ctr" eaLnBrk="1" hangingPunct="1">
                        <a:spcBef>
                          <a:spcPct val="50000"/>
                        </a:spcBef>
                        <a:buClrTx/>
                        <a:buFontTx/>
                        <a:buNone/>
                      </a:pPr>
                      <a:r>
                        <a:rPr lang="it-IT" altLang="it-IT" sz="200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Gennaio 2016 – Luglio 2017</a:t>
                      </a:r>
                      <a:endParaRPr lang="it-IT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-</a:t>
                      </a:r>
                      <a:endParaRPr lang="it-IT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5061612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18" name="Text Box 66"/>
          <p:cNvSpPr txBox="1">
            <a:spLocks noChangeArrowheads="1"/>
          </p:cNvSpPr>
          <p:nvPr/>
        </p:nvSpPr>
        <p:spPr bwMode="auto">
          <a:xfrm>
            <a:off x="0" y="210543"/>
            <a:ext cx="9144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QUOTIDIANI - </a:t>
            </a:r>
            <a:r>
              <a:rPr lang="it-IT" alt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Fatturato (per 1.000) e Spazi</a:t>
            </a: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endParaRPr lang="it-IT" altLang="it-IT" sz="2000" i="1" dirty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Group 1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622733"/>
              </p:ext>
            </p:extLst>
          </p:nvPr>
        </p:nvGraphicFramePr>
        <p:xfrm>
          <a:off x="359532" y="1484784"/>
          <a:ext cx="8424937" cy="2743248"/>
        </p:xfrm>
        <a:graphic>
          <a:graphicData uri="http://schemas.openxmlformats.org/drawingml/2006/table">
            <a:tbl>
              <a:tblPr/>
              <a:tblGrid>
                <a:gridCol w="2088233"/>
                <a:gridCol w="937943"/>
                <a:gridCol w="946563"/>
                <a:gridCol w="890440"/>
                <a:gridCol w="890440"/>
                <a:gridCol w="890440"/>
                <a:gridCol w="890440"/>
                <a:gridCol w="890438"/>
              </a:tblGrid>
              <a:tr h="7692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Testate</a:t>
                      </a:r>
                    </a:p>
                  </a:txBody>
                  <a:tcPr marL="91454" marR="91454"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Febbraio</a:t>
                      </a:r>
                      <a:endParaRPr lang="it-IT" sz="15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Marzo</a:t>
                      </a:r>
                      <a:endParaRPr lang="it-IT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Aprile</a:t>
                      </a:r>
                      <a:endParaRPr lang="it-IT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Maggio</a:t>
                      </a:r>
                      <a:endParaRPr lang="it-IT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Giugno</a:t>
                      </a:r>
                      <a:endParaRPr lang="it-IT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Luglio</a:t>
                      </a:r>
                      <a:endParaRPr lang="it-IT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1" i="0" u="none" strike="noStrike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lang="it-IT" sz="15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Luglio </a:t>
                      </a:r>
                      <a:r>
                        <a:rPr lang="it-IT" sz="1500" b="1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it-IT" sz="1500" b="1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27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Fatturato </a:t>
                      </a: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Quotidiani</a:t>
                      </a:r>
                    </a:p>
                  </a:txBody>
                  <a:tcPr marL="91454" marR="91454"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44.959</a:t>
                      </a:r>
                      <a:endParaRPr lang="it-IT" sz="14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57.685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48.142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55.236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48.275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38.826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333.169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29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54" marR="91454"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-6,6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-7,4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-18,9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-7,4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-12,6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-12,1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sng" strike="noStrike">
                          <a:effectLst/>
                          <a:latin typeface="Arial" panose="020B0604020202020204" pitchFamily="34" charset="0"/>
                        </a:rPr>
                        <a:t>-10,8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27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Spazi </a:t>
                      </a: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Quotidiani</a:t>
                      </a:r>
                    </a:p>
                  </a:txBody>
                  <a:tcPr marL="91454" marR="91454"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29.801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36.436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34.476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36.776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33.319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31.749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230.269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53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54" marR="91454"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-2,1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1,7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-9,4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-4,1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-10,1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-7,4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sng" strike="noStrike" dirty="0">
                          <a:effectLst/>
                          <a:latin typeface="Arial" panose="020B0604020202020204" pitchFamily="34" charset="0"/>
                        </a:rPr>
                        <a:t>-5,0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9" name="Text Box 3"/>
          <p:cNvSpPr txBox="1">
            <a:spLocks noChangeArrowheads="1"/>
          </p:cNvSpPr>
          <p:nvPr/>
        </p:nvSpPr>
        <p:spPr bwMode="auto">
          <a:xfrm>
            <a:off x="0" y="18202"/>
            <a:ext cx="9144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QUOTIDIANI – </a:t>
            </a:r>
            <a:r>
              <a:rPr lang="it-IT" alt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Fatturato (per 1.000) e Spazi </a:t>
            </a:r>
            <a:r>
              <a:rPr lang="it-IT" altLang="it-I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endParaRPr lang="it-IT" altLang="it-IT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Group 1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986596"/>
              </p:ext>
            </p:extLst>
          </p:nvPr>
        </p:nvGraphicFramePr>
        <p:xfrm>
          <a:off x="323528" y="1052736"/>
          <a:ext cx="8496945" cy="4350482"/>
        </p:xfrm>
        <a:graphic>
          <a:graphicData uri="http://schemas.openxmlformats.org/drawingml/2006/table">
            <a:tbl>
              <a:tblPr/>
              <a:tblGrid>
                <a:gridCol w="2235676"/>
                <a:gridCol w="894467"/>
                <a:gridCol w="894467"/>
                <a:gridCol w="894467"/>
                <a:gridCol w="894467"/>
                <a:gridCol w="894467"/>
                <a:gridCol w="894467"/>
                <a:gridCol w="894467"/>
              </a:tblGrid>
              <a:tr h="7295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Testate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Febbraio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Aprile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Maggio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Giugno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Luglio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i="0" u="none" strike="noStrike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lang="it-IT" sz="14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br>
                        <a:rPr lang="it-IT" sz="14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4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Luglio </a:t>
                      </a:r>
                      <a:r>
                        <a:rPr lang="it-IT" sz="1400" b="1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Fatturato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Com.Nazionale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17.714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26.539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19.499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25.243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22.631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13.330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138.853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09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-4,8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-10,2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-25,9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-6,6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-15,8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-15,4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-13,8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Spazi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Com.Nazionale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5.303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7.985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6.320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7.364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5.896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4.659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42.110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09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0,3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-32,2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-6,9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-16,8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-15,8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-12,2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Fatturato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Com.Locale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14.077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16.901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16.451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17.630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15.854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14.241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108.013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09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-5,3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-3,6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-6,2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-4,8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-11,9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-3,8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-6,0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</a:t>
                      </a:r>
                      <a:r>
                        <a:rPr kumimoji="0" lang="it-IT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Spazi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Com.Locale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22.083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25.858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25.740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26.974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25.432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24.723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171.418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09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-2,0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2,0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-0,3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-2,5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-8,6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-4,7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 dirty="0">
                          <a:effectLst/>
                          <a:latin typeface="Arial" panose="020B0604020202020204" pitchFamily="34" charset="0"/>
                        </a:rPr>
                        <a:t>-2,5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CasellaDiTesto 10"/>
          <p:cNvSpPr txBox="1">
            <a:spLocks noChangeArrowheads="1"/>
          </p:cNvSpPr>
          <p:nvPr/>
        </p:nvSpPr>
        <p:spPr bwMode="auto">
          <a:xfrm>
            <a:off x="7020272" y="6453336"/>
            <a:ext cx="1296988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1100" dirty="0">
                <a:latin typeface="Arial" charset="0"/>
              </a:rPr>
              <a:t>Pagina </a:t>
            </a:r>
            <a:r>
              <a:rPr lang="it-IT" altLang="it-IT" sz="1100" dirty="0" smtClean="0">
                <a:latin typeface="Arial" charset="0"/>
              </a:rPr>
              <a:t>1 </a:t>
            </a:r>
            <a:r>
              <a:rPr lang="it-IT" altLang="it-IT" sz="1100" dirty="0">
                <a:latin typeface="Arial" charset="0"/>
              </a:rPr>
              <a:t>di 2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9" name="Text Box 3"/>
          <p:cNvSpPr txBox="1">
            <a:spLocks noChangeArrowheads="1"/>
          </p:cNvSpPr>
          <p:nvPr/>
        </p:nvSpPr>
        <p:spPr bwMode="auto">
          <a:xfrm>
            <a:off x="0" y="18202"/>
            <a:ext cx="9144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QUOTIDIANI – </a:t>
            </a:r>
            <a:r>
              <a:rPr lang="it-IT" alt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Fatturato (per 1.000) e Spazi </a:t>
            </a:r>
            <a:r>
              <a:rPr lang="it-IT" altLang="it-I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endParaRPr lang="it-IT" altLang="it-IT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Group 1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136489"/>
              </p:ext>
            </p:extLst>
          </p:nvPr>
        </p:nvGraphicFramePr>
        <p:xfrm>
          <a:off x="683567" y="626993"/>
          <a:ext cx="8208913" cy="5617661"/>
        </p:xfrm>
        <a:graphic>
          <a:graphicData uri="http://schemas.openxmlformats.org/drawingml/2006/table">
            <a:tbl>
              <a:tblPr/>
              <a:tblGrid>
                <a:gridCol w="2106712"/>
                <a:gridCol w="871743"/>
                <a:gridCol w="871743"/>
                <a:gridCol w="871743"/>
                <a:gridCol w="871743"/>
                <a:gridCol w="871743"/>
                <a:gridCol w="871743"/>
                <a:gridCol w="871743"/>
              </a:tblGrid>
              <a:tr h="6943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Testate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Febbraio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Aprile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Maggio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Giugno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Luglio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1" i="0" u="none" strike="noStrike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lang="it-IT" sz="13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br>
                        <a:rPr lang="it-IT" sz="13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3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Luglio 2017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</a:t>
                      </a:r>
                      <a:r>
                        <a:rPr kumimoji="0" lang="it-IT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Fatturato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Classified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4.740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5.027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4.068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4.571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4.085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3.955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32.228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-6,6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-1,9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-14,5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-6,1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-7,9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-10,3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-4,8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Spazi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Classified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938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1.023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907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945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857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894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6.636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-7,2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-2,8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-8,1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-7,5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-7,8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-0,2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-3,4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46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Fatturato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Legale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6.047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6.630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5.869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6.357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4.660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6.021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40.885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-10,1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-9,3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-23,0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-16,1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-1,5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-19,2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-14,0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Spazi 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Legale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1.057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1.196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1.195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1.170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805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1.156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7.733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-9,8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-9,2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-16,4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-15,2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-7,8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-23,4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-13,8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46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Fatturato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Finanziaria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CC66"/>
                          </a:solidFill>
                          <a:effectLst/>
                          <a:latin typeface="Arial" panose="020B0604020202020204" pitchFamily="34" charset="0"/>
                        </a:rPr>
                        <a:t>2.381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CC66"/>
                          </a:solidFill>
                          <a:effectLst/>
                          <a:latin typeface="Arial" panose="020B0604020202020204" pitchFamily="34" charset="0"/>
                        </a:rPr>
                        <a:t>2.589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CC66"/>
                          </a:solidFill>
                          <a:effectLst/>
                          <a:latin typeface="Arial" panose="020B0604020202020204" pitchFamily="34" charset="0"/>
                        </a:rPr>
                        <a:t>2.255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CC66"/>
                          </a:solidFill>
                          <a:effectLst/>
                          <a:latin typeface="Arial" panose="020B0604020202020204" pitchFamily="34" charset="0"/>
                        </a:rPr>
                        <a:t>1.435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CC66"/>
                          </a:solidFill>
                          <a:effectLst/>
                          <a:latin typeface="Arial" panose="020B0604020202020204" pitchFamily="34" charset="0"/>
                        </a:rPr>
                        <a:t>1.046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CC66"/>
                          </a:solidFill>
                          <a:effectLst/>
                          <a:latin typeface="Arial" panose="020B0604020202020204" pitchFamily="34" charset="0"/>
                        </a:rPr>
                        <a:t>1.279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CC66"/>
                          </a:solidFill>
                          <a:effectLst/>
                          <a:latin typeface="Arial" panose="020B0604020202020204" pitchFamily="34" charset="0"/>
                        </a:rPr>
                        <a:t>13.190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-17,4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-7,6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-27,6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-10,3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-9,9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-26,3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-17,8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Spazi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Finanziaria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CC66"/>
                          </a:solidFill>
                          <a:effectLst/>
                          <a:latin typeface="Arial" panose="020B0604020202020204" pitchFamily="34" charset="0"/>
                        </a:rPr>
                        <a:t>419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CC66"/>
                          </a:solidFill>
                          <a:effectLst/>
                          <a:latin typeface="Arial" panose="020B0604020202020204" pitchFamily="34" charset="0"/>
                        </a:rPr>
                        <a:t>373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CC66"/>
                          </a:solidFill>
                          <a:effectLst/>
                          <a:latin typeface="Arial" panose="020B0604020202020204" pitchFamily="34" charset="0"/>
                        </a:rPr>
                        <a:t>313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CC66"/>
                          </a:solidFill>
                          <a:effectLst/>
                          <a:latin typeface="Arial" panose="020B0604020202020204" pitchFamily="34" charset="0"/>
                        </a:rPr>
                        <a:t>322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CC66"/>
                          </a:solidFill>
                          <a:effectLst/>
                          <a:latin typeface="Arial" panose="020B0604020202020204" pitchFamily="34" charset="0"/>
                        </a:rPr>
                        <a:t>330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CC66"/>
                          </a:solidFill>
                          <a:effectLst/>
                          <a:latin typeface="Arial" panose="020B0604020202020204" pitchFamily="34" charset="0"/>
                        </a:rPr>
                        <a:t>318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CC66"/>
                          </a:solidFill>
                          <a:effectLst/>
                          <a:latin typeface="Arial" panose="020B0604020202020204" pitchFamily="34" charset="0"/>
                        </a:rPr>
                        <a:t>2.372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-3,7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-2,6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-35,5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-11,4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-8,5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-16,5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 dirty="0">
                          <a:effectLst/>
                          <a:latin typeface="Arial" panose="020B0604020202020204" pitchFamily="34" charset="0"/>
                        </a:rPr>
                        <a:t>-13,6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CasellaDiTesto 10"/>
          <p:cNvSpPr txBox="1">
            <a:spLocks noChangeArrowheads="1"/>
          </p:cNvSpPr>
          <p:nvPr/>
        </p:nvSpPr>
        <p:spPr bwMode="auto">
          <a:xfrm>
            <a:off x="7020272" y="6453336"/>
            <a:ext cx="1296988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1100" dirty="0">
                <a:latin typeface="Arial" charset="0"/>
              </a:rPr>
              <a:t>Pagina 2</a:t>
            </a:r>
            <a:r>
              <a:rPr lang="it-IT" altLang="it-IT" sz="1100" dirty="0" smtClean="0">
                <a:latin typeface="Arial" charset="0"/>
              </a:rPr>
              <a:t> </a:t>
            </a:r>
            <a:r>
              <a:rPr lang="it-IT" altLang="it-IT" sz="1100" dirty="0">
                <a:latin typeface="Arial" charset="0"/>
              </a:rPr>
              <a:t>di 2</a:t>
            </a:r>
          </a:p>
        </p:txBody>
      </p:sp>
    </p:spTree>
    <p:extLst>
      <p:ext uri="{BB962C8B-B14F-4D97-AF65-F5344CB8AC3E}">
        <p14:creationId xmlns:p14="http://schemas.microsoft.com/office/powerpoint/2010/main" val="2584618798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9" name="Text Box 3"/>
          <p:cNvSpPr txBox="1">
            <a:spLocks noChangeArrowheads="1"/>
          </p:cNvSpPr>
          <p:nvPr/>
        </p:nvSpPr>
        <p:spPr bwMode="auto">
          <a:xfrm>
            <a:off x="0" y="44624"/>
            <a:ext cx="9144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QUOTIDIANI – </a:t>
            </a:r>
            <a:r>
              <a:rPr lang="it-IT" altLang="it-I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Peso % del Fatturato e degli Spazi </a:t>
            </a: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Progressivo a Luglio 2017 </a:t>
            </a: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 delta percentuale del fatturato su anno precedente</a:t>
            </a:r>
            <a:endParaRPr lang="it-IT" altLang="it-IT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53991"/>
              </p:ext>
            </p:extLst>
          </p:nvPr>
        </p:nvGraphicFramePr>
        <p:xfrm>
          <a:off x="143509" y="1722963"/>
          <a:ext cx="8856984" cy="3607035"/>
        </p:xfrm>
        <a:graphic>
          <a:graphicData uri="http://schemas.openxmlformats.org/drawingml/2006/table">
            <a:tbl>
              <a:tblPr/>
              <a:tblGrid>
                <a:gridCol w="1254738"/>
                <a:gridCol w="1437273"/>
                <a:gridCol w="1088408"/>
                <a:gridCol w="1224136"/>
                <a:gridCol w="204591"/>
                <a:gridCol w="1297204"/>
                <a:gridCol w="1090494"/>
                <a:gridCol w="1260140"/>
              </a:tblGrid>
              <a:tr h="697925"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Fatturato</a:t>
                      </a:r>
                    </a:p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Netto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(in m</a:t>
                      </a:r>
                      <a:r>
                        <a:rPr lang="it-IT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igliaia di euro)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108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Peso %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10800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% </a:t>
                      </a:r>
                      <a:r>
                        <a:rPr lang="it-IT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 anno precedente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10800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10800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Spazi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108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Peso %</a:t>
                      </a:r>
                    </a:p>
                  </a:txBody>
                  <a:tcPr marL="9525" marR="9525" marT="9525" marB="10800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% </a:t>
                      </a:r>
                      <a:r>
                        <a:rPr lang="it-IT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 anno precedente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10800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47490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333.169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6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230.269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100,0</a:t>
                      </a:r>
                      <a:endParaRPr lang="it-IT" sz="16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-5,0</a:t>
                      </a:r>
                      <a:endParaRPr lang="it-IT" sz="16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90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Nazionale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138.853</a:t>
                      </a:r>
                      <a:endParaRPr lang="it-IT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41,7</a:t>
                      </a:r>
                      <a:endParaRPr lang="it-IT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-13,8</a:t>
                      </a:r>
                      <a:endParaRPr lang="it-IT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42.110</a:t>
                      </a:r>
                      <a:endParaRPr lang="it-IT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18,3</a:t>
                      </a:r>
                      <a:endParaRPr lang="it-IT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-12,2</a:t>
                      </a:r>
                      <a:endParaRPr lang="it-IT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90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Locale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108.013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32,4</a:t>
                      </a:r>
                      <a:endParaRPr lang="it-IT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-6,0</a:t>
                      </a:r>
                      <a:endParaRPr lang="it-IT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171.418</a:t>
                      </a:r>
                      <a:endParaRPr lang="it-IT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74,4</a:t>
                      </a:r>
                      <a:endParaRPr lang="it-IT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-2,5</a:t>
                      </a:r>
                      <a:endParaRPr lang="it-IT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90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Classified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32.228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9,7</a:t>
                      </a:r>
                      <a:endParaRPr lang="it-IT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-4,8</a:t>
                      </a:r>
                      <a:endParaRPr lang="it-IT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6.636</a:t>
                      </a:r>
                      <a:endParaRPr lang="it-IT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2,9</a:t>
                      </a:r>
                      <a:endParaRPr lang="it-IT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-3,4</a:t>
                      </a:r>
                      <a:endParaRPr lang="it-IT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90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Legale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40.885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12,3</a:t>
                      </a:r>
                      <a:endParaRPr lang="it-IT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-14,0</a:t>
                      </a:r>
                      <a:endParaRPr lang="it-IT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7.733</a:t>
                      </a:r>
                      <a:endParaRPr lang="it-IT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3,4</a:t>
                      </a:r>
                      <a:endParaRPr lang="it-IT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-13,8</a:t>
                      </a:r>
                      <a:endParaRPr lang="it-IT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90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Finanziaria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13.190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4,0</a:t>
                      </a:r>
                      <a:endParaRPr lang="it-IT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-17,8</a:t>
                      </a:r>
                      <a:endParaRPr lang="it-IT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2.372</a:t>
                      </a:r>
                      <a:endParaRPr lang="it-IT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1,0</a:t>
                      </a:r>
                      <a:endParaRPr lang="it-IT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-13,6</a:t>
                      </a:r>
                      <a:endParaRPr lang="it-IT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3013662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7713"/>
              </p:ext>
            </p:extLst>
          </p:nvPr>
        </p:nvGraphicFramePr>
        <p:xfrm>
          <a:off x="611560" y="1124744"/>
          <a:ext cx="7920882" cy="167640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3600400"/>
                <a:gridCol w="4320482"/>
              </a:tblGrid>
              <a:tr h="370840">
                <a:tc gridSpan="2">
                  <a:txBody>
                    <a:bodyPr/>
                    <a:lstStyle/>
                    <a:p>
                      <a:pPr algn="ctr" eaLnBrk="1" hangingPunct="1">
                        <a:spcBef>
                          <a:spcPct val="50000"/>
                        </a:spcBef>
                        <a:buClrTx/>
                        <a:buFontTx/>
                        <a:buNone/>
                      </a:pPr>
                      <a:r>
                        <a:rPr lang="it-IT" altLang="it-IT" sz="200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TESTATE PERIODICHE NUOVE</a:t>
                      </a:r>
                    </a:p>
                    <a:p>
                      <a:pPr algn="ctr" eaLnBrk="1" hangingPunct="1">
                        <a:spcBef>
                          <a:spcPct val="50000"/>
                        </a:spcBef>
                        <a:buClrTx/>
                        <a:buFontTx/>
                        <a:buNone/>
                      </a:pPr>
                      <a:r>
                        <a:rPr lang="it-IT" altLang="it-IT" sz="200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Gennaio 2016 – Luglio 2017</a:t>
                      </a:r>
                      <a:endParaRPr lang="it-IT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alt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Giallo Zafferano (</a:t>
                      </a:r>
                      <a:r>
                        <a:rPr lang="it-IT" altLang="it-IT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</a:t>
                      </a:r>
                      <a:r>
                        <a:rPr lang="it-IT" alt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2017)</a:t>
                      </a:r>
                    </a:p>
                    <a:p>
                      <a:r>
                        <a:rPr lang="it-IT" altLang="it-IT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Icon</a:t>
                      </a:r>
                      <a:r>
                        <a:rPr lang="it-IT" alt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Design (Mar. 2016)</a:t>
                      </a:r>
                    </a:p>
                    <a:p>
                      <a:r>
                        <a:rPr 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Spy (</a:t>
                      </a:r>
                      <a:r>
                        <a:rPr lang="it-IT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</a:t>
                      </a:r>
                      <a:r>
                        <a:rPr 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it-IT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2017)</a:t>
                      </a:r>
                      <a:endParaRPr lang="it-I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alt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 Cucina (E)</a:t>
                      </a:r>
                    </a:p>
                    <a:p>
                      <a:r>
                        <a:rPr lang="it-IT" alt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 Arredamento Design (T1)</a:t>
                      </a:r>
                    </a:p>
                    <a:p>
                      <a:r>
                        <a:rPr 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 Familiari (H)</a:t>
                      </a:r>
                      <a:endParaRPr lang="it-I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852765"/>
              </p:ext>
            </p:extLst>
          </p:nvPr>
        </p:nvGraphicFramePr>
        <p:xfrm>
          <a:off x="611562" y="3429000"/>
          <a:ext cx="7920880" cy="167640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3672407"/>
                <a:gridCol w="4248473"/>
              </a:tblGrid>
              <a:tr h="370840">
                <a:tc gridSpan="2">
                  <a:txBody>
                    <a:bodyPr/>
                    <a:lstStyle/>
                    <a:p>
                      <a:pPr algn="ctr" eaLnBrk="1" hangingPunct="1">
                        <a:spcBef>
                          <a:spcPct val="50000"/>
                        </a:spcBef>
                        <a:buClrTx/>
                        <a:buFontTx/>
                        <a:buNone/>
                      </a:pPr>
                      <a:r>
                        <a:rPr lang="it-IT" altLang="it-IT" sz="200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TESTATE PERIODICHE CHIUSE</a:t>
                      </a:r>
                    </a:p>
                    <a:p>
                      <a:pPr algn="ctr" eaLnBrk="1" hangingPunct="1">
                        <a:spcBef>
                          <a:spcPct val="50000"/>
                        </a:spcBef>
                        <a:buClrTx/>
                        <a:buFontTx/>
                        <a:buNone/>
                      </a:pPr>
                      <a:r>
                        <a:rPr lang="it-IT" altLang="it-IT" sz="200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Gennaio 2016 – Luglio 2017</a:t>
                      </a:r>
                      <a:endParaRPr lang="it-IT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Flair</a:t>
                      </a:r>
                      <a:r>
                        <a:rPr 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it-IT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</a:t>
                      </a:r>
                      <a:r>
                        <a:rPr 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it-IT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2016)</a:t>
                      </a:r>
                    </a:p>
                    <a:p>
                      <a:r>
                        <a:rPr lang="it-IT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Sorrisi in Tavola (Mar. 2017)</a:t>
                      </a:r>
                      <a:endParaRPr lang="it-IT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Subito Pronto (</a:t>
                      </a:r>
                      <a:r>
                        <a:rPr lang="it-IT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</a:t>
                      </a:r>
                      <a:r>
                        <a:rPr 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2016)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 Femminili</a:t>
                      </a:r>
                      <a:r>
                        <a:rPr lang="it-IT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Moda (D)</a:t>
                      </a:r>
                      <a:endParaRPr lang="it-IT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kern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 Cucina (E)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kern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 Cucina</a:t>
                      </a:r>
                      <a:r>
                        <a:rPr lang="it-IT" sz="1600" b="0" kern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(E)</a:t>
                      </a:r>
                      <a:endParaRPr lang="it-IT" sz="1600" b="0" kern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0780757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941058"/>
              </p:ext>
            </p:extLst>
          </p:nvPr>
        </p:nvGraphicFramePr>
        <p:xfrm>
          <a:off x="449544" y="1135253"/>
          <a:ext cx="8244912" cy="4336424"/>
        </p:xfrm>
        <a:graphic>
          <a:graphicData uri="http://schemas.openxmlformats.org/drawingml/2006/table">
            <a:tbl>
              <a:tblPr/>
              <a:tblGrid>
                <a:gridCol w="1919642"/>
                <a:gridCol w="903610"/>
                <a:gridCol w="903610"/>
                <a:gridCol w="903610"/>
                <a:gridCol w="903610"/>
                <a:gridCol w="903610"/>
                <a:gridCol w="903610"/>
                <a:gridCol w="903610"/>
              </a:tblGrid>
              <a:tr h="7312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Testate</a:t>
                      </a:r>
                    </a:p>
                  </a:txBody>
                  <a:tcPr marL="45716" marR="45716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Febbraio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Aprile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Maggio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Giugno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Luglio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i="0" u="none" strike="noStrike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lang="it-IT" sz="14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br>
                        <a:rPr lang="it-IT" sz="14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4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Luglio</a:t>
                      </a:r>
                      <a:r>
                        <a:rPr lang="it-IT" sz="1400" b="1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2017</a:t>
                      </a:r>
                      <a:endParaRPr lang="it-IT" sz="1400" b="1" i="0" u="none" strike="noStrik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0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</a:p>
                  </a:txBody>
                  <a:tcPr marL="91433" marR="91433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23.282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40.253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39.002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33.232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25.520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17.389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191.056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0546">
                <a:tc>
                  <a:txBody>
                    <a:bodyPr/>
                    <a:lstStyle/>
                    <a:p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it-IT" sz="13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-8,7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-9,1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-8,6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-11,8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-7,7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-7,0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05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09E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Settimanali</a:t>
                      </a:r>
                    </a:p>
                  </a:txBody>
                  <a:tcPr marL="91433" marR="91433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13.421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22.665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18.708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18.601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14.376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8.989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102.081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05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it-IT" sz="1300" dirty="0" smtClean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-8,7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-7,6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-4,3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-11,0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-5,6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-5,4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0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Mensili</a:t>
                      </a:r>
                    </a:p>
                  </a:txBody>
                  <a:tcPr marL="91433" marR="91433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9.573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16.419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19.316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13.861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10.530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7.293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82.401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05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it-IT" sz="1300" dirty="0" smtClean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-8,6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-8,8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-13,7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-10,1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-13,4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-8,2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05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Altre Periodicità</a:t>
                      </a:r>
                    </a:p>
                  </a:txBody>
                  <a:tcPr marL="91433" marR="91433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288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1.169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977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770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614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1.107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6.574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it-IT" sz="1300" dirty="0" smtClean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-13,0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-32,0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31,2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-31,4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-42,0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-16,3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0" y="260648"/>
            <a:ext cx="9144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PERIODICI - </a:t>
            </a:r>
            <a:r>
              <a:rPr lang="it-IT" alt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Fatturato Totale (per 1.000) </a:t>
            </a:r>
            <a:r>
              <a:rPr lang="it-IT" altLang="it-I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endParaRPr lang="it-IT" altLang="it-IT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65" name="Text Box 87"/>
          <p:cNvSpPr txBox="1">
            <a:spLocks noChangeArrowheads="1"/>
          </p:cNvSpPr>
          <p:nvPr/>
        </p:nvSpPr>
        <p:spPr bwMode="auto">
          <a:xfrm>
            <a:off x="1676400" y="3124200"/>
            <a:ext cx="8382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 b="0">
              <a:latin typeface="Arial" charset="0"/>
            </a:endParaRPr>
          </a:p>
        </p:txBody>
      </p:sp>
      <p:sp>
        <p:nvSpPr>
          <p:cNvPr id="11367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179388" y="-27384"/>
            <a:ext cx="86407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   PERIODICI - </a:t>
            </a:r>
            <a:r>
              <a:rPr lang="it-IT" altLang="it-IT" sz="1800" i="1" dirty="0">
                <a:latin typeface="Arial" panose="020B0604020202020204" pitchFamily="34" charset="0"/>
                <a:cs typeface="Arial" panose="020B0604020202020204" pitchFamily="34" charset="0"/>
              </a:rPr>
              <a:t>Fatturato (per 1.000) </a:t>
            </a:r>
            <a:r>
              <a:rPr lang="it-IT" altLang="it-IT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 Spazio Tabellare 2017</a:t>
            </a:r>
            <a:endParaRPr lang="it-IT" altLang="it-IT" sz="1800" dirty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17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9318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9319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2" name="Rettangolo 1"/>
          <p:cNvSpPr/>
          <p:nvPr/>
        </p:nvSpPr>
        <p:spPr bwMode="auto">
          <a:xfrm>
            <a:off x="7740352" y="5733256"/>
            <a:ext cx="1403648" cy="938719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1" i="0" u="none" strike="noStrike" cap="none" normalizeH="0" baseline="0" dirty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dirty="0">
              <a:solidFill>
                <a:schemeClr val="accent3"/>
              </a:solidFill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1" i="0" u="none" strike="noStrike" cap="none" normalizeH="0" baseline="0" dirty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dirty="0">
              <a:solidFill>
                <a:schemeClr val="accent3"/>
              </a:solidFill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1" i="0" u="none" strike="noStrike" cap="none" normalizeH="0" baseline="0" dirty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</a:endParaRPr>
          </a:p>
        </p:txBody>
      </p:sp>
      <p:graphicFrame>
        <p:nvGraphicFramePr>
          <p:cNvPr id="8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084574"/>
              </p:ext>
            </p:extLst>
          </p:nvPr>
        </p:nvGraphicFramePr>
        <p:xfrm>
          <a:off x="179447" y="520699"/>
          <a:ext cx="8785106" cy="6230834"/>
        </p:xfrm>
        <a:graphic>
          <a:graphicData uri="http://schemas.openxmlformats.org/drawingml/2006/table">
            <a:tbl>
              <a:tblPr/>
              <a:tblGrid>
                <a:gridCol w="2225560"/>
                <a:gridCol w="937078"/>
                <a:gridCol w="937078"/>
                <a:gridCol w="937078"/>
                <a:gridCol w="937078"/>
                <a:gridCol w="937078"/>
                <a:gridCol w="937078"/>
                <a:gridCol w="937078"/>
              </a:tblGrid>
              <a:tr h="6712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Testate</a:t>
                      </a:r>
                    </a:p>
                  </a:txBody>
                  <a:tcPr marL="45708" marR="45708"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Febbraio</a:t>
                      </a:r>
                      <a:endParaRPr lang="it-IT" sz="13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Marzo</a:t>
                      </a:r>
                      <a:endParaRPr lang="it-IT" sz="13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Aprile</a:t>
                      </a:r>
                      <a:endParaRPr lang="it-IT" sz="13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Maggio</a:t>
                      </a:r>
                      <a:endParaRPr lang="it-IT" sz="13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Giugno</a:t>
                      </a:r>
                      <a:endParaRPr lang="it-IT" sz="13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Luglio</a:t>
                      </a:r>
                      <a:endParaRPr lang="it-IT" sz="13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1" i="0" u="none" strike="noStrike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lang="it-IT" sz="13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br>
                        <a:rPr lang="it-IT" sz="13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3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Luglio </a:t>
                      </a:r>
                      <a:r>
                        <a:rPr lang="it-IT" sz="1300" b="1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it-IT" sz="1300" b="1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0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 Fatturato Tabellare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20.973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37.162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35.148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29.230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22.479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15.310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171.073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7234">
                <a:tc>
                  <a:txBody>
                    <a:bodyPr/>
                    <a:lstStyle/>
                    <a:p>
                      <a:pPr algn="ctr"/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lang="it-IT" sz="13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-9,4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-9,6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-8,5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-3,0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-14,6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-7,3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 dirty="0">
                          <a:effectLst/>
                          <a:latin typeface="Arial" panose="020B0604020202020204" pitchFamily="34" charset="0"/>
                        </a:rPr>
                        <a:t>-8,4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0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 Spazi Tabellare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6.071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9.342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10.217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9.356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7.987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6.184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53.116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0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lang="it-IT" sz="13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15" marR="91415"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-0,9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-7,0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-4,5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-3,3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-8,8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-1,7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-4,7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0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09E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Fatt. Tabellare Settimanali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12.557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20.991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17.544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16.555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13.044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8.213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93.886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0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lang="it-IT" sz="13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-8,1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-7,7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-5,1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-2,4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-12,5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-7,4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-6,6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0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09E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Spazio Tabellare Settimanali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3.709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5.591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5.637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5.502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4.805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3.939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31.277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0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lang="it-IT" sz="13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15" marR="91415"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-2,5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-5,2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-2,4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-5,4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-8,7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-1,6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-4,8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0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Fatt. Tabellare Mensili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8.128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15.053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16.675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12.016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8.853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6.098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71.180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0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lang="it-IT" sz="13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-11,2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-10,1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-13,0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-0,5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-15,2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-11,0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-9,8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0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Spazio Tabellare Mensili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2.161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3.272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4.242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3.408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2.866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1.845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19.197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0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lang="it-IT" sz="13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15" marR="91415"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2,0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-9,2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-7,2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-0,1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-7,0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-7,2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-4,4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5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Fatt. Tabellare Altre Periodicità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288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1.118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929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660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582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999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6.007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0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lang="it-IT" sz="13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-13,0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-31,3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25,5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-38,4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-41,2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25,0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-18,2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5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Spazio Tabellare Altre Periodicità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201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479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338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445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316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400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2.642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7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lang="it-IT" sz="13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1415" marR="91415"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-2,6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-11,7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-2,9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-0,3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-24,1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31,6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 dirty="0">
                          <a:effectLst/>
                          <a:latin typeface="Arial" panose="020B0604020202020204" pitchFamily="34" charset="0"/>
                        </a:rPr>
                        <a:t>-6,0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1_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17708</TotalTime>
  <Words>1590</Words>
  <Application>Microsoft Office PowerPoint</Application>
  <PresentationFormat>Presentazione su schermo (4:3)</PresentationFormat>
  <Paragraphs>761</Paragraphs>
  <Slides>14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7" baseType="lpstr">
      <vt:lpstr>Arial</vt:lpstr>
      <vt:lpstr>Verdana</vt:lpstr>
      <vt:lpstr>1_Default Design</vt:lpstr>
      <vt:lpstr> PRESENTAZIONE  DATI LUGLIO 2017  OSSERVATORIO STAMPA - FCP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Testate divise per Gruppi Periodo Gennaio 2016 – Luglio 2017 - FATTURATI (per 1.000) E SPAZI </vt:lpstr>
      <vt:lpstr> </vt:lpstr>
      <vt:lpstr> </vt:lpstr>
      <vt:lpstr>Presentazione standard di PowerPoint</vt:lpstr>
    </vt:vector>
  </TitlesOfParts>
  <Company>Reply Consulting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Dati Mensili Osservatorio Stampa</dc:title>
  <dc:creator>FCP</dc:creator>
  <cp:lastModifiedBy>Selvaggi Laura</cp:lastModifiedBy>
  <cp:revision>1687</cp:revision>
  <cp:lastPrinted>2017-06-26T15:55:21Z</cp:lastPrinted>
  <dcterms:created xsi:type="dcterms:W3CDTF">2006-03-29T09:09:15Z</dcterms:created>
  <dcterms:modified xsi:type="dcterms:W3CDTF">2017-09-12T09:50:17Z</dcterms:modified>
</cp:coreProperties>
</file>