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5" r:id="rId3"/>
    <p:sldId id="380" r:id="rId4"/>
    <p:sldId id="404" r:id="rId5"/>
    <p:sldId id="414" r:id="rId6"/>
    <p:sldId id="421" r:id="rId7"/>
    <p:sldId id="416" r:id="rId8"/>
    <p:sldId id="399" r:id="rId9"/>
    <p:sldId id="361" r:id="rId10"/>
    <p:sldId id="376" r:id="rId11"/>
    <p:sldId id="410" r:id="rId12"/>
    <p:sldId id="411" r:id="rId13"/>
    <p:sldId id="412" r:id="rId14"/>
    <p:sldId id="365" r:id="rId15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CC"/>
    <a:srgbClr val="FFFF99"/>
    <a:srgbClr val="006600"/>
    <a:srgbClr val="FF3300"/>
    <a:srgbClr val="0000FF"/>
    <a:srgbClr val="CC0099"/>
    <a:srgbClr val="FF3399"/>
    <a:srgbClr val="FF99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B4249A0-F225-4BCF-A9D7-A661D36326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05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4875"/>
            <a:ext cx="5437187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F792CDF-CBEA-45BA-96A2-22A10E3B0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0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47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77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228789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85428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25062323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067287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51422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72834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5257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63865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8307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50113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32123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673512"/>
            <a:ext cx="6405562" cy="1542455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LUGLIO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OSSERVATORIO STAMPA - FCP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571280" y="607040"/>
            <a:ext cx="1584325" cy="863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979613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Milano, 12 settembre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25092"/>
              </p:ext>
            </p:extLst>
          </p:nvPr>
        </p:nvGraphicFramePr>
        <p:xfrm>
          <a:off x="179450" y="949852"/>
          <a:ext cx="8785100" cy="4532513"/>
        </p:xfrm>
        <a:graphic>
          <a:graphicData uri="http://schemas.openxmlformats.org/drawingml/2006/table">
            <a:tbl>
              <a:tblPr/>
              <a:tblGrid>
                <a:gridCol w="2232372"/>
                <a:gridCol w="936104"/>
                <a:gridCol w="976919"/>
                <a:gridCol w="927941"/>
                <a:gridCol w="927941"/>
                <a:gridCol w="927941"/>
                <a:gridCol w="927941"/>
                <a:gridCol w="927941"/>
              </a:tblGrid>
              <a:tr h="788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 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3.092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3.854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19.983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55,9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1.674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1.164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2.046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1.333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8.195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72,3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1.444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1.366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2.642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1.846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1.677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1.195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11.221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-24,2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567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925,4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-53,1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191824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Speciale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1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0342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0343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0344" name="Rectangle 90"/>
          <p:cNvSpPr>
            <a:spLocks noChangeArrowheads="1"/>
          </p:cNvSpPr>
          <p:nvPr/>
        </p:nvSpPr>
        <p:spPr bwMode="auto">
          <a:xfrm>
            <a:off x="385127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33" name="Rectangle 6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7807"/>
            <a:ext cx="8785225" cy="98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Testate divise per Gruppi</a:t>
            </a:r>
            <a:b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 2016 – Luglio 2017 </a:t>
            </a: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FATTURATI (per 1.000) E SPAZI</a:t>
            </a:r>
            <a: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800" dirty="0" smtClean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72003"/>
              </p:ext>
            </p:extLst>
          </p:nvPr>
        </p:nvGraphicFramePr>
        <p:xfrm>
          <a:off x="179512" y="1052736"/>
          <a:ext cx="8784976" cy="4936021"/>
        </p:xfrm>
        <a:graphic>
          <a:graphicData uri="http://schemas.openxmlformats.org/drawingml/2006/table">
            <a:tbl>
              <a:tblPr/>
              <a:tblGrid>
                <a:gridCol w="2846742"/>
                <a:gridCol w="995101"/>
                <a:gridCol w="995101"/>
                <a:gridCol w="995101"/>
                <a:gridCol w="995101"/>
                <a:gridCol w="1021726"/>
                <a:gridCol w="936104"/>
              </a:tblGrid>
              <a:tr h="7860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446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A - Femminili attualità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69.052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-7,2%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15.499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-4,3%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4,36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4,17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D - Femminili moda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31.354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-16,5%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4.737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-14,9%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6,01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5,80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35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M - Maschili stili di vita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12.219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-8,1%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2.758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-3,0%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4,23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4,03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H – Familiari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11.328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-7,1%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8.099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-9,2%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1,29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1,33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P – Automotive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10.172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-10,1%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2.114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1,8%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4,07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3,40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L - Maschili attualità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9.729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-0,6%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2.005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4,5%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3,81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3,62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smtClean="0">
                          <a:effectLst/>
                          <a:latin typeface="Arial" panose="020B0604020202020204" pitchFamily="34" charset="0"/>
                        </a:rPr>
                        <a:t>  U - Arredamento professionale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6.101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-4,7%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1.803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2,9%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smtClean="0">
                          <a:effectLst/>
                          <a:latin typeface="Arial" panose="020B0604020202020204" pitchFamily="34" charset="0"/>
                        </a:rPr>
                        <a:t>3,18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3,04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8935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88913"/>
            <a:ext cx="8229600" cy="5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15363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– Luglio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468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46958"/>
              </p:ext>
            </p:extLst>
          </p:nvPr>
        </p:nvGraphicFramePr>
        <p:xfrm>
          <a:off x="251569" y="976982"/>
          <a:ext cx="8640862" cy="4936025"/>
        </p:xfrm>
        <a:graphic>
          <a:graphicData uri="http://schemas.openxmlformats.org/drawingml/2006/table">
            <a:tbl>
              <a:tblPr/>
              <a:tblGrid>
                <a:gridCol w="2732135"/>
                <a:gridCol w="1009480"/>
                <a:gridCol w="1009480"/>
                <a:gridCol w="1009480"/>
                <a:gridCol w="1009480"/>
                <a:gridCol w="1006711"/>
                <a:gridCol w="864096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V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Professionali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4.143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-24,0%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-21,4%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G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Benessere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3.810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T2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Arredamento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3.529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M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1 - Altri Maschili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2.666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R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Turismo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2.587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E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Cucina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Y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Varie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2033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Luglio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39943"/>
              </p:ext>
            </p:extLst>
          </p:nvPr>
        </p:nvGraphicFramePr>
        <p:xfrm>
          <a:off x="251966" y="976982"/>
          <a:ext cx="8640069" cy="3915701"/>
        </p:xfrm>
        <a:graphic>
          <a:graphicData uri="http://schemas.openxmlformats.org/drawingml/2006/table">
            <a:tbl>
              <a:tblPr/>
              <a:tblGrid>
                <a:gridCol w="2731440"/>
                <a:gridCol w="1009480"/>
                <a:gridCol w="1009480"/>
                <a:gridCol w="1009480"/>
                <a:gridCol w="1009480"/>
                <a:gridCol w="910119"/>
                <a:gridCol w="960590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X - Natura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932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B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Femminili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-9,1%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1.797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-12,6%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I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Guide e altri Familiari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S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Bambini e ragazzi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-26,8%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Gruppi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O </a:t>
                      </a:r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e T1*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18.537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10,5%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73148" y="5611887"/>
            <a:ext cx="876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 Il gruppo </a:t>
            </a:r>
            <a:r>
              <a:rPr lang="it-IT" dirty="0" smtClean="0"/>
              <a:t>Economia (O) e Arredamento Design (T 1) presentano </a:t>
            </a:r>
            <a:r>
              <a:rPr lang="it-IT" dirty="0"/>
              <a:t>nel mese di </a:t>
            </a:r>
            <a:r>
              <a:rPr lang="it-IT" dirty="0" smtClean="0"/>
              <a:t>Luglio 2017 </a:t>
            </a:r>
            <a:r>
              <a:rPr lang="it-IT" dirty="0"/>
              <a:t>un problema di riservatezza </a:t>
            </a:r>
            <a:r>
              <a:rPr lang="it-IT" dirty="0" smtClean="0"/>
              <a:t>dovuto </a:t>
            </a:r>
            <a:r>
              <a:rPr lang="it-IT" dirty="0"/>
              <a:t>al numero di testate </a:t>
            </a:r>
            <a:r>
              <a:rPr lang="it-IT" dirty="0" smtClean="0"/>
              <a:t>pubblicate; </a:t>
            </a:r>
            <a:r>
              <a:rPr lang="it-IT" dirty="0" smtClean="0"/>
              <a:t>per </a:t>
            </a:r>
            <a:r>
              <a:rPr lang="it-IT" dirty="0"/>
              <a:t>questa ragione </a:t>
            </a:r>
            <a:r>
              <a:rPr lang="it-IT" dirty="0" smtClean="0"/>
              <a:t>sono stati temporaneamente raggruppati tra loro. </a:t>
            </a:r>
            <a:endParaRPr lang="it-IT" dirty="0"/>
          </a:p>
          <a:p>
            <a:r>
              <a:rPr lang="it-IT" dirty="0"/>
              <a:t>Dal mese di </a:t>
            </a:r>
            <a:r>
              <a:rPr lang="it-IT" dirty="0" smtClean="0"/>
              <a:t>Settembre la </a:t>
            </a:r>
            <a:r>
              <a:rPr lang="it-IT" dirty="0"/>
              <a:t>situazione tornerà alla normalità.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738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443663" y="657225"/>
            <a:ext cx="1668462" cy="1250950"/>
          </a:xfr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611188" y="3213100"/>
            <a:ext cx="7345362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02484"/>
              </p:ext>
            </p:extLst>
          </p:nvPr>
        </p:nvGraphicFramePr>
        <p:xfrm>
          <a:off x="611560" y="1052736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960440"/>
                <a:gridCol w="3960440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</a:t>
                      </a:r>
                      <a:r>
                        <a:rPr lang="it-IT" altLang="it-IT" sz="20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Luglio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08838"/>
              </p:ext>
            </p:extLst>
          </p:nvPr>
        </p:nvGraphicFramePr>
        <p:xfrm>
          <a:off x="611560" y="3284984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Luglio 2017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616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21054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QUOTIDIANI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22733"/>
              </p:ext>
            </p:extLst>
          </p:nvPr>
        </p:nvGraphicFramePr>
        <p:xfrm>
          <a:off x="359532" y="1484784"/>
          <a:ext cx="8424937" cy="2743248"/>
        </p:xfrm>
        <a:graphic>
          <a:graphicData uri="http://schemas.openxmlformats.org/drawingml/2006/table">
            <a:tbl>
              <a:tblPr/>
              <a:tblGrid>
                <a:gridCol w="2088233"/>
                <a:gridCol w="937943"/>
                <a:gridCol w="946563"/>
                <a:gridCol w="890440"/>
                <a:gridCol w="890440"/>
                <a:gridCol w="890440"/>
                <a:gridCol w="890440"/>
                <a:gridCol w="890438"/>
              </a:tblGrid>
              <a:tr h="769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Marzo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Aprile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Maggio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Giugno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Luglio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Luglio 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44.959</a:t>
                      </a:r>
                      <a:endParaRPr lang="it-IT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57.685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48.142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55.236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48.275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38.826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333.169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-18,9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>
                          <a:effectLst/>
                          <a:latin typeface="Arial" panose="020B0604020202020204" pitchFamily="34" charset="0"/>
                        </a:rPr>
                        <a:t>-10,8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29.801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36.436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34.476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36.776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33.319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31.749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230.269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sng" strike="noStrike" dirty="0">
                          <a:effectLst/>
                          <a:latin typeface="Arial" panose="020B0604020202020204" pitchFamily="34" charset="0"/>
                        </a:rPr>
                        <a:t>-5,0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86596"/>
              </p:ext>
            </p:extLst>
          </p:nvPr>
        </p:nvGraphicFramePr>
        <p:xfrm>
          <a:off x="323528" y="1052736"/>
          <a:ext cx="8496945" cy="4350482"/>
        </p:xfrm>
        <a:graphic>
          <a:graphicData uri="http://schemas.openxmlformats.org/drawingml/2006/table">
            <a:tbl>
              <a:tblPr/>
              <a:tblGrid>
                <a:gridCol w="2235676"/>
                <a:gridCol w="894467"/>
                <a:gridCol w="894467"/>
                <a:gridCol w="894467"/>
                <a:gridCol w="894467"/>
                <a:gridCol w="894467"/>
                <a:gridCol w="894467"/>
                <a:gridCol w="894467"/>
              </a:tblGrid>
              <a:tr h="729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 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17.714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26.539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19.499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25.243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22.631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13.330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138.853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-25,9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-13,8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5.303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7.985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6.320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7.364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5.896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4.659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42.110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-32,2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-12,2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14.077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16.901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17.630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15.854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14.241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108.013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22.083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25.858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25.740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26.974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25.432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24.723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171.418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</a:t>
            </a:r>
            <a:r>
              <a:rPr lang="it-IT" altLang="it-IT" sz="1100" dirty="0" smtClean="0">
                <a:latin typeface="Arial" charset="0"/>
              </a:rPr>
              <a:t>1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36489"/>
              </p:ext>
            </p:extLst>
          </p:nvPr>
        </p:nvGraphicFramePr>
        <p:xfrm>
          <a:off x="683567" y="626993"/>
          <a:ext cx="8208913" cy="5617661"/>
        </p:xfrm>
        <a:graphic>
          <a:graphicData uri="http://schemas.openxmlformats.org/drawingml/2006/table">
            <a:tbl>
              <a:tblPr/>
              <a:tblGrid>
                <a:gridCol w="2106712"/>
                <a:gridCol w="871743"/>
                <a:gridCol w="871743"/>
                <a:gridCol w="871743"/>
                <a:gridCol w="871743"/>
                <a:gridCol w="871743"/>
                <a:gridCol w="871743"/>
                <a:gridCol w="871743"/>
              </a:tblGrid>
              <a:tr h="69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 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4.740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5.027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4.068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4.571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3.955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32.228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938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894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6.636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6.047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6.630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5.869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6.357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4.660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6.021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40.885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-14,0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7.733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-13,8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2.381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2.589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2.255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1.435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1.046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1.279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13.190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-26,3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-17,8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2.372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-35,5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-16,5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-13,6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</a:t>
            </a:r>
            <a:r>
              <a:rPr lang="it-IT" altLang="it-IT" sz="1100" dirty="0" smtClean="0">
                <a:latin typeface="Arial" charset="0"/>
              </a:rPr>
              <a:t>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  <p:extLst>
      <p:ext uri="{BB962C8B-B14F-4D97-AF65-F5344CB8AC3E}">
        <p14:creationId xmlns:p14="http://schemas.microsoft.com/office/powerpoint/2010/main" val="25846187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 Fatturato e degli Spazi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Progressivo a Luglio 2017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delta percentuale del fatturato su anno precedente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3991"/>
              </p:ext>
            </p:extLst>
          </p:nvPr>
        </p:nvGraphicFramePr>
        <p:xfrm>
          <a:off x="143509" y="1722963"/>
          <a:ext cx="8856984" cy="3607035"/>
        </p:xfrm>
        <a:graphic>
          <a:graphicData uri="http://schemas.openxmlformats.org/drawingml/2006/table">
            <a:tbl>
              <a:tblPr/>
              <a:tblGrid>
                <a:gridCol w="1254738"/>
                <a:gridCol w="1437273"/>
                <a:gridCol w="1088408"/>
                <a:gridCol w="1224136"/>
                <a:gridCol w="204591"/>
                <a:gridCol w="1297204"/>
                <a:gridCol w="1090494"/>
                <a:gridCol w="1260140"/>
              </a:tblGrid>
              <a:tr h="697925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Netto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igliaia di euro)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anno precedente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</a:t>
                      </a: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anno precedente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333.169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230.269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it-IT" sz="16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-5,0</a:t>
                      </a:r>
                      <a:endParaRPr lang="it-IT" sz="16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Nazionale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138.853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41,7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42.110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18,3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-12,2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108.013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171.418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-2,5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32.228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9,7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6.636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40.885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12,3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7.733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Finanziaria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13.190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-17,8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2.372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-13,6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136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713"/>
              </p:ext>
            </p:extLst>
          </p:nvPr>
        </p:nvGraphicFramePr>
        <p:xfrm>
          <a:off x="611560" y="1124744"/>
          <a:ext cx="7920882" cy="1676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00400"/>
                <a:gridCol w="4320482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Luglio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Zafferano (</a:t>
                      </a:r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2017)</a:t>
                      </a:r>
                    </a:p>
                    <a:p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 (Mar. 2016)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Spy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Arredamento Design (T1)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Familiari (H)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52765"/>
              </p:ext>
            </p:extLst>
          </p:nvPr>
        </p:nvGraphicFramePr>
        <p:xfrm>
          <a:off x="611562" y="3429000"/>
          <a:ext cx="7920880" cy="1676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72407"/>
                <a:gridCol w="4248473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Luglio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Flair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2016)</a:t>
                      </a:r>
                    </a:p>
                    <a:p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Sorrisi in Tavola (Mar. 2017)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Subito Pronto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Femminili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Moda (D)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</a:t>
                      </a:r>
                      <a:r>
                        <a:rPr lang="it-IT" sz="1600" b="0" kern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(E)</a:t>
                      </a:r>
                      <a:endParaRPr lang="it-IT" sz="1600" b="0" kern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7807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41058"/>
              </p:ext>
            </p:extLst>
          </p:nvPr>
        </p:nvGraphicFramePr>
        <p:xfrm>
          <a:off x="449544" y="1135253"/>
          <a:ext cx="8244912" cy="4336424"/>
        </p:xfrm>
        <a:graphic>
          <a:graphicData uri="http://schemas.openxmlformats.org/drawingml/2006/table">
            <a:tbl>
              <a:tblPr/>
              <a:tblGrid>
                <a:gridCol w="1919642"/>
                <a:gridCol w="903610"/>
                <a:gridCol w="903610"/>
                <a:gridCol w="903610"/>
                <a:gridCol w="903610"/>
                <a:gridCol w="903610"/>
                <a:gridCol w="903610"/>
                <a:gridCol w="903610"/>
              </a:tblGrid>
              <a:tr h="731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16" marR="45716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it-IT" sz="14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23.282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40.253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39.002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33.232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25.520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17.389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191.056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13.421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22.665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18.708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18.601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14.376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8.989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102.081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9.573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19.316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13.861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10.530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7.293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82.401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1.169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6.574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26064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Totale (per 1.000)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5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1367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738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PERIODICI - </a:t>
            </a:r>
            <a:r>
              <a:rPr lang="it-IT" alt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Spazio Tabellare 2017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7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9318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9319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7740352" y="5733256"/>
            <a:ext cx="1403648" cy="9387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84574"/>
              </p:ext>
            </p:extLst>
          </p:nvPr>
        </p:nvGraphicFramePr>
        <p:xfrm>
          <a:off x="179447" y="520699"/>
          <a:ext cx="8785106" cy="6230834"/>
        </p:xfrm>
        <a:graphic>
          <a:graphicData uri="http://schemas.openxmlformats.org/drawingml/2006/table">
            <a:tbl>
              <a:tblPr/>
              <a:tblGrid>
                <a:gridCol w="2225560"/>
                <a:gridCol w="937078"/>
                <a:gridCol w="937078"/>
                <a:gridCol w="937078"/>
                <a:gridCol w="937078"/>
                <a:gridCol w="937078"/>
                <a:gridCol w="937078"/>
                <a:gridCol w="937078"/>
              </a:tblGrid>
              <a:tr h="671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 </a:t>
                      </a:r>
                      <a:r>
                        <a:rPr lang="it-IT" sz="13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Fatturato Tabellare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20.973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37.162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35.148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29.230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22.479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15.310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171.073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-8,4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6.071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10.217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7.987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6.184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53.116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12.557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20.991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17.544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16.555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13.044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8.213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93.886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3.709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5.637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4.805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3.939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31.277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8.128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15.053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16.675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12.016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8.853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6.098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71.180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-9,8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2.161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3.272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4.242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3.408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2.866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1.845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19.197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999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6.007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-31,3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25,5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-38,4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-41,2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25,0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-18,2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2.642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-24,1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-6,0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17708</TotalTime>
  <Words>1590</Words>
  <Application>Microsoft Office PowerPoint</Application>
  <PresentationFormat>Presentazione su schermo (4:3)</PresentationFormat>
  <Paragraphs>761</Paragraphs>
  <Slides>14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Verdana</vt:lpstr>
      <vt:lpstr>1_Default Design</vt:lpstr>
      <vt:lpstr> PRESENTAZIONE  DATI LUGLIO 2017  OSSERVATORIO STAMPA - FCP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Testate divise per Gruppi Periodo Gennaio 2016 – Luglio 2017 - FATTURATI (per 1.000) E SPAZI </vt:lpstr>
      <vt:lpstr> </vt:lpstr>
      <vt:lpstr> 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1687</cp:revision>
  <cp:lastPrinted>2017-06-26T15:55:21Z</cp:lastPrinted>
  <dcterms:created xsi:type="dcterms:W3CDTF">2006-03-29T09:09:15Z</dcterms:created>
  <dcterms:modified xsi:type="dcterms:W3CDTF">2017-09-12T09:50:17Z</dcterms:modified>
</cp:coreProperties>
</file>