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9" r:id="rId2"/>
  </p:sldMasterIdLst>
  <p:notesMasterIdLst>
    <p:notesMasterId r:id="rId14"/>
  </p:notesMasterIdLst>
  <p:handoutMasterIdLst>
    <p:handoutMasterId r:id="rId15"/>
  </p:handoutMasterIdLst>
  <p:sldIdLst>
    <p:sldId id="256" r:id="rId3"/>
    <p:sldId id="430" r:id="rId4"/>
    <p:sldId id="437" r:id="rId5"/>
    <p:sldId id="393" r:id="rId6"/>
    <p:sldId id="394" r:id="rId7"/>
    <p:sldId id="426" r:id="rId8"/>
    <p:sldId id="398" r:id="rId9"/>
    <p:sldId id="438" r:id="rId10"/>
    <p:sldId id="439" r:id="rId11"/>
    <p:sldId id="440" r:id="rId12"/>
    <p:sldId id="382" r:id="rId13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9727"/>
    <a:srgbClr val="CC3399"/>
    <a:srgbClr val="FFC000"/>
    <a:srgbClr val="0099CC"/>
    <a:srgbClr val="7030A0"/>
    <a:srgbClr val="FC9204"/>
    <a:srgbClr val="FF0000"/>
    <a:srgbClr val="F2B800"/>
    <a:srgbClr val="00B0F0"/>
    <a:srgbClr val="35A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90053" autoAdjust="0"/>
  </p:normalViewPr>
  <p:slideViewPr>
    <p:cSldViewPr>
      <p:cViewPr varScale="1">
        <p:scale>
          <a:sx n="71" d="100"/>
          <a:sy n="71" d="100"/>
        </p:scale>
        <p:origin x="1458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.sacchi\Documents\Clienti%20-%20FCP\AssoInternet\2017\08_Agosto\Elaborazioni%20Agosto%202017\Grafico%20Spaccatura%20Video%20Agosto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Grafico!$C$1</c:f>
              <c:strCache>
                <c:ptCount val="1"/>
                <c:pt idx="0">
                  <c:v>Video ADV  
Podcasting video/Video Banner  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cat>
            <c:strRef>
              <c:f>Grafico!$A$2:$A$22</c:f>
              <c:strCache>
                <c:ptCount val="21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  <c:pt idx="19">
                  <c:v>lug</c:v>
                </c:pt>
                <c:pt idx="20">
                  <c:v>ago</c:v>
                </c:pt>
              </c:strCache>
            </c:strRef>
          </c:cat>
          <c:val>
            <c:numRef>
              <c:f>Grafico!$C$2:$C$22</c:f>
              <c:numCache>
                <c:formatCode>0.0%</c:formatCode>
                <c:ptCount val="21"/>
                <c:pt idx="0">
                  <c:v>0.25167413871437644</c:v>
                </c:pt>
                <c:pt idx="1">
                  <c:v>0.27441014759438237</c:v>
                </c:pt>
                <c:pt idx="2">
                  <c:v>0.27221853368423582</c:v>
                </c:pt>
                <c:pt idx="3">
                  <c:v>0.28874385235365396</c:v>
                </c:pt>
                <c:pt idx="4">
                  <c:v>0.28422289911866722</c:v>
                </c:pt>
                <c:pt idx="5">
                  <c:v>0.22492158428402176</c:v>
                </c:pt>
                <c:pt idx="6">
                  <c:v>0.26872612266665241</c:v>
                </c:pt>
                <c:pt idx="7">
                  <c:v>0.240037892722472</c:v>
                </c:pt>
                <c:pt idx="8">
                  <c:v>0.23524064993686322</c:v>
                </c:pt>
                <c:pt idx="9">
                  <c:v>0.23506927572598549</c:v>
                </c:pt>
                <c:pt idx="10">
                  <c:v>0.21904074522047995</c:v>
                </c:pt>
                <c:pt idx="11">
                  <c:v>0.24343394025876772</c:v>
                </c:pt>
                <c:pt idx="12" formatCode="General">
                  <c:v>0</c:v>
                </c:pt>
                <c:pt idx="13">
                  <c:v>0.21482275984651175</c:v>
                </c:pt>
                <c:pt idx="14">
                  <c:v>0.24089861153463671</c:v>
                </c:pt>
                <c:pt idx="15">
                  <c:v>0.23535972010750328</c:v>
                </c:pt>
                <c:pt idx="16">
                  <c:v>0.21820709335493166</c:v>
                </c:pt>
                <c:pt idx="17">
                  <c:v>0.19307403165204717</c:v>
                </c:pt>
                <c:pt idx="18">
                  <c:v>0.20562534864214921</c:v>
                </c:pt>
                <c:pt idx="19">
                  <c:v>0.17842516732680344</c:v>
                </c:pt>
                <c:pt idx="20">
                  <c:v>0.19473852274538436</c:v>
                </c:pt>
              </c:numCache>
            </c:numRef>
          </c:val>
        </c:ser>
        <c:ser>
          <c:idx val="1"/>
          <c:order val="1"/>
          <c:tx>
            <c:strRef>
              <c:f>Grafico!$B$1</c:f>
              <c:strCache>
                <c:ptCount val="1"/>
                <c:pt idx="0">
                  <c:v>Video ADV
Pre-Mid-Post Roll </c:v>
                </c:pt>
              </c:strCache>
            </c:strRef>
          </c:tx>
          <c:spPr>
            <a:solidFill>
              <a:srgbClr val="0D9727"/>
            </a:solidFill>
            <a:ln>
              <a:solidFill>
                <a:srgbClr val="0D9727"/>
              </a:solidFill>
            </a:ln>
          </c:spPr>
          <c:invertIfNegative val="0"/>
          <c:cat>
            <c:strRef>
              <c:f>Grafico!$A$2:$A$22</c:f>
              <c:strCache>
                <c:ptCount val="21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  <c:pt idx="19">
                  <c:v>lug</c:v>
                </c:pt>
                <c:pt idx="20">
                  <c:v>ago</c:v>
                </c:pt>
              </c:strCache>
            </c:strRef>
          </c:cat>
          <c:val>
            <c:numRef>
              <c:f>Grafico!$B$2:$B$22</c:f>
              <c:numCache>
                <c:formatCode>0.0%</c:formatCode>
                <c:ptCount val="21"/>
                <c:pt idx="0">
                  <c:v>0.74832586128562362</c:v>
                </c:pt>
                <c:pt idx="1">
                  <c:v>0.7255898524056178</c:v>
                </c:pt>
                <c:pt idx="2">
                  <c:v>0.72778146631576413</c:v>
                </c:pt>
                <c:pt idx="3">
                  <c:v>0.71125614764634593</c:v>
                </c:pt>
                <c:pt idx="4">
                  <c:v>0.71577710088133273</c:v>
                </c:pt>
                <c:pt idx="5">
                  <c:v>0.77507841571597835</c:v>
                </c:pt>
                <c:pt idx="6">
                  <c:v>0.73127387733334748</c:v>
                </c:pt>
                <c:pt idx="7">
                  <c:v>0.759962107277528</c:v>
                </c:pt>
                <c:pt idx="8">
                  <c:v>0.76475935006313678</c:v>
                </c:pt>
                <c:pt idx="9">
                  <c:v>0.76493072427401443</c:v>
                </c:pt>
                <c:pt idx="10">
                  <c:v>0.78095925477952011</c:v>
                </c:pt>
                <c:pt idx="11">
                  <c:v>0.75656605974123237</c:v>
                </c:pt>
                <c:pt idx="12" formatCode="General">
                  <c:v>0</c:v>
                </c:pt>
                <c:pt idx="13">
                  <c:v>0.78517724015348822</c:v>
                </c:pt>
                <c:pt idx="14">
                  <c:v>0.75910138846536346</c:v>
                </c:pt>
                <c:pt idx="15">
                  <c:v>0.76464027989249683</c:v>
                </c:pt>
                <c:pt idx="16">
                  <c:v>0.78179290664506851</c:v>
                </c:pt>
                <c:pt idx="17">
                  <c:v>0.80692596834795283</c:v>
                </c:pt>
                <c:pt idx="18">
                  <c:v>0.7943746513578509</c:v>
                </c:pt>
                <c:pt idx="19">
                  <c:v>0.82157483267319664</c:v>
                </c:pt>
                <c:pt idx="20">
                  <c:v>0.80526147725461561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09421344"/>
        <c:axId val="159774064"/>
      </c:barChart>
      <c:catAx>
        <c:axId val="10942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9774064"/>
        <c:crosses val="autoZero"/>
        <c:auto val="1"/>
        <c:lblAlgn val="ctr"/>
        <c:lblOffset val="100"/>
        <c:tickLblSkip val="1"/>
        <c:noMultiLvlLbl val="1"/>
      </c:catAx>
      <c:valAx>
        <c:axId val="159774064"/>
        <c:scaling>
          <c:orientation val="minMax"/>
          <c:max val="1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109421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398250315486485"/>
          <c:y val="0.87440404000755712"/>
          <c:w val="0.54580707306407361"/>
          <c:h val="0.12539686330499084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0.59693</cdr:x>
      <cdr:y>0.01853</cdr:y>
    </cdr:from>
    <cdr:to>
      <cdr:x>0.63493</cdr:x>
      <cdr:y>0.88878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5012064" y="83356"/>
          <a:ext cx="319065" cy="391469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B1385D0-92F9-46B7-84B9-A200D20658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855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1363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4878"/>
            <a:ext cx="5438775" cy="447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24033AF-6ED7-4880-93D4-1FD554FF21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2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EF8F52-A37D-45AB-B750-445EDD2FE0EB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45813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942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317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361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815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25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89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22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107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788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98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314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520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13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36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086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38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27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7996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669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806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6033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45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189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720B-6D24-4621-8DE8-F307F7949622}" type="datetimeFigureOut">
              <a:rPr lang="it-IT" smtClean="0"/>
              <a:t>24/09/2017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88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2" y="1628800"/>
            <a:ext cx="6984504" cy="1584176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AGOSTO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 - ASSOINTERNET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dirty="0" smtClean="0"/>
          </a:p>
          <a:p>
            <a:pPr eaLnBrk="1" hangingPunct="1"/>
            <a:endParaRPr lang="it-IT" altLang="it-IT" sz="1800" dirty="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595260"/>
            <a:ext cx="4217987" cy="228201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7020123" y="530781"/>
            <a:ext cx="1584325" cy="8636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133600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Milano, 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27 Settembre 2017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1.000) – Peso % sul totale fatturato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2017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658983"/>
              </p:ext>
            </p:extLst>
          </p:nvPr>
        </p:nvGraphicFramePr>
        <p:xfrm>
          <a:off x="342771" y="720735"/>
          <a:ext cx="8460046" cy="56922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35796"/>
                <a:gridCol w="979584"/>
                <a:gridCol w="979584"/>
                <a:gridCol w="1068638"/>
                <a:gridCol w="979584"/>
                <a:gridCol w="1068638"/>
                <a:gridCol w="979584"/>
                <a:gridCol w="1068638"/>
              </a:tblGrid>
              <a:tr h="3718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 smtClean="0">
                          <a:effectLst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A:</a:t>
                      </a:r>
                      <a:b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it-IT" sz="1050" u="none" strike="noStrike" kern="1200" dirty="0" smtClean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</a:t>
                      </a:r>
                      <a:endParaRPr lang="it-IT" sz="1050" u="none" strike="noStrike" kern="1200" dirty="0">
                        <a:solidFill>
                          <a:srgbClr val="612A8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B:</a:t>
                      </a:r>
                      <a:b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 </a:t>
                      </a:r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</a:t>
                      </a:r>
                      <a:endParaRPr lang="it-IT" sz="105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C:</a:t>
                      </a:r>
                      <a:b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 </a:t>
                      </a:r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</a:t>
                      </a:r>
                      <a:endParaRPr lang="it-IT" sz="1050" b="0" i="0" u="none" strike="noStrike" kern="1200" dirty="0">
                        <a:solidFill>
                          <a:srgbClr val="0099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D:</a:t>
                      </a:r>
                      <a:b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 </a:t>
                      </a:r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- 7.000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E:</a:t>
                      </a:r>
                      <a:b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7.000 - </a:t>
                      </a:r>
                      <a:r>
                        <a:rPr lang="it-IT" sz="105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4.000</a:t>
                      </a:r>
                      <a:endParaRPr lang="it-IT" sz="1050" b="0" i="0" u="none" strike="noStrike" kern="1200" dirty="0">
                        <a:solidFill>
                          <a:srgbClr val="CC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F:</a:t>
                      </a:r>
                      <a:b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it-IT" sz="1050" b="0" i="0" u="none" strike="noStrike" kern="1200" baseline="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4.000</a:t>
                      </a:r>
                      <a:endParaRPr lang="it-IT" sz="1050" b="0" i="0" u="none" strike="noStrike" kern="1200" dirty="0">
                        <a:solidFill>
                          <a:srgbClr val="0D972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Tot. Mese 2017</a:t>
                      </a:r>
                    </a:p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 Valore </a:t>
                      </a:r>
                      <a:r>
                        <a:rPr lang="it-IT" sz="1050" u="none" strike="noStrike" dirty="0">
                          <a:effectLst/>
                        </a:rPr>
                        <a:t>%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034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 smtClean="0">
                          <a:effectLst/>
                        </a:rPr>
                        <a:t>N° Aziende Dichiaranti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it-IT" sz="10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099CC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000" b="0" i="0" u="none" strike="noStrike" dirty="0">
                        <a:solidFill>
                          <a:srgbClr val="FFC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000" b="0" i="0" u="none" strike="noStrike" dirty="0">
                        <a:solidFill>
                          <a:srgbClr val="CC339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000" b="0" i="0" u="none" strike="noStrike" dirty="0">
                        <a:solidFill>
                          <a:srgbClr val="0D9727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it-IT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4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CRESCITA % DEL FATTURATO </a:t>
                      </a:r>
                      <a:r>
                        <a:rPr lang="it-IT" sz="1050" b="1" u="none" strike="noStrike" dirty="0" smtClean="0">
                          <a:effectLst/>
                          <a:latin typeface="+mn-lt"/>
                        </a:rPr>
                        <a:t>PROGRESSIVO 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2017 SUL 2016 </a:t>
                      </a:r>
                    </a:p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DELLE AZIENDE DELLA FASCIA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75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-43,7%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7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-24,1%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0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0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0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Agosto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indent="0" algn="ctr" fontAlgn="ctr"/>
                      <a:r>
                        <a:rPr lang="it-IT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PESO DEL FATTURATO </a:t>
                      </a:r>
                      <a:r>
                        <a:rPr lang="it-IT" sz="10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PROGRESSIVO</a:t>
                      </a:r>
                      <a:r>
                        <a:rPr lang="it-IT" sz="105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DELLE AZIENDE </a:t>
                      </a:r>
                    </a:p>
                    <a:p>
                      <a:pPr marL="0" indent="0" algn="ctr" fontAlgn="ctr"/>
                      <a:r>
                        <a:rPr lang="it-IT" sz="105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DELLA FASCIA SUL TOTALE FATTURATO 2017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43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Agosto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7352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516688" y="836613"/>
            <a:ext cx="1584325" cy="863600"/>
          </a:xfr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26231" y="404664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SITI </a:t>
            </a:r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NUOVI nel mese di </a:t>
            </a:r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2017</a:t>
            </a:r>
            <a:endParaRPr lang="it-IT" alt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0452" y="3327375"/>
            <a:ext cx="8345488" cy="461665"/>
          </a:xfrm>
          <a:prstGeom prst="rect">
            <a:avLst/>
          </a:prstGeom>
          <a:extLst/>
        </p:spPr>
        <p:txBody>
          <a:bodyPr>
            <a:normAutofit/>
          </a:bodyPr>
          <a:lstStyle>
            <a:defPPr>
              <a:defRPr lang="it-IT"/>
            </a:defPPr>
            <a:lvl1pPr algn="ctr" eaLnBrk="1" hangingPunct="1">
              <a:defRPr sz="2400"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dirty="0"/>
              <a:t>SITI CHIUSI nel mese di </a:t>
            </a:r>
            <a:r>
              <a:rPr lang="it-IT" altLang="it-IT" dirty="0" smtClean="0"/>
              <a:t>Agosto 2017</a:t>
            </a:r>
            <a:endParaRPr lang="it-IT" alt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851920" y="1124744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Nessuno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851920" y="410901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Nessuno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860533"/>
              </p:ext>
            </p:extLst>
          </p:nvPr>
        </p:nvGraphicFramePr>
        <p:xfrm>
          <a:off x="71556" y="528483"/>
          <a:ext cx="9000888" cy="606886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394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04056"/>
                <a:gridCol w="477742"/>
                <a:gridCol w="570669"/>
                <a:gridCol w="563137"/>
                <a:gridCol w="566903"/>
                <a:gridCol w="566903"/>
                <a:gridCol w="639022"/>
              </a:tblGrid>
              <a:tr h="29468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23.678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22.518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1.764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4.124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133,8%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1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27.026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2.763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5.021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38.906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34.672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3.385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6.252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108,5%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30.312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3.276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5.526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170,5%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37.029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3.587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6.642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122,6%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33.289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-16,8%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4.345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6.014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266,6%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25.842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23.643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3.915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438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28.978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13.351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14.387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3.748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-50,6%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18.377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30.419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38.889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4.175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41.763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44.025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5.896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11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243.631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222.530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25.783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42.188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2.654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4.546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582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704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272.649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269.967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2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398.728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44.436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4.209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1.107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in migliaia di euro per DEVICE/STRUMENTO</a:t>
            </a: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9274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778660"/>
              </p:ext>
            </p:extLst>
          </p:nvPr>
        </p:nvGraphicFramePr>
        <p:xfrm>
          <a:off x="126204" y="620688"/>
          <a:ext cx="8891592" cy="599627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7364"/>
                <a:gridCol w="615242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</a:tblGrid>
              <a:tr h="2820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IMPRESSION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TEMPO 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7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17.943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20.335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4.686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2.961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2.134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25.690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24.386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7.286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6.308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2.715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2.053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7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30.515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30.885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8.404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-9,5%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2.927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2.395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-18,2%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26.984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27.361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6.533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6.783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2.474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2.589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31.650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32.911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7.187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31.818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29.179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10.400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8.535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2.707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-15,1%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22.068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20.765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5.927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5.966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2.101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28.978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11.362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13.642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3.437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3.135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18.377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25.722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6.523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2.472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33.471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7.425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36.039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7.957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3.092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37.822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10.086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198.030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199.464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54.948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52.553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-4,4%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19.671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17.950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-8,7%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272.649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269.967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331.085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86.939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30.455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MODALITA’ DI VENDITA</a:t>
            </a:r>
          </a:p>
        </p:txBody>
      </p:sp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022455"/>
              </p:ext>
            </p:extLst>
          </p:nvPr>
        </p:nvGraphicFramePr>
        <p:xfrm>
          <a:off x="233983" y="827947"/>
          <a:ext cx="8676034" cy="524048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71532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</a:tblGrid>
              <a:tr h="28759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8" marR="45768" marT="45759" marB="4575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NEWSLETTER/EMAIL/SMS/MMS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16.824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16.911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5.736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-36,1%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22.302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19.184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8.220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1.258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26.739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7.958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22.606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21.357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7.771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9.159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1.405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26.333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26.572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1.433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27.480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23.357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20.543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17.611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5.267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6.019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616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10.694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11.833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2.968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3.393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450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21.856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7.459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27.424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30.421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1.122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31.836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4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173.520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162.481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54.916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60.146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9.643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6.287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-34,8%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4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285.056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92.692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13.949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633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3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1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374654"/>
              </p:ext>
            </p:extLst>
          </p:nvPr>
        </p:nvGraphicFramePr>
        <p:xfrm>
          <a:off x="278764" y="763852"/>
          <a:ext cx="8586473" cy="520594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8769"/>
                <a:gridCol w="592913"/>
                <a:gridCol w="611174"/>
                <a:gridCol w="630410"/>
                <a:gridCol w="702632"/>
                <a:gridCol w="666039"/>
                <a:gridCol w="720080"/>
                <a:gridCol w="792088"/>
                <a:gridCol w="720080"/>
                <a:gridCol w="702113"/>
                <a:gridCol w="666039"/>
                <a:gridCol w="630105"/>
                <a:gridCol w="594031"/>
              </a:tblGrid>
              <a:tr h="5205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2" marR="45762" marT="45772" marB="4577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DIRECTORIES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6" marR="45766" marT="45770" marB="4577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lang="it-IT" sz="1100" b="1" i="0" u="none" strike="noStrike" kern="1200" dirty="0" smtClean="0">
                        <a:solidFill>
                          <a:srgbClr val="C00000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8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6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-10,4%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1.324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2.467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1.341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1.007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-24,9%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1.365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2.330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1.796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-9,8%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2.179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3.350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2.205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-39,6%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1.830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189,7%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2.053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3.267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2.230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2.649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-20,5%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2.141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2.930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4.151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1.654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2.343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1.432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28.978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1.068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1.385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18.377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2.042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2.463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2.944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565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3.341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1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3.271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3.755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13.615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21.391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17.683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15.908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-10,0%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272.649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269.967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1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5.542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24.405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26.835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735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735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6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2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986443"/>
              </p:ext>
            </p:extLst>
          </p:nvPr>
        </p:nvGraphicFramePr>
        <p:xfrm>
          <a:off x="216122" y="690116"/>
          <a:ext cx="8711757" cy="592305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79877"/>
                <a:gridCol w="699008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02554"/>
                <a:gridCol w="602554"/>
                <a:gridCol w="602554"/>
                <a:gridCol w="602554"/>
              </a:tblGrid>
              <a:tr h="24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B05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sul Totale 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70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  </a:t>
                      </a:r>
                    </a:p>
                    <a:p>
                      <a:pPr algn="ctr" rtl="0" fontAlgn="ctr"/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144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err="1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</a:tr>
              <a:tr h="314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1.230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1.232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4.503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2.256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5.964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6.185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2.166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5.792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6.728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5.527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7.161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-22,0%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6.333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8.197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1.796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6.974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6.939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1.074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3.851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4.945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2.255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2.732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1.755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5.704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2.358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7.674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0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7.922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2.469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7.672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64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14.562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12.757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40.354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47.390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54.916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60.146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23.365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69.326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92.692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6988"/>
            <a:ext cx="86407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500" dirty="0"/>
              <a:t>Fatturato VIDEO per mese </a:t>
            </a:r>
            <a:r>
              <a:rPr lang="it-IT" altLang="it-IT" sz="1500" dirty="0" smtClean="0"/>
              <a:t>ad Agosto 2017 in </a:t>
            </a:r>
            <a:r>
              <a:rPr lang="it-IT" altLang="it-IT" sz="1500" dirty="0"/>
              <a:t>valore assoluto e percentuale suddiviso per le tipologie </a:t>
            </a:r>
            <a:r>
              <a:rPr lang="it-IT" altLang="it-IT" sz="1500" dirty="0" err="1"/>
              <a:t>Podcasting</a:t>
            </a:r>
            <a:r>
              <a:rPr lang="it-IT" altLang="it-IT" sz="1500" dirty="0"/>
              <a:t> video/Video Banner e </a:t>
            </a:r>
            <a:r>
              <a:rPr lang="it-IT" altLang="it-IT" sz="1500" dirty="0" err="1"/>
              <a:t>Pre</a:t>
            </a:r>
            <a:r>
              <a:rPr lang="it-IT" altLang="it-IT" sz="1500" dirty="0"/>
              <a:t>-</a:t>
            </a:r>
            <a:r>
              <a:rPr lang="it-IT" altLang="it-IT" sz="1500" dirty="0" err="1"/>
              <a:t>Mid</a:t>
            </a:r>
            <a:r>
              <a:rPr lang="it-IT" altLang="it-IT" sz="1500" dirty="0"/>
              <a:t>-Post </a:t>
            </a:r>
            <a:r>
              <a:rPr lang="it-IT" altLang="it-IT" sz="1500" dirty="0" err="1"/>
              <a:t>Roll</a:t>
            </a:r>
            <a:r>
              <a:rPr lang="it-IT" altLang="it-IT" sz="1500" dirty="0"/>
              <a:t> </a:t>
            </a:r>
          </a:p>
        </p:txBody>
      </p:sp>
      <p:sp>
        <p:nvSpPr>
          <p:cNvPr id="846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846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846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59632" y="112615"/>
            <a:ext cx="6752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15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800" dirty="0"/>
              <a:t>Trend del fatturato VIDEO per le </a:t>
            </a:r>
            <a:r>
              <a:rPr lang="it-IT" altLang="it-IT" sz="1800" dirty="0" smtClean="0"/>
              <a:t>tipologie </a:t>
            </a:r>
            <a:r>
              <a:rPr lang="it-IT" altLang="it-IT" sz="1800" dirty="0" err="1" smtClean="0"/>
              <a:t>Podcasting</a:t>
            </a:r>
            <a:r>
              <a:rPr lang="it-IT" altLang="it-IT" sz="1800" dirty="0" smtClean="0"/>
              <a:t> </a:t>
            </a:r>
            <a:r>
              <a:rPr lang="it-IT" altLang="it-IT" sz="1800" dirty="0"/>
              <a:t>video/Video Banner e </a:t>
            </a:r>
            <a:r>
              <a:rPr lang="it-IT" altLang="it-IT" sz="1800" dirty="0" err="1"/>
              <a:t>Pre</a:t>
            </a:r>
            <a:r>
              <a:rPr lang="it-IT" altLang="it-IT" sz="1800" dirty="0"/>
              <a:t>-</a:t>
            </a:r>
            <a:r>
              <a:rPr lang="it-IT" altLang="it-IT" sz="1800" dirty="0" err="1"/>
              <a:t>Mid</a:t>
            </a:r>
            <a:r>
              <a:rPr lang="it-IT" altLang="it-IT" sz="1800" dirty="0"/>
              <a:t>-Post </a:t>
            </a:r>
            <a:r>
              <a:rPr lang="it-IT" altLang="it-IT" sz="1800" dirty="0" err="1"/>
              <a:t>Roll</a:t>
            </a:r>
            <a:r>
              <a:rPr lang="it-IT" altLang="it-IT" sz="1800" dirty="0"/>
              <a:t> 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373780" y="1135184"/>
            <a:ext cx="8396440" cy="4742088"/>
            <a:chOff x="424032" y="1135184"/>
            <a:chExt cx="8396440" cy="4742088"/>
          </a:xfrm>
        </p:grpSpPr>
        <p:grpSp>
          <p:nvGrpSpPr>
            <p:cNvPr id="3" name="Gruppo 2"/>
            <p:cNvGrpSpPr/>
            <p:nvPr/>
          </p:nvGrpSpPr>
          <p:grpSpPr>
            <a:xfrm>
              <a:off x="2670758" y="1135184"/>
              <a:ext cx="4956443" cy="292388"/>
              <a:chOff x="3262446" y="1135184"/>
              <a:chExt cx="4942974" cy="292388"/>
            </a:xfrm>
          </p:grpSpPr>
          <p:sp>
            <p:nvSpPr>
              <p:cNvPr id="7" name="CasellaDiTesto 6"/>
              <p:cNvSpPr txBox="1"/>
              <p:nvPr/>
            </p:nvSpPr>
            <p:spPr bwMode="auto">
              <a:xfrm>
                <a:off x="3262446" y="1135184"/>
                <a:ext cx="821959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2016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CasellaDiTesto 7"/>
              <p:cNvSpPr txBox="1"/>
              <p:nvPr/>
            </p:nvSpPr>
            <p:spPr bwMode="auto">
              <a:xfrm>
                <a:off x="7399856" y="1135184"/>
                <a:ext cx="805564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9" name="Grafico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07595456"/>
                </p:ext>
              </p:extLst>
            </p:nvPr>
          </p:nvGraphicFramePr>
          <p:xfrm>
            <a:off x="424032" y="1378913"/>
            <a:ext cx="8396440" cy="449835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5670138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1.000)  - Crescita %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2017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853841"/>
              </p:ext>
            </p:extLst>
          </p:nvPr>
        </p:nvGraphicFramePr>
        <p:xfrm>
          <a:off x="323973" y="661908"/>
          <a:ext cx="8497642" cy="576460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41732"/>
                <a:gridCol w="983938"/>
                <a:gridCol w="983938"/>
                <a:gridCol w="1073386"/>
                <a:gridCol w="983938"/>
                <a:gridCol w="1073386"/>
                <a:gridCol w="983938"/>
                <a:gridCol w="1073386"/>
              </a:tblGrid>
              <a:tr h="283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 smtClean="0">
                          <a:effectLst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A:</a:t>
                      </a:r>
                      <a:b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it-IT" sz="1050" u="none" strike="noStrike" kern="1200" dirty="0" smtClean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</a:t>
                      </a:r>
                      <a:endParaRPr lang="it-IT" sz="1050" u="none" strike="noStrike" kern="1200" dirty="0">
                        <a:solidFill>
                          <a:srgbClr val="612A8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B:</a:t>
                      </a:r>
                      <a:b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 </a:t>
                      </a:r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</a:t>
                      </a:r>
                      <a:endParaRPr lang="it-IT" sz="105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C:</a:t>
                      </a:r>
                      <a:b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 </a:t>
                      </a:r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</a:t>
                      </a:r>
                      <a:endParaRPr lang="it-IT" sz="1050" b="0" i="0" u="none" strike="noStrike" kern="1200" dirty="0">
                        <a:solidFill>
                          <a:srgbClr val="0099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D:</a:t>
                      </a:r>
                      <a:b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 </a:t>
                      </a:r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- 7.000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E:</a:t>
                      </a:r>
                      <a:b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7.000 - </a:t>
                      </a:r>
                      <a:r>
                        <a:rPr lang="it-IT" sz="105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4.000</a:t>
                      </a:r>
                      <a:endParaRPr lang="it-IT" sz="1050" b="0" i="0" u="none" strike="noStrike" kern="1200" dirty="0">
                        <a:solidFill>
                          <a:srgbClr val="CC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F:</a:t>
                      </a:r>
                      <a:b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it-IT" sz="1050" b="0" i="0" u="none" strike="noStrike" kern="1200" baseline="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4.000</a:t>
                      </a:r>
                      <a:endParaRPr lang="it-IT" sz="1050" b="0" i="0" u="none" strike="noStrike" kern="1200" dirty="0">
                        <a:solidFill>
                          <a:srgbClr val="0D972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Tot. Mese 2017</a:t>
                      </a:r>
                    </a:p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 Valore </a:t>
                      </a:r>
                      <a:r>
                        <a:rPr lang="it-IT" sz="1050" u="none" strike="noStrike" dirty="0">
                          <a:effectLst/>
                        </a:rPr>
                        <a:t>%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2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effectLst/>
                        </a:rPr>
                        <a:t>N° Aziende Dichiaranti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  <a:endParaRPr lang="it-IT" sz="1100" b="0" i="0" u="none" strike="noStrike" kern="1200" dirty="0">
                        <a:solidFill>
                          <a:srgbClr val="FFC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</a:t>
                      </a:r>
                      <a:endParaRPr lang="it-IT" sz="1100" b="0" i="0" u="none" strike="noStrike" kern="1200" dirty="0">
                        <a:solidFill>
                          <a:srgbClr val="CC3399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</a:t>
                      </a:r>
                      <a:endParaRPr lang="it-IT" sz="1100" b="0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26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2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effectLst/>
                          <a:latin typeface="+mn-lt"/>
                        </a:rPr>
                        <a:t>CRESCITA % DEL 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FATTURATO</a:t>
                      </a:r>
                      <a:r>
                        <a:rPr lang="it-IT" sz="105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t-IT" sz="1050" b="1" u="none" strike="noStrike" dirty="0" smtClean="0">
                          <a:effectLst/>
                          <a:latin typeface="+mn-lt"/>
                        </a:rPr>
                        <a:t>PER MESE 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2017 SUL 2016 </a:t>
                      </a:r>
                    </a:p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DELLE </a:t>
                      </a:r>
                      <a:r>
                        <a:rPr lang="it-IT" sz="1050" u="none" strike="noStrike" dirty="0">
                          <a:effectLst/>
                          <a:latin typeface="+mn-lt"/>
                        </a:rPr>
                        <a:t>AZIENDE DELLA FASCIA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71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-43,7%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5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-12,4%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3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2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-22,4%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-11,9%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-23,1%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-0,8%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-12,1%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-6,3%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-17,6%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Agosto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36,1%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-22,8%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-27,7%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PESO DEL FATTURATO </a:t>
                      </a:r>
                      <a:r>
                        <a:rPr lang="it-IT" sz="1050" b="1" u="none" strike="noStrike" dirty="0" smtClean="0">
                          <a:effectLst/>
                          <a:latin typeface="+mn-lt"/>
                        </a:rPr>
                        <a:t>PER MESE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 DELLE AZIENDE </a:t>
                      </a:r>
                    </a:p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DELLA FASCIA SUL TOTALE FATTURATO 2017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9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6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Agosto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7030A0"/>
                          </a:solidFill>
                          <a:effectLst/>
                          <a:latin typeface="Verdana" panose="020B060403050404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99CC"/>
                          </a:solidFill>
                          <a:effectLst/>
                          <a:latin typeface="Verdana" panose="020B060403050404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Verdana" panose="020B060403050404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Verdana" panose="020B060403050404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D9727"/>
                          </a:solidFill>
                          <a:effectLst/>
                          <a:latin typeface="Verdana" panose="020B060403050404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4438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23225</TotalTime>
  <Words>2294</Words>
  <Application>Microsoft Office PowerPoint</Application>
  <PresentationFormat>Presentazione su schermo (4:3)</PresentationFormat>
  <Paragraphs>1341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Verdana</vt:lpstr>
      <vt:lpstr>1_Default Design</vt:lpstr>
      <vt:lpstr>Personalizza struttura</vt:lpstr>
      <vt:lpstr> PRESENTAZIONE  DATI AGOSTO 2017 OSSERVATORIO FCP - ASSOINTERNET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1926</cp:revision>
  <cp:lastPrinted>2017-09-21T14:10:26Z</cp:lastPrinted>
  <dcterms:created xsi:type="dcterms:W3CDTF">2006-03-29T09:09:15Z</dcterms:created>
  <dcterms:modified xsi:type="dcterms:W3CDTF">2017-09-24T13:25:43Z</dcterms:modified>
</cp:coreProperties>
</file>