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69" r:id="rId2"/>
  </p:sldMasterIdLst>
  <p:notesMasterIdLst>
    <p:notesMasterId r:id="rId14"/>
  </p:notesMasterIdLst>
  <p:handoutMasterIdLst>
    <p:handoutMasterId r:id="rId15"/>
  </p:handoutMasterIdLst>
  <p:sldIdLst>
    <p:sldId id="256" r:id="rId3"/>
    <p:sldId id="430" r:id="rId4"/>
    <p:sldId id="437" r:id="rId5"/>
    <p:sldId id="393" r:id="rId6"/>
    <p:sldId id="394" r:id="rId7"/>
    <p:sldId id="426" r:id="rId8"/>
    <p:sldId id="398" r:id="rId9"/>
    <p:sldId id="438" r:id="rId10"/>
    <p:sldId id="439" r:id="rId11"/>
    <p:sldId id="440" r:id="rId12"/>
    <p:sldId id="382" r:id="rId13"/>
  </p:sldIdLst>
  <p:sldSz cx="9144000" cy="6858000" type="screen4x3"/>
  <p:notesSz cx="6797675" cy="9928225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9727"/>
    <a:srgbClr val="CC3399"/>
    <a:srgbClr val="FFC000"/>
    <a:srgbClr val="0099CC"/>
    <a:srgbClr val="7030A0"/>
    <a:srgbClr val="FC9204"/>
    <a:srgbClr val="FF0000"/>
    <a:srgbClr val="F2B800"/>
    <a:srgbClr val="00B0F0"/>
    <a:srgbClr val="35A3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Stile medio 3 - Color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Stile medio 3 - Colore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8034E78-7F5D-4C2E-B375-FC64B27BC917}" styleName="Stile 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06799F8-075E-4A3A-A7F6-7FBC6576F1A4}" styleName="Stile con tema 2 - Colore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Stile con tema 1 - Color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11" autoAdjust="0"/>
    <p:restoredTop sz="90053" autoAdjust="0"/>
  </p:normalViewPr>
  <p:slideViewPr>
    <p:cSldViewPr>
      <p:cViewPr varScale="1">
        <p:scale>
          <a:sx n="71" d="100"/>
          <a:sy n="71" d="100"/>
        </p:scale>
        <p:origin x="1458" y="60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1764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m.sacchi\Documents\Clienti%20-%20FCP\AssoInternet\2017\08_Agosto\Elaborazioni%20Agosto%202017\Grafico%20Spaccatura%20Video%20Agosto%202017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Grafico!$C$1</c:f>
              <c:strCache>
                <c:ptCount val="1"/>
                <c:pt idx="0">
                  <c:v>Video ADV  
Podcasting video/Video Banner  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C00000"/>
              </a:solidFill>
            </a:ln>
          </c:spPr>
          <c:invertIfNegative val="0"/>
          <c:cat>
            <c:strRef>
              <c:f>Grafico!$A$2:$A$22</c:f>
              <c:strCache>
                <c:ptCount val="21"/>
                <c:pt idx="0">
                  <c:v>gen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mag</c:v>
                </c:pt>
                <c:pt idx="5">
                  <c:v>giu</c:v>
                </c:pt>
                <c:pt idx="6">
                  <c:v>lug</c:v>
                </c:pt>
                <c:pt idx="7">
                  <c:v>ago</c:v>
                </c:pt>
                <c:pt idx="8">
                  <c:v>set</c:v>
                </c:pt>
                <c:pt idx="9">
                  <c:v>ott</c:v>
                </c:pt>
                <c:pt idx="10">
                  <c:v>nov</c:v>
                </c:pt>
                <c:pt idx="11">
                  <c:v>dic</c:v>
                </c:pt>
                <c:pt idx="12">
                  <c:v>-</c:v>
                </c:pt>
                <c:pt idx="13">
                  <c:v>gen</c:v>
                </c:pt>
                <c:pt idx="14">
                  <c:v>feb</c:v>
                </c:pt>
                <c:pt idx="15">
                  <c:v>mar</c:v>
                </c:pt>
                <c:pt idx="16">
                  <c:v>apr</c:v>
                </c:pt>
                <c:pt idx="17">
                  <c:v>mag</c:v>
                </c:pt>
                <c:pt idx="18">
                  <c:v>giu</c:v>
                </c:pt>
                <c:pt idx="19">
                  <c:v>lug</c:v>
                </c:pt>
                <c:pt idx="20">
                  <c:v>ago</c:v>
                </c:pt>
              </c:strCache>
            </c:strRef>
          </c:cat>
          <c:val>
            <c:numRef>
              <c:f>Grafico!$C$2:$C$22</c:f>
              <c:numCache>
                <c:formatCode>0.0%</c:formatCode>
                <c:ptCount val="21"/>
                <c:pt idx="0">
                  <c:v>0.25167413871437644</c:v>
                </c:pt>
                <c:pt idx="1">
                  <c:v>0.27441014759438237</c:v>
                </c:pt>
                <c:pt idx="2">
                  <c:v>0.27221853368423582</c:v>
                </c:pt>
                <c:pt idx="3">
                  <c:v>0.28874385235365396</c:v>
                </c:pt>
                <c:pt idx="4">
                  <c:v>0.28422289911866722</c:v>
                </c:pt>
                <c:pt idx="5">
                  <c:v>0.22492158428402176</c:v>
                </c:pt>
                <c:pt idx="6">
                  <c:v>0.26872612266665241</c:v>
                </c:pt>
                <c:pt idx="7">
                  <c:v>0.240037892722472</c:v>
                </c:pt>
                <c:pt idx="8">
                  <c:v>0.23524064993686322</c:v>
                </c:pt>
                <c:pt idx="9">
                  <c:v>0.23506927572598549</c:v>
                </c:pt>
                <c:pt idx="10">
                  <c:v>0.21904074522047995</c:v>
                </c:pt>
                <c:pt idx="11">
                  <c:v>0.24343394025876772</c:v>
                </c:pt>
                <c:pt idx="12" formatCode="General">
                  <c:v>0</c:v>
                </c:pt>
                <c:pt idx="13">
                  <c:v>0.21482275984651175</c:v>
                </c:pt>
                <c:pt idx="14">
                  <c:v>0.24089861153463671</c:v>
                </c:pt>
                <c:pt idx="15">
                  <c:v>0.23535972010750328</c:v>
                </c:pt>
                <c:pt idx="16">
                  <c:v>0.21820709335493166</c:v>
                </c:pt>
                <c:pt idx="17">
                  <c:v>0.19307403165204717</c:v>
                </c:pt>
                <c:pt idx="18">
                  <c:v>0.20562534864214921</c:v>
                </c:pt>
                <c:pt idx="19">
                  <c:v>0.17842516732680344</c:v>
                </c:pt>
                <c:pt idx="20">
                  <c:v>0.19473852274538436</c:v>
                </c:pt>
              </c:numCache>
            </c:numRef>
          </c:val>
        </c:ser>
        <c:ser>
          <c:idx val="1"/>
          <c:order val="1"/>
          <c:tx>
            <c:strRef>
              <c:f>Grafico!$B$1</c:f>
              <c:strCache>
                <c:ptCount val="1"/>
                <c:pt idx="0">
                  <c:v>Video ADV
Pre-Mid-Post Roll </c:v>
                </c:pt>
              </c:strCache>
            </c:strRef>
          </c:tx>
          <c:spPr>
            <a:solidFill>
              <a:srgbClr val="0D9727"/>
            </a:solidFill>
            <a:ln>
              <a:solidFill>
                <a:srgbClr val="0D9727"/>
              </a:solidFill>
            </a:ln>
          </c:spPr>
          <c:invertIfNegative val="0"/>
          <c:cat>
            <c:strRef>
              <c:f>Grafico!$A$2:$A$22</c:f>
              <c:strCache>
                <c:ptCount val="21"/>
                <c:pt idx="0">
                  <c:v>gen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mag</c:v>
                </c:pt>
                <c:pt idx="5">
                  <c:v>giu</c:v>
                </c:pt>
                <c:pt idx="6">
                  <c:v>lug</c:v>
                </c:pt>
                <c:pt idx="7">
                  <c:v>ago</c:v>
                </c:pt>
                <c:pt idx="8">
                  <c:v>set</c:v>
                </c:pt>
                <c:pt idx="9">
                  <c:v>ott</c:v>
                </c:pt>
                <c:pt idx="10">
                  <c:v>nov</c:v>
                </c:pt>
                <c:pt idx="11">
                  <c:v>dic</c:v>
                </c:pt>
                <c:pt idx="12">
                  <c:v>-</c:v>
                </c:pt>
                <c:pt idx="13">
                  <c:v>gen</c:v>
                </c:pt>
                <c:pt idx="14">
                  <c:v>feb</c:v>
                </c:pt>
                <c:pt idx="15">
                  <c:v>mar</c:v>
                </c:pt>
                <c:pt idx="16">
                  <c:v>apr</c:v>
                </c:pt>
                <c:pt idx="17">
                  <c:v>mag</c:v>
                </c:pt>
                <c:pt idx="18">
                  <c:v>giu</c:v>
                </c:pt>
                <c:pt idx="19">
                  <c:v>lug</c:v>
                </c:pt>
                <c:pt idx="20">
                  <c:v>ago</c:v>
                </c:pt>
              </c:strCache>
            </c:strRef>
          </c:cat>
          <c:val>
            <c:numRef>
              <c:f>Grafico!$B$2:$B$22</c:f>
              <c:numCache>
                <c:formatCode>0.0%</c:formatCode>
                <c:ptCount val="21"/>
                <c:pt idx="0">
                  <c:v>0.74832586128562362</c:v>
                </c:pt>
                <c:pt idx="1">
                  <c:v>0.7255898524056178</c:v>
                </c:pt>
                <c:pt idx="2">
                  <c:v>0.72778146631576413</c:v>
                </c:pt>
                <c:pt idx="3">
                  <c:v>0.71125614764634593</c:v>
                </c:pt>
                <c:pt idx="4">
                  <c:v>0.71577710088133273</c:v>
                </c:pt>
                <c:pt idx="5">
                  <c:v>0.77507841571597835</c:v>
                </c:pt>
                <c:pt idx="6">
                  <c:v>0.73127387733334748</c:v>
                </c:pt>
                <c:pt idx="7">
                  <c:v>0.759962107277528</c:v>
                </c:pt>
                <c:pt idx="8">
                  <c:v>0.76475935006313678</c:v>
                </c:pt>
                <c:pt idx="9">
                  <c:v>0.76493072427401443</c:v>
                </c:pt>
                <c:pt idx="10">
                  <c:v>0.78095925477952011</c:v>
                </c:pt>
                <c:pt idx="11">
                  <c:v>0.75656605974123237</c:v>
                </c:pt>
                <c:pt idx="12" formatCode="General">
                  <c:v>0</c:v>
                </c:pt>
                <c:pt idx="13">
                  <c:v>0.78517724015348822</c:v>
                </c:pt>
                <c:pt idx="14">
                  <c:v>0.75910138846536346</c:v>
                </c:pt>
                <c:pt idx="15">
                  <c:v>0.76464027989249683</c:v>
                </c:pt>
                <c:pt idx="16">
                  <c:v>0.78179290664506851</c:v>
                </c:pt>
                <c:pt idx="17">
                  <c:v>0.80692596834795283</c:v>
                </c:pt>
                <c:pt idx="18">
                  <c:v>0.7943746513578509</c:v>
                </c:pt>
                <c:pt idx="19">
                  <c:v>0.82157483267319664</c:v>
                </c:pt>
                <c:pt idx="20">
                  <c:v>0.80526147725461561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09421344"/>
        <c:axId val="159774064"/>
      </c:barChart>
      <c:catAx>
        <c:axId val="109421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59774064"/>
        <c:crosses val="autoZero"/>
        <c:auto val="1"/>
        <c:lblAlgn val="ctr"/>
        <c:lblOffset val="100"/>
        <c:tickLblSkip val="1"/>
        <c:noMultiLvlLbl val="1"/>
      </c:catAx>
      <c:valAx>
        <c:axId val="159774064"/>
        <c:scaling>
          <c:orientation val="minMax"/>
          <c:max val="1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crossAx val="10942134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3398250315486485"/>
          <c:y val="0.87440404000755712"/>
          <c:w val="0.54580707306407361"/>
          <c:h val="0.12539686330499084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0.59693</cdr:x>
      <cdr:y>0.01853</cdr:y>
    </cdr:from>
    <cdr:to>
      <cdr:x>0.63493</cdr:x>
      <cdr:y>0.88878</cdr:y>
    </cdr:to>
    <cdr:sp macro="" textlink="">
      <cdr:nvSpPr>
        <cdr:cNvPr id="2" name="Rettangolo 1"/>
        <cdr:cNvSpPr/>
      </cdr:nvSpPr>
      <cdr:spPr>
        <a:xfrm xmlns:a="http://schemas.openxmlformats.org/drawingml/2006/main">
          <a:off x="5012064" y="83356"/>
          <a:ext cx="319065" cy="3914697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it-IT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98" tIns="45749" rIns="91498" bIns="45749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3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98" tIns="45749" rIns="91498" bIns="45749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25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3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98" tIns="45749" rIns="91498" bIns="45749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25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3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98" tIns="45749" rIns="91498" bIns="45749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cs typeface="+mn-cs"/>
              </a:defRPr>
            </a:lvl1pPr>
          </a:lstStyle>
          <a:p>
            <a:pPr>
              <a:defRPr/>
            </a:pPr>
            <a:fld id="{FB1385D0-92F9-46B7-84B9-A200D206588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48556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98" tIns="45749" rIns="91498" bIns="45749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3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98" tIns="45749" rIns="91498" bIns="45749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1363"/>
            <a:ext cx="4967287" cy="3725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5" y="4714878"/>
            <a:ext cx="5438775" cy="4470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98" tIns="45749" rIns="91498" bIns="457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3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98" tIns="45749" rIns="91498" bIns="45749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3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98" tIns="45749" rIns="91498" bIns="45749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cs typeface="+mn-cs"/>
              </a:defRPr>
            </a:lvl1pPr>
          </a:lstStyle>
          <a:p>
            <a:pPr>
              <a:defRPr/>
            </a:pPr>
            <a:fld id="{C24033AF-6ED7-4880-93D4-1FD554FF21C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80212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3EF8F52-A37D-45AB-B750-445EDD2FE0EB}" type="slidenum">
              <a:rPr lang="it-IT" smtClean="0"/>
              <a:pPr>
                <a:defRPr/>
              </a:pPr>
              <a:t>2</a:t>
            </a:fld>
            <a:endParaRPr lang="it-IT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it-IT" smtClean="0"/>
          </a:p>
        </p:txBody>
      </p:sp>
    </p:spTree>
    <p:extLst>
      <p:ext uri="{BB962C8B-B14F-4D97-AF65-F5344CB8AC3E}">
        <p14:creationId xmlns:p14="http://schemas.microsoft.com/office/powerpoint/2010/main" val="2458138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TextBox 8"/>
          <p:cNvSpPr txBox="1"/>
          <p:nvPr userDrawn="1"/>
        </p:nvSpPr>
        <p:spPr>
          <a:xfrm>
            <a:off x="164176" y="6283326"/>
            <a:ext cx="3913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3005305-56AA-41FB-8E52-9E09D388040D}" type="slidenum">
              <a:rPr lang="it-IT" sz="1000" b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pPr algn="r"/>
              <a:t>‹N›</a:t>
            </a:fld>
            <a:endParaRPr lang="it-IT" sz="1000" b="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294200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Box 8"/>
          <p:cNvSpPr txBox="1"/>
          <p:nvPr userDrawn="1"/>
        </p:nvSpPr>
        <p:spPr>
          <a:xfrm>
            <a:off x="164176" y="6283326"/>
            <a:ext cx="3913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3005305-56AA-41FB-8E52-9E09D388040D}" type="slidenum">
              <a:rPr lang="it-IT" sz="1000" b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pPr algn="r"/>
              <a:t>‹N›</a:t>
            </a:fld>
            <a:endParaRPr lang="it-IT" sz="1000" b="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4831706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638"/>
            <a:ext cx="2133600" cy="521176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248400" cy="5211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Box 8"/>
          <p:cNvSpPr txBox="1"/>
          <p:nvPr userDrawn="1"/>
        </p:nvSpPr>
        <p:spPr>
          <a:xfrm>
            <a:off x="164176" y="6283326"/>
            <a:ext cx="3913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3005305-56AA-41FB-8E52-9E09D388040D}" type="slidenum">
              <a:rPr lang="it-IT" sz="1000" b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pPr algn="r"/>
              <a:t>‹N›</a:t>
            </a:fld>
            <a:endParaRPr lang="it-IT" sz="1000" b="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436167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400" y="1371600"/>
            <a:ext cx="7772400" cy="4114800"/>
          </a:xfrm>
        </p:spPr>
        <p:txBody>
          <a:bodyPr/>
          <a:lstStyle/>
          <a:p>
            <a:pPr lvl="0"/>
            <a:endParaRPr lang="it-IT" noProof="0" smtClean="0"/>
          </a:p>
        </p:txBody>
      </p:sp>
      <p:sp>
        <p:nvSpPr>
          <p:cNvPr id="4" name="TextBox 8"/>
          <p:cNvSpPr txBox="1"/>
          <p:nvPr userDrawn="1"/>
        </p:nvSpPr>
        <p:spPr>
          <a:xfrm>
            <a:off x="164176" y="6283326"/>
            <a:ext cx="3913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3005305-56AA-41FB-8E52-9E09D388040D}" type="slidenum">
              <a:rPr lang="it-IT" sz="1000" b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pPr algn="r"/>
              <a:t>‹N›</a:t>
            </a:fld>
            <a:endParaRPr lang="it-IT" sz="1000" b="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581551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720B-6D24-4621-8DE8-F307F7949622}" type="datetimeFigureOut">
              <a:rPr lang="it-IT" smtClean="0"/>
              <a:t>24/09/2017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FC42-1A74-42A0-8A54-8BC06E0F81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8251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720B-6D24-4621-8DE8-F307F7949622}" type="datetimeFigureOut">
              <a:rPr lang="it-IT" smtClean="0"/>
              <a:t>24/09/2017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FC42-1A74-42A0-8A54-8BC06E0F81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5886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720B-6D24-4621-8DE8-F307F7949622}" type="datetimeFigureOut">
              <a:rPr lang="it-IT" smtClean="0"/>
              <a:t>24/09/2017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FC42-1A74-42A0-8A54-8BC06E0F81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04898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720B-6D24-4621-8DE8-F307F7949622}" type="datetimeFigureOut">
              <a:rPr lang="it-IT" smtClean="0"/>
              <a:t>24/09/2017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FC42-1A74-42A0-8A54-8BC06E0F81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52268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720B-6D24-4621-8DE8-F307F7949622}" type="datetimeFigureOut">
              <a:rPr lang="it-IT" smtClean="0"/>
              <a:t>24/09/2017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FC42-1A74-42A0-8A54-8BC06E0F81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41071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720B-6D24-4621-8DE8-F307F7949622}" type="datetimeFigureOut">
              <a:rPr lang="it-IT" smtClean="0"/>
              <a:t>24/09/2017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FC42-1A74-42A0-8A54-8BC06E0F81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57881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720B-6D24-4621-8DE8-F307F7949622}" type="datetimeFigureOut">
              <a:rPr lang="it-IT" smtClean="0"/>
              <a:t>24/09/2017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FC42-1A74-42A0-8A54-8BC06E0F81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8982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Box 8"/>
          <p:cNvSpPr txBox="1"/>
          <p:nvPr userDrawn="1"/>
        </p:nvSpPr>
        <p:spPr>
          <a:xfrm>
            <a:off x="164176" y="6283326"/>
            <a:ext cx="3913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3005305-56AA-41FB-8E52-9E09D388040D}" type="slidenum">
              <a:rPr lang="it-IT" sz="1000" b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pPr algn="r"/>
              <a:t>‹N›</a:t>
            </a:fld>
            <a:endParaRPr lang="it-IT" sz="1000" b="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2431416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720B-6D24-4621-8DE8-F307F7949622}" type="datetimeFigureOut">
              <a:rPr lang="it-IT" smtClean="0"/>
              <a:t>24/09/2017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FC42-1A74-42A0-8A54-8BC06E0F81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85206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720B-6D24-4621-8DE8-F307F7949622}" type="datetimeFigureOut">
              <a:rPr lang="it-IT" smtClean="0"/>
              <a:t>24/09/2017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FC42-1A74-42A0-8A54-8BC06E0F81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38132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720B-6D24-4621-8DE8-F307F7949622}" type="datetimeFigureOut">
              <a:rPr lang="it-IT" smtClean="0"/>
              <a:t>24/09/2017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FC42-1A74-42A0-8A54-8BC06E0F81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0368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720B-6D24-4621-8DE8-F307F7949622}" type="datetimeFigureOut">
              <a:rPr lang="it-IT" smtClean="0"/>
              <a:t>24/09/2017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FC42-1A74-42A0-8A54-8BC06E0F81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90861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720B-6D24-4621-8DE8-F307F7949622}" type="datetimeFigureOut">
              <a:rPr lang="it-IT" smtClean="0"/>
              <a:t>24/09/2017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FC42-1A74-42A0-8A54-8BC06E0F81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8385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Box 8"/>
          <p:cNvSpPr txBox="1"/>
          <p:nvPr userDrawn="1"/>
        </p:nvSpPr>
        <p:spPr>
          <a:xfrm>
            <a:off x="164176" y="6283326"/>
            <a:ext cx="3913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3005305-56AA-41FB-8E52-9E09D388040D}" type="slidenum">
              <a:rPr lang="it-IT" sz="1000" b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pPr algn="r"/>
              <a:t>‹N›</a:t>
            </a:fld>
            <a:endParaRPr lang="it-IT" sz="1000" b="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82785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371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4800" y="1371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Box 8"/>
          <p:cNvSpPr txBox="1"/>
          <p:nvPr userDrawn="1"/>
        </p:nvSpPr>
        <p:spPr>
          <a:xfrm>
            <a:off x="164176" y="6283326"/>
            <a:ext cx="3913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3005305-56AA-41FB-8E52-9E09D388040D}" type="slidenum">
              <a:rPr lang="it-IT" sz="1000" b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pPr algn="r"/>
              <a:t>‹N›</a:t>
            </a:fld>
            <a:endParaRPr lang="it-IT" sz="1000" b="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479960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TextBox 8"/>
          <p:cNvSpPr txBox="1"/>
          <p:nvPr userDrawn="1"/>
        </p:nvSpPr>
        <p:spPr>
          <a:xfrm>
            <a:off x="164176" y="6283326"/>
            <a:ext cx="3913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3005305-56AA-41FB-8E52-9E09D388040D}" type="slidenum">
              <a:rPr lang="it-IT" sz="1000" b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pPr algn="r"/>
              <a:t>‹N›</a:t>
            </a:fld>
            <a:endParaRPr lang="it-IT" sz="1000" b="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366916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Box 8"/>
          <p:cNvSpPr txBox="1"/>
          <p:nvPr userDrawn="1"/>
        </p:nvSpPr>
        <p:spPr>
          <a:xfrm>
            <a:off x="164176" y="6283326"/>
            <a:ext cx="3913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3005305-56AA-41FB-8E52-9E09D388040D}" type="slidenum">
              <a:rPr lang="it-IT" sz="1000" b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pPr algn="r"/>
              <a:t>‹N›</a:t>
            </a:fld>
            <a:endParaRPr lang="it-IT" sz="1000" b="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28069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8"/>
          <p:cNvSpPr txBox="1"/>
          <p:nvPr userDrawn="1"/>
        </p:nvSpPr>
        <p:spPr>
          <a:xfrm>
            <a:off x="164176" y="6283326"/>
            <a:ext cx="3913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3005305-56AA-41FB-8E52-9E09D388040D}" type="slidenum">
              <a:rPr lang="it-IT" sz="1000" b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pPr algn="r"/>
              <a:t>‹N›</a:t>
            </a:fld>
            <a:endParaRPr lang="it-IT" sz="1000" b="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603398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Box 8"/>
          <p:cNvSpPr txBox="1"/>
          <p:nvPr userDrawn="1"/>
        </p:nvSpPr>
        <p:spPr>
          <a:xfrm>
            <a:off x="164176" y="6283326"/>
            <a:ext cx="3913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3005305-56AA-41FB-8E52-9E09D388040D}" type="slidenum">
              <a:rPr lang="it-IT" sz="1000" b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pPr algn="r"/>
              <a:t>‹N›</a:t>
            </a:fld>
            <a:endParaRPr lang="it-IT" sz="1000" b="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245012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Box 8"/>
          <p:cNvSpPr txBox="1"/>
          <p:nvPr userDrawn="1"/>
        </p:nvSpPr>
        <p:spPr>
          <a:xfrm>
            <a:off x="164176" y="6283326"/>
            <a:ext cx="3913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3005305-56AA-41FB-8E52-9E09D388040D}" type="slidenum">
              <a:rPr lang="it-IT" sz="1000" b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pPr algn="r"/>
              <a:t>‹N›</a:t>
            </a:fld>
            <a:endParaRPr lang="it-IT" sz="1000" b="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0818957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3716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</p:txBody>
      </p:sp>
      <p:pic>
        <p:nvPicPr>
          <p:cNvPr id="4" name="Picture 2" descr="C:\MARKETING\PROGETTI\PPT REPLY TEMPLATE\elements\omini tutti colori 3d\green\reply_3d.png"/>
          <p:cNvPicPr>
            <a:picLocks noChangeAspect="1" noChangeArrowheads="1"/>
          </p:cNvPicPr>
          <p:nvPr userDrawn="1"/>
        </p:nvPicPr>
        <p:blipFill>
          <a:blip r:embed="rId14"/>
          <a:stretch>
            <a:fillRect/>
          </a:stretch>
        </p:blipFill>
        <p:spPr bwMode="auto">
          <a:xfrm>
            <a:off x="8327782" y="6039136"/>
            <a:ext cx="664033" cy="71913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ransition spd="med">
    <p:strips dir="rd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F720B-6D24-4621-8DE8-F307F7949622}" type="datetimeFigureOut">
              <a:rPr lang="it-IT" smtClean="0"/>
              <a:t>24/09/2017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1FC42-1A74-42A0-8A54-8BC06E0F81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5889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1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../Internet_Totale_Febbraio_2013.xlsx#Presentazione!C19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../Internet_Totale_Febbraio_2013.xlsx#Presentazione!C19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1331912" y="1628800"/>
            <a:ext cx="6984504" cy="1584176"/>
          </a:xfrm>
          <a:solidFill>
            <a:srgbClr val="FFFFFF"/>
          </a:solidFill>
          <a:ln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it-IT" sz="28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PRESENTAZIONE </a:t>
            </a:r>
            <a:br>
              <a:rPr lang="it-IT" sz="28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8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DATI AGOSTO 2017</a:t>
            </a:r>
            <a:br>
              <a:rPr lang="it-IT" sz="28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8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OSSERVATORIO FCP - ASSOINTERNET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63713" y="5876925"/>
            <a:ext cx="4959350" cy="647700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buClrTx/>
            </a:pPr>
            <a:endParaRPr lang="it-IT" altLang="it-IT" sz="1800" dirty="0" smtClean="0"/>
          </a:p>
          <a:p>
            <a:pPr eaLnBrk="1" hangingPunct="1"/>
            <a:endParaRPr lang="it-IT" altLang="it-IT" sz="1800" dirty="0" smtClean="0"/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07" t="34375" r="44858" b="30972"/>
          <a:stretch>
            <a:fillRect/>
          </a:stretch>
        </p:blipFill>
        <p:spPr bwMode="auto">
          <a:xfrm>
            <a:off x="395288" y="3595260"/>
            <a:ext cx="4217987" cy="2282012"/>
          </a:xfrm>
          <a:prstGeom prst="rect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75" t="14444" r="74382" b="72963"/>
          <a:stretch>
            <a:fillRect/>
          </a:stretch>
        </p:blipFill>
        <p:spPr bwMode="auto">
          <a:xfrm>
            <a:off x="7020123" y="530781"/>
            <a:ext cx="1584325" cy="863600"/>
          </a:xfrm>
          <a:prstGeom prst="rect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2133600" y="6092825"/>
            <a:ext cx="49593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2000" b="0" dirty="0">
                <a:latin typeface="Arial" panose="020B0604020202020204" pitchFamily="34" charset="0"/>
                <a:cs typeface="Arial" panose="020B0604020202020204" pitchFamily="34" charset="0"/>
              </a:rPr>
              <a:t>Milano, </a:t>
            </a:r>
            <a:r>
              <a:rPr lang="it-IT" altLang="it-IT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27 Settembre 2017</a:t>
            </a:r>
            <a:endParaRPr lang="it-IT" altLang="it-IT" sz="20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Tx/>
              <a:buNone/>
            </a:pPr>
            <a:endParaRPr lang="it-IT" altLang="it-IT" sz="20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0" presetID="50" presetClass="entr" presetSubtype="0" decel="10000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6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88"/>
          <p:cNvSpPr>
            <a:spLocks noChangeArrowheads="1"/>
          </p:cNvSpPr>
          <p:nvPr/>
        </p:nvSpPr>
        <p:spPr bwMode="auto">
          <a:xfrm>
            <a:off x="3668713" y="198438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it-IT" sz="1600">
              <a:latin typeface="Arial" charset="0"/>
            </a:endParaRPr>
          </a:p>
        </p:txBody>
      </p:sp>
      <p:sp>
        <p:nvSpPr>
          <p:cNvPr id="12291" name="Rectangle 89"/>
          <p:cNvSpPr>
            <a:spLocks noChangeArrowheads="1"/>
          </p:cNvSpPr>
          <p:nvPr/>
        </p:nvSpPr>
        <p:spPr bwMode="auto">
          <a:xfrm>
            <a:off x="3921125" y="260350"/>
            <a:ext cx="1841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it-IT" sz="1100">
              <a:latin typeface="Arial" charset="0"/>
            </a:endParaRPr>
          </a:p>
        </p:txBody>
      </p:sp>
      <p:sp>
        <p:nvSpPr>
          <p:cNvPr id="12292" name="Rectangle 90"/>
          <p:cNvSpPr>
            <a:spLocks noChangeArrowheads="1"/>
          </p:cNvSpPr>
          <p:nvPr/>
        </p:nvSpPr>
        <p:spPr bwMode="auto">
          <a:xfrm>
            <a:off x="3935413" y="260350"/>
            <a:ext cx="1841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it-IT" sz="1100">
              <a:latin typeface="Arial" charset="0"/>
            </a:endParaRP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252413" y="44624"/>
            <a:ext cx="86407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1800" dirty="0">
                <a:latin typeface="Arial" panose="020B0604020202020204" pitchFamily="34" charset="0"/>
                <a:cs typeface="Arial" panose="020B0604020202020204" pitchFamily="34" charset="0"/>
              </a:rPr>
              <a:t>Ranking per fascia di fatturato totale (per 1.000) – Peso % sul totale fatturato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215900" y="6489572"/>
            <a:ext cx="8820150" cy="30638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it-IT" sz="1000" dirty="0">
                <a:latin typeface="Arial" panose="020B0604020202020204" pitchFamily="34" charset="0"/>
                <a:cs typeface="Arial" panose="020B0604020202020204" pitchFamily="34" charset="0"/>
              </a:rPr>
              <a:t>N.B. I valori sono stati calcolati partendo dai fatturati netti pubblicitari </a:t>
            </a:r>
            <a:r>
              <a:rPr lang="it-IT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2016 </a:t>
            </a:r>
            <a:r>
              <a:rPr lang="it-IT" sz="1000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it-IT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2017 (</a:t>
            </a:r>
            <a:r>
              <a:rPr lang="it-IT" sz="1000" dirty="0">
                <a:latin typeface="Arial" panose="020B0604020202020204" pitchFamily="34" charset="0"/>
                <a:cs typeface="Arial" panose="020B0604020202020204" pitchFamily="34" charset="0"/>
              </a:rPr>
              <a:t>esclusa la "</a:t>
            </a:r>
            <a:r>
              <a:rPr lang="it-IT" sz="1000" dirty="0" err="1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  <a:r>
              <a:rPr lang="it-IT" sz="10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it-IT" sz="1000" dirty="0" err="1">
                <a:latin typeface="Arial" panose="020B0604020202020204" pitchFamily="34" charset="0"/>
                <a:cs typeface="Arial" panose="020B0604020202020204" pitchFamily="34" charset="0"/>
              </a:rPr>
              <a:t>Search</a:t>
            </a:r>
            <a:r>
              <a:rPr lang="it-IT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000" dirty="0" err="1">
                <a:latin typeface="Arial" panose="020B0604020202020204" pitchFamily="34" charset="0"/>
                <a:cs typeface="Arial" panose="020B0604020202020204" pitchFamily="34" charset="0"/>
              </a:rPr>
              <a:t>adv</a:t>
            </a:r>
            <a:r>
              <a:rPr lang="it-IT" sz="1000" dirty="0">
                <a:latin typeface="Arial" panose="020B0604020202020204" pitchFamily="34" charset="0"/>
                <a:cs typeface="Arial" panose="020B0604020202020204" pitchFamily="34" charset="0"/>
              </a:rPr>
              <a:t>") delle Aziende che dichiarano i propri dati all'Osservatorio FCP Assointernet.</a:t>
            </a:r>
          </a:p>
        </p:txBody>
      </p:sp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6658983"/>
              </p:ext>
            </p:extLst>
          </p:nvPr>
        </p:nvGraphicFramePr>
        <p:xfrm>
          <a:off x="342771" y="720735"/>
          <a:ext cx="8460046" cy="569226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335796"/>
                <a:gridCol w="979584"/>
                <a:gridCol w="979584"/>
                <a:gridCol w="1068638"/>
                <a:gridCol w="979584"/>
                <a:gridCol w="1068638"/>
                <a:gridCol w="979584"/>
                <a:gridCol w="1068638"/>
              </a:tblGrid>
              <a:tr h="37181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50" u="none" strike="noStrike" dirty="0" smtClean="0">
                          <a:effectLst/>
                        </a:rPr>
                        <a:t>Fascia di Fatturato </a:t>
                      </a:r>
                    </a:p>
                    <a:p>
                      <a:pPr algn="l" rtl="0" fontAlgn="ctr"/>
                      <a:r>
                        <a:rPr lang="it-IT" sz="105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2016</a:t>
                      </a:r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50" u="none" strike="noStrike" kern="1200" dirty="0">
                          <a:solidFill>
                            <a:srgbClr val="612A8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GRUPPO A:</a:t>
                      </a:r>
                      <a:br>
                        <a:rPr lang="it-IT" sz="1050" u="none" strike="noStrike" kern="1200" dirty="0">
                          <a:solidFill>
                            <a:srgbClr val="612A8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50" u="none" strike="noStrike" kern="1200" dirty="0">
                          <a:solidFill>
                            <a:srgbClr val="612A8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it-IT" sz="1050" u="none" strike="noStrike" kern="1200" dirty="0" smtClean="0">
                          <a:solidFill>
                            <a:srgbClr val="612A8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30.000</a:t>
                      </a:r>
                      <a:endParaRPr lang="it-IT" sz="1050" u="none" strike="noStrike" kern="1200" dirty="0">
                        <a:solidFill>
                          <a:srgbClr val="612A8A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5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GRUPPO B:</a:t>
                      </a:r>
                      <a:br>
                        <a:rPr lang="it-IT" sz="105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5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30.000 </a:t>
                      </a:r>
                      <a:r>
                        <a:rPr lang="it-IT" sz="105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it-IT" sz="105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16.000</a:t>
                      </a:r>
                      <a:endParaRPr lang="it-IT" sz="105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50" b="0" i="0" u="none" strike="noStrike" kern="1200" dirty="0">
                          <a:solidFill>
                            <a:srgbClr val="0099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GRUPPO C:</a:t>
                      </a:r>
                      <a:br>
                        <a:rPr lang="it-IT" sz="1050" b="0" i="0" u="none" strike="noStrike" kern="1200" dirty="0">
                          <a:solidFill>
                            <a:srgbClr val="0099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50" b="0" i="0" u="none" strike="noStrike" kern="1200" dirty="0" smtClean="0">
                          <a:solidFill>
                            <a:srgbClr val="0099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16.000 </a:t>
                      </a:r>
                      <a:r>
                        <a:rPr lang="it-IT" sz="1050" b="0" i="0" u="none" strike="noStrike" kern="1200" dirty="0">
                          <a:solidFill>
                            <a:srgbClr val="0099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it-IT" sz="1050" b="0" i="0" u="none" strike="noStrike" kern="1200" dirty="0" smtClean="0">
                          <a:solidFill>
                            <a:srgbClr val="0099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10.000</a:t>
                      </a:r>
                      <a:endParaRPr lang="it-IT" sz="1050" b="0" i="0" u="none" strike="noStrike" kern="1200" dirty="0">
                        <a:solidFill>
                          <a:srgbClr val="0099C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50" b="0" i="0" u="none" strike="noStrike" kern="120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GRUPPO D:</a:t>
                      </a:r>
                      <a:br>
                        <a:rPr lang="it-IT" sz="1050" b="0" i="0" u="none" strike="noStrike" kern="120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50" b="0" i="0" u="none" strike="noStrike" kern="1200" dirty="0" smtClean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10.000 </a:t>
                      </a:r>
                      <a:r>
                        <a:rPr lang="it-IT" sz="1050" b="0" i="0" u="none" strike="noStrike" kern="120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- 7.000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50" b="0" i="0" u="none" strike="noStrike" kern="1200" dirty="0">
                          <a:solidFill>
                            <a:srgbClr val="CC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GRUPPO E:</a:t>
                      </a:r>
                      <a:br>
                        <a:rPr lang="it-IT" sz="1050" b="0" i="0" u="none" strike="noStrike" kern="1200" dirty="0">
                          <a:solidFill>
                            <a:srgbClr val="CC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50" b="0" i="0" u="none" strike="noStrike" kern="1200" dirty="0">
                          <a:solidFill>
                            <a:srgbClr val="CC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7.000 - </a:t>
                      </a:r>
                      <a:r>
                        <a:rPr lang="it-IT" sz="1050" b="0" i="0" u="none" strike="noStrike" kern="1200" dirty="0" smtClean="0">
                          <a:solidFill>
                            <a:srgbClr val="CC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4.000</a:t>
                      </a:r>
                      <a:endParaRPr lang="it-IT" sz="1050" b="0" i="0" u="none" strike="noStrike" kern="1200" dirty="0">
                        <a:solidFill>
                          <a:srgbClr val="CC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50" b="0" i="0" u="none" strike="noStrike" kern="1200" dirty="0">
                          <a:solidFill>
                            <a:srgbClr val="0D972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GRUPPO F:</a:t>
                      </a:r>
                      <a:br>
                        <a:rPr lang="it-IT" sz="1050" b="0" i="0" u="none" strike="noStrike" kern="1200" dirty="0">
                          <a:solidFill>
                            <a:srgbClr val="0D972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50" b="0" i="0" u="none" strike="noStrike" kern="1200" dirty="0" smtClean="0">
                          <a:solidFill>
                            <a:srgbClr val="0D972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it-IT" sz="1050" b="0" i="0" u="none" strike="noStrike" kern="1200" baseline="0" dirty="0" smtClean="0">
                          <a:solidFill>
                            <a:srgbClr val="0D972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4.000</a:t>
                      </a:r>
                      <a:endParaRPr lang="it-IT" sz="1050" b="0" i="0" u="none" strike="noStrike" kern="1200" dirty="0">
                        <a:solidFill>
                          <a:srgbClr val="0D9727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50" u="none" strike="noStrike" dirty="0" smtClean="0">
                          <a:effectLst/>
                        </a:rPr>
                        <a:t>Tot. Mese 2017</a:t>
                      </a:r>
                    </a:p>
                    <a:p>
                      <a:pPr algn="ctr" rtl="0" fontAlgn="ctr"/>
                      <a:r>
                        <a:rPr lang="it-IT" sz="1050" u="none" strike="noStrike" dirty="0" smtClean="0">
                          <a:effectLst/>
                        </a:rPr>
                        <a:t> Valore </a:t>
                      </a:r>
                      <a:r>
                        <a:rPr lang="it-IT" sz="1050" u="none" strike="noStrike" dirty="0">
                          <a:effectLst/>
                        </a:rPr>
                        <a:t>%</a:t>
                      </a:r>
                      <a:endParaRPr lang="it-IT" sz="105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6034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u="none" strike="noStrike" dirty="0" smtClean="0">
                          <a:effectLst/>
                        </a:rPr>
                        <a:t>N° Aziende Dichiaranti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00" u="none" strike="noStrike" kern="1200" dirty="0">
                          <a:solidFill>
                            <a:srgbClr val="612A8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0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it-IT" sz="100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0" i="0" u="none" strike="noStrike" dirty="0">
                          <a:solidFill>
                            <a:srgbClr val="0099CC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0" i="0" u="none" strike="noStrike" dirty="0" smtClean="0">
                          <a:solidFill>
                            <a:srgbClr val="FFC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000" b="0" i="0" u="none" strike="noStrike" dirty="0">
                        <a:solidFill>
                          <a:srgbClr val="FFC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000" b="0" i="0" u="none" strike="noStrike" dirty="0">
                        <a:solidFill>
                          <a:srgbClr val="CC339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0" i="0" u="none" strike="noStrike" dirty="0" smtClean="0">
                          <a:solidFill>
                            <a:srgbClr val="0D9727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000" b="0" i="0" u="none" strike="noStrike" dirty="0">
                        <a:solidFill>
                          <a:srgbClr val="0D9727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endParaRPr lang="it-IT" sz="10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14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50" u="none" strike="noStrike" dirty="0">
                          <a:effectLst/>
                        </a:rPr>
                        <a:t>MESE</a:t>
                      </a:r>
                      <a:endParaRPr lang="it-IT" sz="105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 dirty="0" smtClean="0">
                          <a:effectLst/>
                          <a:latin typeface="+mn-lt"/>
                        </a:rPr>
                        <a:t>CRESCITA % DEL FATTURATO </a:t>
                      </a:r>
                      <a:r>
                        <a:rPr lang="it-IT" sz="1050" b="1" u="none" strike="noStrike" dirty="0" smtClean="0">
                          <a:effectLst/>
                          <a:latin typeface="+mn-lt"/>
                        </a:rPr>
                        <a:t>PROGRESSIVO </a:t>
                      </a:r>
                      <a:r>
                        <a:rPr lang="it-IT" sz="1050" u="none" strike="noStrike" dirty="0" smtClean="0">
                          <a:effectLst/>
                          <a:latin typeface="+mn-lt"/>
                        </a:rPr>
                        <a:t>2017 SUL 2016 </a:t>
                      </a:r>
                    </a:p>
                    <a:p>
                      <a:pPr algn="ctr" fontAlgn="ctr"/>
                      <a:r>
                        <a:rPr lang="it-IT" sz="1050" u="none" strike="noStrike" dirty="0" smtClean="0">
                          <a:effectLst/>
                          <a:latin typeface="+mn-lt"/>
                        </a:rPr>
                        <a:t>DELLE AZIENDE DELLA FASCIA</a:t>
                      </a:r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8759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u="none" strike="noStrike" dirty="0">
                          <a:effectLst/>
                        </a:rPr>
                        <a:t>Gennaio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Verdana" panose="020B0604030504040204" pitchFamily="34" charset="0"/>
                        </a:rPr>
                        <a:t>5,9%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-17,4%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099CC"/>
                          </a:solidFill>
                          <a:effectLst/>
                          <a:latin typeface="Verdana" panose="020B0604030504040204" pitchFamily="34" charset="0"/>
                        </a:rPr>
                        <a:t>17,4%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C000"/>
                          </a:solidFill>
                          <a:effectLst/>
                          <a:latin typeface="Verdana" panose="020B0604030504040204" pitchFamily="34" charset="0"/>
                        </a:rPr>
                        <a:t>16,2%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CC3399"/>
                          </a:solidFill>
                          <a:effectLst/>
                          <a:latin typeface="Verdana" panose="020B0604030504040204" pitchFamily="34" charset="0"/>
                        </a:rPr>
                        <a:t>61,4%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D9727"/>
                          </a:solidFill>
                          <a:effectLst/>
                          <a:latin typeface="Verdana" panose="020B0604030504040204" pitchFamily="34" charset="0"/>
                        </a:rPr>
                        <a:t>-43,7%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87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Febbraio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Verdana" panose="020B0604030504040204" pitchFamily="34" charset="0"/>
                        </a:rPr>
                        <a:t>-2,4%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-18,1%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099CC"/>
                          </a:solidFill>
                          <a:effectLst/>
                          <a:latin typeface="Verdana" panose="020B0604030504040204" pitchFamily="34" charset="0"/>
                        </a:rPr>
                        <a:t>1,0%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C000"/>
                          </a:solidFill>
                          <a:effectLst/>
                          <a:latin typeface="Verdana" panose="020B0604030504040204" pitchFamily="34" charset="0"/>
                        </a:rPr>
                        <a:t>5,4%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CC3399"/>
                          </a:solidFill>
                          <a:effectLst/>
                          <a:latin typeface="Verdana" panose="020B0604030504040204" pitchFamily="34" charset="0"/>
                        </a:rPr>
                        <a:t>37,0%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D9727"/>
                          </a:solidFill>
                          <a:effectLst/>
                          <a:latin typeface="Verdana" panose="020B0604030504040204" pitchFamily="34" charset="0"/>
                        </a:rPr>
                        <a:t>-24,1%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-2,6%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Marzo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Verdana" panose="020B0604030504040204" pitchFamily="34" charset="0"/>
                        </a:rPr>
                        <a:t>-2,9%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-18,0%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99CC"/>
                          </a:solidFill>
                          <a:effectLst/>
                          <a:latin typeface="Verdana" panose="020B060403050404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C000"/>
                          </a:solidFill>
                          <a:effectLst/>
                          <a:latin typeface="Verdana" panose="020B0604030504040204" pitchFamily="34" charset="0"/>
                        </a:rPr>
                        <a:t>10,7%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CC3399"/>
                          </a:solidFill>
                          <a:effectLst/>
                          <a:latin typeface="Verdana" panose="020B0604030504040204" pitchFamily="34" charset="0"/>
                        </a:rPr>
                        <a:t>36,6%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D9727"/>
                          </a:solidFill>
                          <a:effectLst/>
                          <a:latin typeface="Verdana" panose="020B0604030504040204" pitchFamily="34" charset="0"/>
                        </a:rPr>
                        <a:t>-18,0%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-2,5%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Aprile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Verdana" panose="020B0604030504040204" pitchFamily="34" charset="0"/>
                        </a:rPr>
                        <a:t>-1,3%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-15,8%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099CC"/>
                          </a:solidFill>
                          <a:effectLst/>
                          <a:latin typeface="Verdana" panose="020B0604030504040204" pitchFamily="34" charset="0"/>
                        </a:rPr>
                        <a:t>0,8%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C000"/>
                          </a:solidFill>
                          <a:effectLst/>
                          <a:latin typeface="Verdana" panose="020B0604030504040204" pitchFamily="34" charset="0"/>
                        </a:rPr>
                        <a:t>6,5%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CC3399"/>
                          </a:solidFill>
                          <a:effectLst/>
                          <a:latin typeface="Verdana" panose="020B0604030504040204" pitchFamily="34" charset="0"/>
                        </a:rPr>
                        <a:t>35,1%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D9727"/>
                          </a:solidFill>
                          <a:effectLst/>
                          <a:latin typeface="Verdana" panose="020B0604030504040204" pitchFamily="34" charset="0"/>
                        </a:rPr>
                        <a:t>-18,0%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-1,3%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Maggio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Verdana" panose="020B0604030504040204" pitchFamily="34" charset="0"/>
                        </a:rPr>
                        <a:t>0,9%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-12,8%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099CC"/>
                          </a:solidFill>
                          <a:effectLst/>
                          <a:latin typeface="Verdana" panose="020B0604030504040204" pitchFamily="34" charset="0"/>
                        </a:rPr>
                        <a:t>2,9%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C000"/>
                          </a:solidFill>
                          <a:effectLst/>
                          <a:latin typeface="Verdana" panose="020B0604030504040204" pitchFamily="34" charset="0"/>
                        </a:rPr>
                        <a:t>8,1%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Verdana" panose="020B0604030504040204" pitchFamily="34" charset="0"/>
                        </a:rPr>
                        <a:t>33,3%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D9727"/>
                          </a:solidFill>
                          <a:effectLst/>
                          <a:latin typeface="Verdana" panose="020B0604030504040204" pitchFamily="34" charset="0"/>
                        </a:rPr>
                        <a:t>-19,1%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60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Giugno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Verdana" panose="020B0604030504040204" pitchFamily="34" charset="0"/>
                        </a:rPr>
                        <a:t>-1,2%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-13,1%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099CC"/>
                          </a:solidFill>
                          <a:effectLst/>
                          <a:latin typeface="Verdana" panose="020B0604030504040204" pitchFamily="34" charset="0"/>
                        </a:rPr>
                        <a:t>-0,4%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C000"/>
                          </a:solidFill>
                          <a:effectLst/>
                          <a:latin typeface="Verdana" panose="020B0604030504040204" pitchFamily="34" charset="0"/>
                        </a:rPr>
                        <a:t>1,7%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CC3399"/>
                          </a:solidFill>
                          <a:effectLst/>
                          <a:latin typeface="Verdana" panose="020B0604030504040204" pitchFamily="34" charset="0"/>
                        </a:rPr>
                        <a:t>27,9%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D9727"/>
                          </a:solidFill>
                          <a:effectLst/>
                          <a:latin typeface="Verdana" panose="020B0604030504040204" pitchFamily="34" charset="0"/>
                        </a:rPr>
                        <a:t>-18,2%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-1,6%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60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Luglio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Verdana" panose="020B0604030504040204" pitchFamily="34" charset="0"/>
                        </a:rPr>
                        <a:t>-1,2%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-13,0%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099CC"/>
                          </a:solidFill>
                          <a:effectLst/>
                          <a:latin typeface="Verdana" panose="020B0604030504040204" pitchFamily="34" charset="0"/>
                        </a:rPr>
                        <a:t>-1,2%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C000"/>
                          </a:solidFill>
                          <a:effectLst/>
                          <a:latin typeface="Verdana" panose="020B0604030504040204" pitchFamily="34" charset="0"/>
                        </a:rPr>
                        <a:t>0,6%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CC3399"/>
                          </a:solidFill>
                          <a:effectLst/>
                          <a:latin typeface="Verdana" panose="020B0604030504040204" pitchFamily="34" charset="0"/>
                        </a:rPr>
                        <a:t>25,1%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D9727"/>
                          </a:solidFill>
                          <a:effectLst/>
                          <a:latin typeface="Verdana" panose="020B0604030504040204" pitchFamily="34" charset="0"/>
                        </a:rPr>
                        <a:t>-18,2%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-1,8%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60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Agosto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Verdana" panose="020B0604030504040204" pitchFamily="34" charset="0"/>
                        </a:rPr>
                        <a:t>-0,3%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-10,8%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099CC"/>
                          </a:solidFill>
                          <a:effectLst/>
                          <a:latin typeface="Verdana" panose="020B060403050404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C000"/>
                          </a:solidFill>
                          <a:effectLst/>
                          <a:latin typeface="Verdana" panose="020B0604030504040204" pitchFamily="34" charset="0"/>
                        </a:rPr>
                        <a:t>-1,0%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CC3399"/>
                          </a:solidFill>
                          <a:effectLst/>
                          <a:latin typeface="Verdana" panose="020B0604030504040204" pitchFamily="34" charset="0"/>
                        </a:rPr>
                        <a:t>23,8%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D9727"/>
                          </a:solidFill>
                          <a:effectLst/>
                          <a:latin typeface="Verdana" panose="020B0604030504040204" pitchFamily="34" charset="0"/>
                        </a:rPr>
                        <a:t>-18,8%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-1,0%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80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50" u="none" strike="noStrike" dirty="0">
                          <a:effectLst/>
                        </a:rPr>
                        <a:t>MESE</a:t>
                      </a:r>
                      <a:endParaRPr lang="it-IT" sz="105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indent="0" algn="ctr" fontAlgn="ctr"/>
                      <a:r>
                        <a:rPr lang="it-IT" sz="105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PESO DEL FATTURATO </a:t>
                      </a:r>
                      <a:r>
                        <a:rPr lang="it-IT" sz="105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PROGRESSIVO</a:t>
                      </a:r>
                      <a:r>
                        <a:rPr lang="it-IT" sz="105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05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DELLE AZIENDE </a:t>
                      </a:r>
                    </a:p>
                    <a:p>
                      <a:pPr marL="0" indent="0" algn="ctr" fontAlgn="ctr"/>
                      <a:r>
                        <a:rPr lang="it-IT" sz="105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DELLA FASCIA SUL TOTALE FATTURATO 2017</a:t>
                      </a:r>
                      <a:endParaRPr lang="it-IT" sz="105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38" marR="9143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1435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u="none" strike="noStrike" dirty="0">
                          <a:effectLst/>
                        </a:rPr>
                        <a:t>Gennaio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Verdana" panose="020B0604030504040204" pitchFamily="34" charset="0"/>
                        </a:rPr>
                        <a:t>55,8%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14,8%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099CC"/>
                          </a:solidFill>
                          <a:effectLst/>
                          <a:latin typeface="Verdana" panose="020B0604030504040204" pitchFamily="34" charset="0"/>
                        </a:rPr>
                        <a:t>13,6%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C000"/>
                          </a:solidFill>
                          <a:effectLst/>
                          <a:latin typeface="Verdana" panose="020B0604030504040204" pitchFamily="34" charset="0"/>
                        </a:rPr>
                        <a:t>6,4%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CC3399"/>
                          </a:solidFill>
                          <a:effectLst/>
                          <a:latin typeface="Verdana" panose="020B0604030504040204" pitchFamily="34" charset="0"/>
                        </a:rPr>
                        <a:t>8,1%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D9727"/>
                          </a:solidFill>
                          <a:effectLst/>
                          <a:latin typeface="Verdana" panose="020B0604030504040204" pitchFamily="34" charset="0"/>
                        </a:rPr>
                        <a:t>1,3%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53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Febbraio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Verdana" panose="020B0604030504040204" pitchFamily="34" charset="0"/>
                        </a:rPr>
                        <a:t>55,0%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16,0%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099CC"/>
                          </a:solidFill>
                          <a:effectLst/>
                          <a:latin typeface="Verdana" panose="020B0604030504040204" pitchFamily="34" charset="0"/>
                        </a:rPr>
                        <a:t>11,8%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C000"/>
                          </a:solidFill>
                          <a:effectLst/>
                          <a:latin typeface="Verdana" panose="020B0604030504040204" pitchFamily="34" charset="0"/>
                        </a:rPr>
                        <a:t>7,6%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CC3399"/>
                          </a:solidFill>
                          <a:effectLst/>
                          <a:latin typeface="Verdana" panose="020B0604030504040204" pitchFamily="34" charset="0"/>
                        </a:rPr>
                        <a:t>8,2%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D9727"/>
                          </a:solidFill>
                          <a:effectLst/>
                          <a:latin typeface="Verdana" panose="020B060403050404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71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Marzo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Verdana" panose="020B0604030504040204" pitchFamily="34" charset="0"/>
                        </a:rPr>
                        <a:t>55,1%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15,9%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099CC"/>
                          </a:solidFill>
                          <a:effectLst/>
                          <a:latin typeface="Verdana" panose="020B0604030504040204" pitchFamily="34" charset="0"/>
                        </a:rPr>
                        <a:t>11,5%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C000"/>
                          </a:solidFill>
                          <a:effectLst/>
                          <a:latin typeface="Verdana" panose="020B0604030504040204" pitchFamily="34" charset="0"/>
                        </a:rPr>
                        <a:t>7,8%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CC3399"/>
                          </a:solidFill>
                          <a:effectLst/>
                          <a:latin typeface="Verdana" panose="020B0604030504040204" pitchFamily="34" charset="0"/>
                        </a:rPr>
                        <a:t>8,0%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D9727"/>
                          </a:solidFill>
                          <a:effectLst/>
                          <a:latin typeface="Verdana" panose="020B0604030504040204" pitchFamily="34" charset="0"/>
                        </a:rPr>
                        <a:t>1,6%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89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Aprile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Verdana" panose="020B0604030504040204" pitchFamily="34" charset="0"/>
                        </a:rPr>
                        <a:t>54,8%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16,0%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99CC"/>
                          </a:solidFill>
                          <a:effectLst/>
                          <a:latin typeface="Verdana" panose="020B0604030504040204" pitchFamily="34" charset="0"/>
                        </a:rPr>
                        <a:t>11,5%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C000"/>
                          </a:solidFill>
                          <a:effectLst/>
                          <a:latin typeface="Verdana" panose="020B0604030504040204" pitchFamily="34" charset="0"/>
                        </a:rPr>
                        <a:t>7,7%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CC3399"/>
                          </a:solidFill>
                          <a:effectLst/>
                          <a:latin typeface="Verdana" panose="020B0604030504040204" pitchFamily="34" charset="0"/>
                        </a:rPr>
                        <a:t>8,3%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D9727"/>
                          </a:solidFill>
                          <a:effectLst/>
                          <a:latin typeface="Verdana" panose="020B0604030504040204" pitchFamily="34" charset="0"/>
                        </a:rPr>
                        <a:t>1,6%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07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Maggio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Verdana" panose="020B0604030504040204" pitchFamily="34" charset="0"/>
                        </a:rPr>
                        <a:t>55,1%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16,0%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099CC"/>
                          </a:solidFill>
                          <a:effectLst/>
                          <a:latin typeface="Verdana" panose="020B0604030504040204" pitchFamily="34" charset="0"/>
                        </a:rPr>
                        <a:t>11,3%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C000"/>
                          </a:solidFill>
                          <a:effectLst/>
                          <a:latin typeface="Verdana" panose="020B0604030504040204" pitchFamily="34" charset="0"/>
                        </a:rPr>
                        <a:t>7,8%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CC3399"/>
                          </a:solidFill>
                          <a:effectLst/>
                          <a:latin typeface="Verdana" panose="020B0604030504040204" pitchFamily="34" charset="0"/>
                        </a:rPr>
                        <a:t>8,2%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D9727"/>
                          </a:solidFill>
                          <a:effectLst/>
                          <a:latin typeface="Verdana" panose="020B0604030504040204" pitchFamily="34" charset="0"/>
                        </a:rPr>
                        <a:t>1,6%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26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Giugno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Verdana" panose="020B0604030504040204" pitchFamily="34" charset="0"/>
                        </a:rPr>
                        <a:t>55,0%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16,1%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099CC"/>
                          </a:solidFill>
                          <a:effectLst/>
                          <a:latin typeface="Verdana" panose="020B0604030504040204" pitchFamily="34" charset="0"/>
                        </a:rPr>
                        <a:t>11,6%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C000"/>
                          </a:solidFill>
                          <a:effectLst/>
                          <a:latin typeface="Verdana" panose="020B0604030504040204" pitchFamily="34" charset="0"/>
                        </a:rPr>
                        <a:t>7,5%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CC3399"/>
                          </a:solidFill>
                          <a:effectLst/>
                          <a:latin typeface="Verdana" panose="020B0604030504040204" pitchFamily="34" charset="0"/>
                        </a:rPr>
                        <a:t>8,1%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D9727"/>
                          </a:solidFill>
                          <a:effectLst/>
                          <a:latin typeface="Verdana" panose="020B0604030504040204" pitchFamily="34" charset="0"/>
                        </a:rPr>
                        <a:t>1,7%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26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Luglio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Verdana" panose="020B0604030504040204" pitchFamily="34" charset="0"/>
                        </a:rPr>
                        <a:t>55,1%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16,0%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099CC"/>
                          </a:solidFill>
                          <a:effectLst/>
                          <a:latin typeface="Verdana" panose="020B0604030504040204" pitchFamily="34" charset="0"/>
                        </a:rPr>
                        <a:t>11,7%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C000"/>
                          </a:solidFill>
                          <a:effectLst/>
                          <a:latin typeface="Verdana" panose="020B0604030504040204" pitchFamily="34" charset="0"/>
                        </a:rPr>
                        <a:t>7,5%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CC3399"/>
                          </a:solidFill>
                          <a:effectLst/>
                          <a:latin typeface="Verdana" panose="020B0604030504040204" pitchFamily="34" charset="0"/>
                        </a:rPr>
                        <a:t>8,0%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D9727"/>
                          </a:solidFill>
                          <a:effectLst/>
                          <a:latin typeface="Verdana" panose="020B0604030504040204" pitchFamily="34" charset="0"/>
                        </a:rPr>
                        <a:t>1,7%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26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Agosto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Verdana" panose="020B0604030504040204" pitchFamily="34" charset="0"/>
                        </a:rPr>
                        <a:t>54,7%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16,0%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099CC"/>
                          </a:solidFill>
                          <a:effectLst/>
                          <a:latin typeface="Verdana" panose="020B0604030504040204" pitchFamily="34" charset="0"/>
                        </a:rPr>
                        <a:t>12,2%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C000"/>
                          </a:solidFill>
                          <a:effectLst/>
                          <a:latin typeface="Verdana" panose="020B0604030504040204" pitchFamily="34" charset="0"/>
                        </a:rPr>
                        <a:t>7,4%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CC3399"/>
                          </a:solidFill>
                          <a:effectLst/>
                          <a:latin typeface="Verdana" panose="020B0604030504040204" pitchFamily="34" charset="0"/>
                        </a:rPr>
                        <a:t>8,0%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D9727"/>
                          </a:solidFill>
                          <a:effectLst/>
                          <a:latin typeface="Verdana" panose="020B0604030504040204" pitchFamily="34" charset="0"/>
                        </a:rPr>
                        <a:t>1,7%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9273528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utoUpdateAnimBg="0"/>
      <p:bldP spid="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133600"/>
            <a:ext cx="7772400" cy="115252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it-IT" altLang="it-IT" sz="2400" b="1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FINE</a:t>
            </a:r>
          </a:p>
          <a:p>
            <a:pPr algn="ctr" eaLnBrk="1" hangingPunct="1">
              <a:buFontTx/>
              <a:buNone/>
            </a:pPr>
            <a:r>
              <a:rPr lang="it-IT" altLang="it-IT" sz="2400" b="1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PRESENTAZIONE</a:t>
            </a:r>
          </a:p>
        </p:txBody>
      </p:sp>
      <p:pic>
        <p:nvPicPr>
          <p:cNvPr id="232452" name="Picture 4"/>
          <p:cNvPicPr>
            <a:picLocks noGrp="1" noChangeAspect="1" noChangeArrowheads="1"/>
          </p:cNvPicPr>
          <p:nvPr>
            <p:ph type="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77" t="14470" r="74382" b="72942"/>
          <a:stretch>
            <a:fillRect/>
          </a:stretch>
        </p:blipFill>
        <p:spPr bwMode="auto">
          <a:xfrm>
            <a:off x="6516688" y="836613"/>
            <a:ext cx="1584325" cy="863600"/>
          </a:xfrm>
          <a:noFill/>
          <a:ln w="15875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24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07" t="34375" r="44858" b="30972"/>
          <a:stretch>
            <a:fillRect/>
          </a:stretch>
        </p:blipFill>
        <p:spPr bwMode="auto">
          <a:xfrm>
            <a:off x="395288" y="3357563"/>
            <a:ext cx="4392612" cy="2376487"/>
          </a:xfrm>
          <a:prstGeom prst="rect">
            <a:avLst/>
          </a:prstGeom>
          <a:noFill/>
          <a:ln w="15875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2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2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2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9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27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232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232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5"/>
          <p:cNvSpPr txBox="1">
            <a:spLocks noChangeArrowheads="1"/>
          </p:cNvSpPr>
          <p:nvPr/>
        </p:nvSpPr>
        <p:spPr bwMode="auto">
          <a:xfrm>
            <a:off x="326231" y="404664"/>
            <a:ext cx="8353425" cy="523220"/>
          </a:xfrm>
          <a:prstGeom prst="rect">
            <a:avLst/>
          </a:prstGeom>
          <a:extLst/>
        </p:spPr>
        <p:txBody>
          <a:bodyPr>
            <a:normAutofit/>
          </a:bodyPr>
          <a:lstStyle>
            <a:lvl1pPr algn="ctr" eaLnBrk="1" hangingPunct="1">
              <a:defRPr lang="it-IT" sz="2800" b="0" dirty="0">
                <a:latin typeface="+mj-lt"/>
                <a:ea typeface="ＭＳ Ｐゴシック" pitchFamily="-110" charset="-128"/>
                <a:cs typeface="ＭＳ Ｐゴシック" pitchFamily="-110" charset="-128"/>
              </a:defRPr>
            </a:lvl1pPr>
            <a:lvl2pPr algn="ctr" eaLnBrk="1" hangingPunct="1">
              <a:defRPr sz="3200">
                <a:solidFill>
                  <a:srgbClr val="000000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eaLnBrk="1" hangingPunct="1">
              <a:defRPr sz="3200">
                <a:solidFill>
                  <a:srgbClr val="000000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eaLnBrk="1" hangingPunct="1">
              <a:defRPr sz="3200">
                <a:solidFill>
                  <a:srgbClr val="000000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eaLnBrk="1" hangingPunct="1">
              <a:defRPr sz="3200">
                <a:solidFill>
                  <a:srgbClr val="000000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r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rgbClr val="808080"/>
                </a:solidFill>
                <a:latin typeface="Arial" pitchFamily="-110" charset="0"/>
              </a:defRPr>
            </a:lvl6pPr>
            <a:lvl7pPr marL="914400" algn="r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rgbClr val="808080"/>
                </a:solidFill>
                <a:latin typeface="Arial" pitchFamily="-110" charset="0"/>
              </a:defRPr>
            </a:lvl7pPr>
            <a:lvl8pPr marL="1371600" algn="r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rgbClr val="808080"/>
                </a:solidFill>
                <a:latin typeface="Arial" pitchFamily="-110" charset="0"/>
              </a:defRPr>
            </a:lvl8pPr>
            <a:lvl9pPr marL="1828800" algn="r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rgbClr val="808080"/>
                </a:solidFill>
                <a:latin typeface="Arial" pitchFamily="-110" charset="0"/>
              </a:defRPr>
            </a:lvl9pPr>
          </a:lstStyle>
          <a:p>
            <a:r>
              <a:rPr lang="it-IT" alt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SITI </a:t>
            </a:r>
            <a:r>
              <a:rPr lang="it-IT" alt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NUOVI nel mese di </a:t>
            </a:r>
            <a:r>
              <a:rPr lang="it-IT" alt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Agosto 2017</a:t>
            </a:r>
            <a:endParaRPr lang="it-IT" altLang="it-IT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60452" y="3327375"/>
            <a:ext cx="8345488" cy="461665"/>
          </a:xfrm>
          <a:prstGeom prst="rect">
            <a:avLst/>
          </a:prstGeom>
          <a:extLst/>
        </p:spPr>
        <p:txBody>
          <a:bodyPr>
            <a:normAutofit/>
          </a:bodyPr>
          <a:lstStyle>
            <a:defPPr>
              <a:defRPr lang="it-IT"/>
            </a:defPPr>
            <a:lvl1pPr algn="ctr" eaLnBrk="1" hangingPunct="1">
              <a:defRPr sz="2400">
                <a:latin typeface="Arial" panose="020B0604020202020204" pitchFamily="34" charset="0"/>
                <a:ea typeface="ＭＳ Ｐゴシック" pitchFamily="-110" charset="-128"/>
                <a:cs typeface="Arial" panose="020B0604020202020204" pitchFamily="34" charset="0"/>
              </a:defRPr>
            </a:lvl1pPr>
            <a:lvl2pPr algn="ctr" eaLnBrk="1" hangingPunct="1">
              <a:defRPr sz="3200">
                <a:solidFill>
                  <a:srgbClr val="000000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eaLnBrk="1" hangingPunct="1">
              <a:defRPr sz="3200">
                <a:solidFill>
                  <a:srgbClr val="000000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eaLnBrk="1" hangingPunct="1">
              <a:defRPr sz="3200">
                <a:solidFill>
                  <a:srgbClr val="000000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eaLnBrk="1" hangingPunct="1">
              <a:defRPr sz="3200">
                <a:solidFill>
                  <a:srgbClr val="000000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r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rgbClr val="808080"/>
                </a:solidFill>
                <a:latin typeface="Arial" pitchFamily="-110" charset="0"/>
              </a:defRPr>
            </a:lvl6pPr>
            <a:lvl7pPr marL="914400" algn="r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rgbClr val="808080"/>
                </a:solidFill>
                <a:latin typeface="Arial" pitchFamily="-110" charset="0"/>
              </a:defRPr>
            </a:lvl7pPr>
            <a:lvl8pPr marL="1371600" algn="r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rgbClr val="808080"/>
                </a:solidFill>
                <a:latin typeface="Arial" pitchFamily="-110" charset="0"/>
              </a:defRPr>
            </a:lvl8pPr>
            <a:lvl9pPr marL="1828800" algn="r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rgbClr val="808080"/>
                </a:solidFill>
                <a:latin typeface="Arial" pitchFamily="-110" charset="0"/>
              </a:defRPr>
            </a:lvl9pPr>
          </a:lstStyle>
          <a:p>
            <a:r>
              <a:rPr lang="it-IT" altLang="it-IT" dirty="0"/>
              <a:t>SITI CHIUSI nel mese di </a:t>
            </a:r>
            <a:r>
              <a:rPr lang="it-IT" altLang="it-IT" dirty="0" smtClean="0"/>
              <a:t>Agosto 2017</a:t>
            </a:r>
            <a:endParaRPr lang="it-IT" altLang="it-IT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3851920" y="1124744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>
                <a:solidFill>
                  <a:srgbClr val="FF0000"/>
                </a:solidFill>
              </a:rPr>
              <a:t>Nessuno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3851920" y="4109010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>
                <a:solidFill>
                  <a:srgbClr val="FF0000"/>
                </a:solidFill>
              </a:rPr>
              <a:t>Nessuno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Group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0860533"/>
              </p:ext>
            </p:extLst>
          </p:nvPr>
        </p:nvGraphicFramePr>
        <p:xfrm>
          <a:off x="71556" y="528483"/>
          <a:ext cx="9000888" cy="6068869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503944"/>
                <a:gridCol w="576064"/>
                <a:gridCol w="576064"/>
                <a:gridCol w="576064"/>
                <a:gridCol w="576064"/>
                <a:gridCol w="576064"/>
                <a:gridCol w="576064"/>
                <a:gridCol w="576064"/>
                <a:gridCol w="576064"/>
                <a:gridCol w="504056"/>
                <a:gridCol w="477742"/>
                <a:gridCol w="570669"/>
                <a:gridCol w="563137"/>
                <a:gridCol w="566903"/>
                <a:gridCol w="566903"/>
                <a:gridCol w="639022"/>
              </a:tblGrid>
              <a:tr h="294682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Mese</a:t>
                      </a:r>
                      <a:endParaRPr kumimoji="0" lang="it-IT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3" marR="45723" marT="45718" marB="45718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WEB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19" marR="45719" marT="45715" marB="457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19" marR="45719" marT="45715" marB="457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MOBILE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19" marR="45719" marT="45715" marB="457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19" marR="45719" marT="45715" marB="457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TABLETS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19" marR="45719" marT="45715" marB="457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19" marR="45719" marT="45715" marB="457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SMART TV/CONS.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D972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19" marR="45719" marT="45715" marB="457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19" marR="45719" marT="45715" marB="457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19" marR="45719"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19" marR="45719"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77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19" marR="45719"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</a:t>
                      </a: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</a:t>
                      </a: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</a:t>
                      </a: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D972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D972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</a:t>
                      </a: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D972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</a:t>
                      </a: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342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1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Gen.</a:t>
                      </a:r>
                      <a:endParaRPr kumimoji="0" lang="it-IT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23.678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22.518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-4,9%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1.764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4.124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133,8%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245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447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82,2%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112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66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-40,8%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25.800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27.155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5,3%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711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1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</a:t>
                      </a:r>
                      <a:r>
                        <a:rPr kumimoji="0" lang="it-IT" sz="11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32.415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27.026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-16,6%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2.763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5.021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81,7%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364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615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69,0%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148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85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-43,0%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35.691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32.747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-8,2%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4051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1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Mar.</a:t>
                      </a:r>
                      <a:endParaRPr kumimoji="0" lang="it-IT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38.906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34.672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-10,9%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3.385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6.252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84,7%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331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690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108,5%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103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69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-33,5%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42.725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41.683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-2,4%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4474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1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</a:t>
                      </a:r>
                      <a:r>
                        <a:rPr kumimoji="0" lang="it-IT" sz="11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32.411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30.312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-6,5%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3.276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5.526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68,7%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261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706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170,5%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42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189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345,7%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35.991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36.732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4051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1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</a:t>
                      </a:r>
                      <a:r>
                        <a:rPr kumimoji="0" lang="it-IT" sz="11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37.029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36.683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-0,9%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3.587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6.642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85,2%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373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829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122,6%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99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130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30,4%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41.088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44.284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7,8%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980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1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Giu</a:t>
                      </a:r>
                      <a:r>
                        <a:rPr kumimoji="0" lang="it-IT" sz="11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39.998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33.289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-16,8%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4.345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6.014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38,4%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547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583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6,5%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34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125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266,6%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44.925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40.011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-10,9%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4051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1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Lug</a:t>
                      </a:r>
                      <a:r>
                        <a:rPr kumimoji="0" lang="it-IT" sz="11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25.842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23.643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-8,5%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3.915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4.862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24,2%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307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438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42,4%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32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35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9,9%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30.096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28.978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-3,7%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4051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1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Ago.</a:t>
                      </a:r>
                      <a:endParaRPr kumimoji="0" lang="it-IT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13.351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14.387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7,8%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2.747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3.748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36,4%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225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237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5,6%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-50,6%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16.334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18.377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12,5%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4051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Set.</a:t>
                      </a:r>
                      <a:endParaRPr kumimoji="0" lang="it-IT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30.419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3.925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328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45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34.717 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4051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Ott.</a:t>
                      </a:r>
                      <a:endParaRPr kumimoji="0" lang="it-IT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38.889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4.175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343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106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43.513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4051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1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</a:t>
                      </a:r>
                      <a:r>
                        <a:rPr kumimoji="0" lang="it-IT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41.763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4.657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422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246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47.087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4051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Dic.</a:t>
                      </a:r>
                      <a:endParaRPr kumimoji="0" lang="it-IT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44.025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5.896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463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128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50.513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4110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Tot. </a:t>
                      </a:r>
                      <a:r>
                        <a:rPr kumimoji="0" lang="it-IT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</a:t>
                      </a:r>
                      <a:endParaRPr kumimoji="0" lang="it-IT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243.631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222.530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-8,7%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25.783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42.188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63,6%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2.654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4.546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71,3%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582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704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21,0%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272.649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269.967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-1,0%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24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</a:t>
                      </a:r>
                    </a:p>
                  </a:txBody>
                  <a:tcPr marL="45726" marR="45726" marT="45707" marB="4570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398.728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44.436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4.209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1.107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448.479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27331" name="Text Box 3"/>
          <p:cNvSpPr txBox="1">
            <a:spLocks noChangeArrowheads="1"/>
          </p:cNvSpPr>
          <p:nvPr/>
        </p:nvSpPr>
        <p:spPr bwMode="auto">
          <a:xfrm>
            <a:off x="179388" y="44450"/>
            <a:ext cx="86407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2000" i="1" dirty="0">
                <a:latin typeface="Arial" panose="020B0604020202020204" pitchFamily="34" charset="0"/>
                <a:cs typeface="Arial" panose="020B0604020202020204" pitchFamily="34" charset="0"/>
              </a:rPr>
              <a:t>Fatturato in migliaia di euro per DEVICE/STRUMENTO</a:t>
            </a:r>
          </a:p>
        </p:txBody>
      </p:sp>
      <p:sp>
        <p:nvSpPr>
          <p:cNvPr id="4380" name="Rectangle 88"/>
          <p:cNvSpPr>
            <a:spLocks noChangeArrowheads="1"/>
          </p:cNvSpPr>
          <p:nvPr/>
        </p:nvSpPr>
        <p:spPr bwMode="auto">
          <a:xfrm>
            <a:off x="3668713" y="198438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it-IT" sz="1600">
              <a:latin typeface="Arial" charset="0"/>
            </a:endParaRPr>
          </a:p>
        </p:txBody>
      </p:sp>
      <p:sp>
        <p:nvSpPr>
          <p:cNvPr id="4381" name="Rectangle 89"/>
          <p:cNvSpPr>
            <a:spLocks noChangeArrowheads="1"/>
          </p:cNvSpPr>
          <p:nvPr/>
        </p:nvSpPr>
        <p:spPr bwMode="auto">
          <a:xfrm>
            <a:off x="3921125" y="260350"/>
            <a:ext cx="1841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it-IT" sz="1100">
              <a:latin typeface="Arial" charset="0"/>
            </a:endParaRPr>
          </a:p>
        </p:txBody>
      </p:sp>
      <p:sp>
        <p:nvSpPr>
          <p:cNvPr id="4382" name="Rectangle 90"/>
          <p:cNvSpPr>
            <a:spLocks noChangeArrowheads="1"/>
          </p:cNvSpPr>
          <p:nvPr/>
        </p:nvSpPr>
        <p:spPr bwMode="auto">
          <a:xfrm>
            <a:off x="3935413" y="260350"/>
            <a:ext cx="1841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it-IT" sz="11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492743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273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Group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4778660"/>
              </p:ext>
            </p:extLst>
          </p:nvPr>
        </p:nvGraphicFramePr>
        <p:xfrm>
          <a:off x="126204" y="620688"/>
          <a:ext cx="8891592" cy="5996277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557364"/>
                <a:gridCol w="615242"/>
                <a:gridCol w="701726"/>
                <a:gridCol w="701726"/>
                <a:gridCol w="701726"/>
                <a:gridCol w="701726"/>
                <a:gridCol w="701726"/>
                <a:gridCol w="701726"/>
                <a:gridCol w="701726"/>
                <a:gridCol w="701726"/>
                <a:gridCol w="701726"/>
                <a:gridCol w="701726"/>
                <a:gridCol w="701726"/>
              </a:tblGrid>
              <a:tr h="282014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Mese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19" marR="45719" marT="45717" marB="4571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BRAND A IMPRESSION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19" marR="45719" marT="45717" marB="4571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BRAND A TEMPO 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19" marR="45719" marT="45717" marB="4571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PERFORMANCE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19" marR="45719" marT="45717" marB="4571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19" marR="45719" marT="45717" marB="4571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47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91441" marR="91441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1" marR="45721" marT="45700" marB="4570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1" marR="45721" marT="45700" marB="4570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</a:t>
                      </a: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1" marR="45721" marT="45700" marB="4570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1" marR="45721" marT="45700" marB="4570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1" marR="45721" marT="45700" marB="4570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</a:t>
                      </a: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1" marR="45721" marT="45700" marB="4570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1" marR="45721" marT="45700" marB="4570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1" marR="45721" marT="45700" marB="4570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</a:t>
                      </a: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1" marR="45721" marT="45700" marB="4570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1" marR="45721" marT="45700" marB="4570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1" marR="45721" marT="45700" marB="4570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</a:t>
                      </a: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1" marR="45721" marT="45700" marB="4570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6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2" marR="45722" marT="45705" marB="45705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17.943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20.335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13,3%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4.896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4.686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-4,3%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2.961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2.134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-27,9%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25.800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27.155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5,3%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525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2" marR="45722" marT="45705" marB="45705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25.690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24.386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-5,1%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7.286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6.308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-13,4%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2.715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2.053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-24,4%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35.691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32.747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-8,2%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874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2" marR="45722" marT="45705" marB="45705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30.515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30.885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1,2%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9.283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8.404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-9,5%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2.927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2.395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-18,2%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42.725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41.683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-2,4%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754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2" marR="45722" marT="45705" marB="45705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26.984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27.361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1,4%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6.533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6.783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3,8%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2.474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2.589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4,6%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35.991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36.732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754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2" marR="45722" marT="45705" marB="45705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31.650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32.911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4,0%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7.187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8.737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21,6%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2.251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2.636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17,1%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41.088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44.284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7,8%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754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Giu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2" marR="45722" marT="45705" marB="45705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31.818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29.179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-8,3%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10.400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8.535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-17,9%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2.707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2.297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-15,1%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44.925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40.011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-10,9%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754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Lug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2" marR="45722" marT="45705" marB="45705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22.068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20.765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-5,9%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5.927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5.966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0,7%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2.101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2.247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7,0%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30.096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28.978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-3,7%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754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2" marR="45722" marT="45705" marB="45705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11.362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13.642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20,1%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3.437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3.135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-8,8%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1.535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1.600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4,3%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16.334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18.377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12,5%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754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Set.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5" marB="45705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25.722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6.523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2.472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34.717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754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Ott.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5" marB="45705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33.471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7.425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2.617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43.513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754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</a:t>
                      </a: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5" marB="45705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36.039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7.957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3.092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47.087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754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Dic.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5" marB="45705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37.822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10.086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2.605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50.513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4807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Tot. </a:t>
                      </a:r>
                      <a:r>
                        <a:rPr kumimoji="0" lang="it-IT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</a:t>
                      </a: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45722" marR="45722" marT="45705" marB="45705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198.030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199.464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0,7%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54.948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52.553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-4,4%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19.671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17.950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-8,7%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272.649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269.967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-1,0%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807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</a:t>
                      </a:r>
                    </a:p>
                  </a:txBody>
                  <a:tcPr marL="45722" marR="45722" marT="45705" marB="45705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331.085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86.939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30.455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448.479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27331" name="Text Box 3"/>
          <p:cNvSpPr txBox="1">
            <a:spLocks noChangeArrowheads="1"/>
          </p:cNvSpPr>
          <p:nvPr/>
        </p:nvSpPr>
        <p:spPr bwMode="auto">
          <a:xfrm>
            <a:off x="179388" y="44450"/>
            <a:ext cx="86407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it-IT"/>
            </a:defPPr>
            <a:lvl1pPr algn="ctr" eaLnBrk="1" hangingPunct="1">
              <a:spcBef>
                <a:spcPct val="50000"/>
              </a:spcBef>
              <a:buClrTx/>
              <a:buFontTx/>
              <a:buNone/>
              <a:defRPr sz="2000" i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Verdana" pitchFamily="34" charset="0"/>
              </a:defRPr>
            </a:lvl9pPr>
          </a:lstStyle>
          <a:p>
            <a:r>
              <a:rPr lang="it-IT" altLang="it-IT" dirty="0"/>
              <a:t>Fatturato in migliaia di euro per MODALITA’ DI VENDITA</a:t>
            </a:r>
          </a:p>
        </p:txBody>
      </p:sp>
      <p:sp>
        <p:nvSpPr>
          <p:cNvPr id="5355" name="Rectangle 88"/>
          <p:cNvSpPr>
            <a:spLocks noChangeArrowheads="1"/>
          </p:cNvSpPr>
          <p:nvPr/>
        </p:nvSpPr>
        <p:spPr bwMode="auto">
          <a:xfrm>
            <a:off x="3668713" y="198438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it-IT" sz="1600">
              <a:latin typeface="Arial" charset="0"/>
            </a:endParaRPr>
          </a:p>
        </p:txBody>
      </p:sp>
      <p:sp>
        <p:nvSpPr>
          <p:cNvPr id="5356" name="Rectangle 89"/>
          <p:cNvSpPr>
            <a:spLocks noChangeArrowheads="1"/>
          </p:cNvSpPr>
          <p:nvPr/>
        </p:nvSpPr>
        <p:spPr bwMode="auto">
          <a:xfrm>
            <a:off x="3921125" y="260350"/>
            <a:ext cx="1841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it-IT" sz="1100">
              <a:latin typeface="Arial" charset="0"/>
            </a:endParaRPr>
          </a:p>
        </p:txBody>
      </p:sp>
      <p:sp>
        <p:nvSpPr>
          <p:cNvPr id="5357" name="Rectangle 90"/>
          <p:cNvSpPr>
            <a:spLocks noChangeArrowheads="1"/>
          </p:cNvSpPr>
          <p:nvPr/>
        </p:nvSpPr>
        <p:spPr bwMode="auto">
          <a:xfrm>
            <a:off x="3935413" y="260350"/>
            <a:ext cx="1841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it-IT" sz="1100">
              <a:latin typeface="Arial" charset="0"/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273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1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Group 41">
            <a:hlinkClick r:id="rId2"/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7022455"/>
              </p:ext>
            </p:extLst>
          </p:nvPr>
        </p:nvGraphicFramePr>
        <p:xfrm>
          <a:off x="233983" y="827947"/>
          <a:ext cx="8676034" cy="5240485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771532"/>
                <a:gridCol w="878278"/>
                <a:gridCol w="878278"/>
                <a:gridCol w="878278"/>
                <a:gridCol w="878278"/>
                <a:gridCol w="878278"/>
                <a:gridCol w="878278"/>
                <a:gridCol w="878278"/>
                <a:gridCol w="878278"/>
                <a:gridCol w="878278"/>
              </a:tblGrid>
              <a:tr h="28759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Mese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68" marR="45768" marT="45759" marB="45759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BANNER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72" marR="45772" marT="45757" marB="4575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4" marR="45724" marT="45719" marB="45719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4" marR="45724" marT="45719" marB="45719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VIDEO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72" marR="45772" marT="45757" marB="4575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4" marR="45724" marT="45719" marB="45719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4" marR="45724" marT="45719" marB="45719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NEWSLETTER/EMAIL/SMS/MMS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72" marR="45772" marT="45757" marB="4575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4" marR="45724" marT="45719" marB="45719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4" marR="45724" marT="45719" marB="45719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561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91441" marR="91441" marT="45721" marB="4572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70" marR="45770" marT="45742" marB="4574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70" marR="45770" marT="45742" marB="4574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</a:t>
                      </a:r>
                      <a:r>
                        <a:rPr kumimoji="0" lang="it-IT" sz="13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70" marR="45770" marT="45742" marB="4574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45770" marR="45770" marT="45742" marB="4574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70" marR="45770" marT="45742" marB="4574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</a:t>
                      </a:r>
                      <a:r>
                        <a:rPr kumimoji="0" lang="it-IT" sz="13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70" marR="45770" marT="45742" marB="4574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70" marR="45770" marT="45742" marB="4574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70" marR="45770" marT="45742" marB="4574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</a:t>
                      </a:r>
                      <a:r>
                        <a:rPr kumimoji="0" lang="it-IT" sz="13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70" marR="45770" marT="45742" marB="4574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7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Gen.</a:t>
                      </a:r>
                      <a:endParaRPr kumimoji="0" lang="it-IT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71" marR="45771" marT="45747" marB="4574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16.824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16.911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0,5%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4.887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5.736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17,4%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933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596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-36,1%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07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</a:t>
                      </a:r>
                      <a:r>
                        <a:rPr kumimoji="0" lang="it-IT" sz="13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71" marR="45771" marT="45747" marB="4574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22.302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19.184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-14,0%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8.220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8.148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-0,9%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1.258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834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-33,7%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07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Mar.</a:t>
                      </a:r>
                      <a:endParaRPr kumimoji="0" lang="it-IT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71" marR="45771" marT="45747" marB="4574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26.739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25.657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-4,0%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7.958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8.799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10,6%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1.577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1.030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-34,6%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07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</a:t>
                      </a:r>
                      <a:r>
                        <a:rPr kumimoji="0" lang="it-IT" sz="13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71" marR="45771" marT="45747" marB="4574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22.606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21.357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-5,5%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7.771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9.159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17,9%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1.405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766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-45,5%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07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</a:t>
                      </a:r>
                      <a:r>
                        <a:rPr kumimoji="0" lang="it-IT" sz="13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71" marR="45771" marT="45747" marB="4574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26.333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26.572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0,9%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8.848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10.158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14,8%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1.433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1.086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-24,2%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07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Giu</a:t>
                      </a:r>
                      <a:r>
                        <a:rPr kumimoji="0" lang="it-IT" sz="13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71" marR="45771" marT="45747" marB="4574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27.480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23.357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-15,0%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8.998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8.735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-2,9%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1.561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909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-41,8%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07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Lug</a:t>
                      </a:r>
                      <a:r>
                        <a:rPr kumimoji="0" lang="it-IT" sz="13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71" marR="45771" marT="45747" marB="4574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20.543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17.611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-14,3%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5.267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6.019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14,3%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984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616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-37,4%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07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Ago.</a:t>
                      </a:r>
                      <a:endParaRPr kumimoji="0" lang="it-IT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71" marR="45771" marT="45747" marB="4574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10.694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11.833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10,6%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2.968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3.393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14,3%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492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450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-8,7%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07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Set.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71" marR="45771" marT="45747" marB="4574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21.856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7.459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1.044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07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Ott.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71" marR="45771" marT="45747" marB="4574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27.424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10.032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1.155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07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</a:t>
                      </a:r>
                      <a:r>
                        <a:rPr kumimoji="0" lang="it-IT" sz="13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71" marR="45771" marT="45747" marB="4574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30.421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10.144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1.122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07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Dic.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71" marR="45771" marT="45747" marB="4574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31.836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10.141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985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4842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Tot. </a:t>
                      </a:r>
                      <a:r>
                        <a:rPr kumimoji="0" lang="it-IT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</a:t>
                      </a: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45771" marR="45771" marT="45747" marB="4574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173.520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162.481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-6,4%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54.916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60.146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9,5%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9.643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6.287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-34,8%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842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</a:t>
                      </a:r>
                    </a:p>
                  </a:txBody>
                  <a:tcPr marL="45771" marR="45771" marT="45747" marB="4574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285.056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92.692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13.949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27331" name="Text Box 3"/>
          <p:cNvSpPr txBox="1">
            <a:spLocks noChangeArrowheads="1"/>
          </p:cNvSpPr>
          <p:nvPr/>
        </p:nvSpPr>
        <p:spPr bwMode="auto">
          <a:xfrm>
            <a:off x="179388" y="44450"/>
            <a:ext cx="86407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it-IT"/>
            </a:defPPr>
            <a:lvl1pPr algn="ctr" eaLnBrk="1" hangingPunct="1">
              <a:spcBef>
                <a:spcPct val="50000"/>
              </a:spcBef>
              <a:buClrTx/>
              <a:buFontTx/>
              <a:buNone/>
              <a:defRPr sz="2000" i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Verdana" pitchFamily="34" charset="0"/>
              </a:defRPr>
            </a:lvl9pPr>
          </a:lstStyle>
          <a:p>
            <a:r>
              <a:rPr lang="it-IT" altLang="it-IT" dirty="0"/>
              <a:t>Fatturato in migliaia di euro per OGGETTO/TIPOLOGIA</a:t>
            </a:r>
          </a:p>
        </p:txBody>
      </p:sp>
      <p:sp>
        <p:nvSpPr>
          <p:cNvPr id="6330" name="Rectangle 88"/>
          <p:cNvSpPr>
            <a:spLocks noChangeArrowheads="1"/>
          </p:cNvSpPr>
          <p:nvPr/>
        </p:nvSpPr>
        <p:spPr bwMode="auto">
          <a:xfrm>
            <a:off x="3668713" y="198438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it-IT" sz="1600">
              <a:latin typeface="Arial" charset="0"/>
            </a:endParaRPr>
          </a:p>
        </p:txBody>
      </p:sp>
      <p:sp>
        <p:nvSpPr>
          <p:cNvPr id="6331" name="Rectangle 89"/>
          <p:cNvSpPr>
            <a:spLocks noChangeArrowheads="1"/>
          </p:cNvSpPr>
          <p:nvPr/>
        </p:nvSpPr>
        <p:spPr bwMode="auto">
          <a:xfrm>
            <a:off x="3921125" y="260350"/>
            <a:ext cx="1841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it-IT" sz="1100">
              <a:latin typeface="Arial" charset="0"/>
            </a:endParaRPr>
          </a:p>
        </p:txBody>
      </p:sp>
      <p:sp>
        <p:nvSpPr>
          <p:cNvPr id="6332" name="Rectangle 90"/>
          <p:cNvSpPr>
            <a:spLocks noChangeArrowheads="1"/>
          </p:cNvSpPr>
          <p:nvPr/>
        </p:nvSpPr>
        <p:spPr bwMode="auto">
          <a:xfrm>
            <a:off x="3935413" y="260350"/>
            <a:ext cx="1841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it-IT" sz="1100">
              <a:latin typeface="Arial" charset="0"/>
            </a:endParaRPr>
          </a:p>
        </p:txBody>
      </p:sp>
      <p:sp>
        <p:nvSpPr>
          <p:cNvPr id="6333" name="CasellaDiTesto 10"/>
          <p:cNvSpPr txBox="1">
            <a:spLocks noChangeArrowheads="1"/>
          </p:cNvSpPr>
          <p:nvPr/>
        </p:nvSpPr>
        <p:spPr bwMode="auto">
          <a:xfrm>
            <a:off x="7235825" y="6623050"/>
            <a:ext cx="1296988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1100" dirty="0">
                <a:latin typeface="Arial" charset="0"/>
              </a:rPr>
              <a:t>Pagina 1 di 2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273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Group 41">
            <a:hlinkClick r:id="rId2"/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1374654"/>
              </p:ext>
            </p:extLst>
          </p:nvPr>
        </p:nvGraphicFramePr>
        <p:xfrm>
          <a:off x="278764" y="763852"/>
          <a:ext cx="8586473" cy="5205942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558769"/>
                <a:gridCol w="592913"/>
                <a:gridCol w="611174"/>
                <a:gridCol w="630410"/>
                <a:gridCol w="702632"/>
                <a:gridCol w="666039"/>
                <a:gridCol w="720080"/>
                <a:gridCol w="792088"/>
                <a:gridCol w="720080"/>
                <a:gridCol w="702113"/>
                <a:gridCol w="666039"/>
                <a:gridCol w="630105"/>
                <a:gridCol w="594031"/>
              </a:tblGrid>
              <a:tr h="520599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Mese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62" marR="45762" marT="45772" marB="4577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CLASSIFIED/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DIRECTORIES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D972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66" marR="45766" marT="45770" marB="4577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lang="it-IT" sz="1100" b="1" i="0" u="none" strike="noStrike" kern="1200" dirty="0" smtClean="0">
                        <a:solidFill>
                          <a:srgbClr val="C00000"/>
                        </a:solidFill>
                        <a:latin typeface="Verdana"/>
                        <a:ea typeface="+mn-ea"/>
                        <a:cs typeface="+mn-cs"/>
                      </a:endParaRPr>
                    </a:p>
                  </a:txBody>
                  <a:tcPr marL="45724" marR="45724" marT="45719" marB="45719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4" marR="45724" marT="45719" marB="45719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it-IT" sz="1300" u="none" strike="noStrike" kern="12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NATIVE</a:t>
                      </a:r>
                    </a:p>
                  </a:txBody>
                  <a:tcPr marL="45725" marR="45725" marT="45729" marB="45729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4" marR="45724" marT="45719" marB="45719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4" marR="45724" marT="45719" marB="45719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it-IT" sz="1300" u="none" strike="noStrike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ALTRE TIPOLOGIE</a:t>
                      </a:r>
                      <a:endParaRPr lang="it-IT" sz="1300" b="0" i="0" u="none" strike="noStrike" kern="1200" dirty="0" smtClean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5" marR="45725" marT="45729" marB="45729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4" marR="45724" marT="45719" marB="45719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4" marR="45724" marT="45719" marB="45719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</a:t>
                      </a:r>
                      <a:endParaRPr kumimoji="0" lang="it-IT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5" marR="45725" marT="45729" marB="45729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4" marR="45724" marT="45719" marB="45719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4" marR="45724" marT="45719" marB="45719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893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91441" marR="91441" marT="45721" marB="4572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kumimoji="0" lang="it-IT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D9727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64" marR="45764" marT="45755" marB="45755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kumimoji="0" lang="it-IT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D9727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64" marR="45764" marT="45755" marB="45755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</a:t>
                      </a:r>
                      <a:r>
                        <a:rPr kumimoji="0" lang="it-IT" sz="13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kumimoji="0" lang="it-IT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D9727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64" marR="45764" marT="45755" marB="45755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it-IT" sz="1300" u="none" strike="noStrike" kern="12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it-IT" sz="1300" b="0" i="0" u="none" strike="noStrike" kern="1200" dirty="0" smtClean="0">
                        <a:solidFill>
                          <a:schemeClr val="accent5">
                            <a:lumMod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3" marR="45723" marT="45714" marB="45714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it-IT" sz="1300" u="none" strike="noStrike" kern="12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it-IT" sz="1300" b="0" i="0" u="none" strike="noStrike" kern="1200" dirty="0" smtClean="0">
                        <a:solidFill>
                          <a:schemeClr val="accent5">
                            <a:lumMod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3" marR="45723" marT="45714" marB="45714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it-IT" sz="1300" u="none" strike="noStrike" kern="1200" dirty="0" err="1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</a:t>
                      </a:r>
                      <a:r>
                        <a:rPr lang="it-IT" sz="1300" u="none" strike="noStrike" kern="12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it-IT" sz="1300" b="0" i="0" u="none" strike="noStrike" kern="1200" dirty="0" smtClean="0">
                        <a:solidFill>
                          <a:schemeClr val="accent5">
                            <a:lumMod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3" marR="45723" marT="45714" marB="45714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it-IT" sz="1300" u="none" strike="noStrike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it-IT" sz="1300" b="0" i="0" u="none" strike="noStrike" kern="1200" dirty="0" smtClean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3" marR="45723" marT="45714" marB="45714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it-IT" sz="1300" u="none" strike="noStrike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it-IT" sz="1300" b="0" i="0" u="none" strike="noStrike" kern="1200" dirty="0" smtClean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3" marR="45723" marT="45714" marB="45714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it-IT" sz="1300" u="none" strike="noStrike" kern="1200" dirty="0" err="1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</a:t>
                      </a:r>
                      <a:r>
                        <a:rPr lang="it-IT" sz="1300" u="none" strike="noStrike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it-IT" sz="1600" b="0" i="0" u="none" strike="noStrike" kern="1200" dirty="0" smtClean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3" marR="45723" marT="45714" marB="45714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3" marR="45723" marT="45714" marB="45714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3" marR="45723" marT="45714" marB="45714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</a:t>
                      </a:r>
                      <a:r>
                        <a:rPr kumimoji="0" lang="it-IT" sz="13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3" marR="45723" marT="45714" marB="45714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59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Gen.</a:t>
                      </a:r>
                      <a:endParaRPr kumimoji="0" lang="it-IT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65" marR="45765" marT="45760" marB="4576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490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439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-10,4%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1.324 </a:t>
                      </a:r>
                      <a:endParaRPr lang="it-IT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2.467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86,3%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1.341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1.007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-24,9%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25.800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27.155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5,3%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2859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</a:t>
                      </a:r>
                      <a:r>
                        <a:rPr kumimoji="0" lang="it-IT" sz="13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65" marR="45765" marT="45760" marB="4576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554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455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-17,9%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1.365 </a:t>
                      </a:r>
                      <a:endParaRPr lang="it-IT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2.330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70,6%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1.991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1.796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-9,8%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35.691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32.747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-8,2%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2859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Mar.</a:t>
                      </a:r>
                      <a:endParaRPr kumimoji="0" lang="it-IT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65" marR="45765" marT="45760" marB="4576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620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643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3,7%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2.179 </a:t>
                      </a:r>
                      <a:endParaRPr lang="it-IT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3.350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53,7%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3.652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2.205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-39,6%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42.725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41.683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-2,4%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2859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</a:t>
                      </a:r>
                      <a:r>
                        <a:rPr kumimoji="0" lang="it-IT" sz="13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65" marR="45765" marT="45760" marB="4576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447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433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-3,2%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1.830 </a:t>
                      </a:r>
                      <a:endParaRPr lang="it-IT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3.318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81,4%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1.933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1.699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-12,1%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35.991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36.732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2859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</a:t>
                      </a:r>
                      <a:r>
                        <a:rPr kumimoji="0" lang="it-IT" sz="13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65" marR="45765" marT="45760" marB="4576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191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552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189,7%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2.053 </a:t>
                      </a:r>
                      <a:endParaRPr lang="it-IT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3.267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59,2%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2.230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2.649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18,8%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41.088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44.284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7,8%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2859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Giu</a:t>
                      </a:r>
                      <a:r>
                        <a:rPr kumimoji="0" lang="it-IT" sz="13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65" marR="45765" marT="45760" marB="4576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594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472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-20,5%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2.141 </a:t>
                      </a:r>
                      <a:endParaRPr lang="it-IT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2.930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36,8%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4.151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3.607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-13,1%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44.925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40.011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-10,9%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2859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Lug</a:t>
                      </a:r>
                      <a:r>
                        <a:rPr kumimoji="0" lang="it-IT" sz="13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65" marR="45765" marT="45760" marB="4576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217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541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148,8%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1.654 </a:t>
                      </a:r>
                      <a:endParaRPr lang="it-IT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2.343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41,7%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1.432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1.848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29,1%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30.096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28.978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-3,7%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2859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Ago.</a:t>
                      </a:r>
                      <a:endParaRPr kumimoji="0" lang="it-IT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65" marR="45765" marT="45760" marB="4576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159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220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38,7%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1.068 </a:t>
                      </a:r>
                      <a:endParaRPr lang="it-IT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1.385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29,7%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953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1.097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15,1%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16.334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18.377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12,5%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2859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Set.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65" marR="45765" marT="45760" marB="4576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772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2.042 </a:t>
                      </a:r>
                      <a:endParaRPr lang="it-IT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1.545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34.717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2859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Ott.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65" marR="45765" marT="45760" marB="4576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440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2.463 </a:t>
                      </a:r>
                      <a:endParaRPr lang="it-IT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2.000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43.513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233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</a:t>
                      </a:r>
                      <a:r>
                        <a:rPr kumimoji="0" lang="it-IT" sz="13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65" marR="45765" marT="45760" marB="4576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494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2.944 </a:t>
                      </a:r>
                      <a:endParaRPr lang="it-IT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1.963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47.087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2859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Dic.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65" marR="45765" marT="45760" marB="4576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565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3.341 </a:t>
                      </a:r>
                      <a:endParaRPr lang="it-IT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3.645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50.513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4814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Tot. </a:t>
                      </a:r>
                      <a:r>
                        <a:rPr kumimoji="0" lang="it-IT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</a:t>
                      </a: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45765" marR="45765" marT="45760" marB="4576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3.271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3.755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14,8%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13.615 </a:t>
                      </a:r>
                      <a:endParaRPr lang="it-IT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21.391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57,1%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17.683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15.908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-10,0%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272.649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269.967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-1,0%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18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</a:t>
                      </a:r>
                    </a:p>
                  </a:txBody>
                  <a:tcPr marL="45765" marR="45765" marT="45760" marB="4576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5.542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24.405 </a:t>
                      </a:r>
                      <a:endParaRPr lang="it-IT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26.835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448.479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27331" name="Text Box 3"/>
          <p:cNvSpPr txBox="1">
            <a:spLocks noChangeArrowheads="1"/>
          </p:cNvSpPr>
          <p:nvPr/>
        </p:nvSpPr>
        <p:spPr bwMode="auto">
          <a:xfrm>
            <a:off x="179388" y="44450"/>
            <a:ext cx="86407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it-IT"/>
            </a:defPPr>
            <a:lvl1pPr algn="ctr" eaLnBrk="1" hangingPunct="1">
              <a:spcBef>
                <a:spcPct val="50000"/>
              </a:spcBef>
              <a:buClrTx/>
              <a:buFontTx/>
              <a:buNone/>
              <a:defRPr sz="2000" i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Verdana" pitchFamily="34" charset="0"/>
              </a:defRPr>
            </a:lvl9pPr>
          </a:lstStyle>
          <a:p>
            <a:r>
              <a:rPr lang="it-IT" altLang="it-IT" dirty="0"/>
              <a:t>Fatturato in migliaia di euro per OGGETTO/TIPOLOGIA</a:t>
            </a:r>
          </a:p>
        </p:txBody>
      </p:sp>
      <p:sp>
        <p:nvSpPr>
          <p:cNvPr id="7353" name="Rectangle 88"/>
          <p:cNvSpPr>
            <a:spLocks noChangeArrowheads="1"/>
          </p:cNvSpPr>
          <p:nvPr/>
        </p:nvSpPr>
        <p:spPr bwMode="auto">
          <a:xfrm>
            <a:off x="3668713" y="198438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it-IT" sz="1600">
              <a:latin typeface="Arial" charset="0"/>
            </a:endParaRPr>
          </a:p>
        </p:txBody>
      </p:sp>
      <p:sp>
        <p:nvSpPr>
          <p:cNvPr id="7354" name="Rectangle 89"/>
          <p:cNvSpPr>
            <a:spLocks noChangeArrowheads="1"/>
          </p:cNvSpPr>
          <p:nvPr/>
        </p:nvSpPr>
        <p:spPr bwMode="auto">
          <a:xfrm>
            <a:off x="3921125" y="260350"/>
            <a:ext cx="1841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it-IT" sz="1100">
              <a:latin typeface="Arial" charset="0"/>
            </a:endParaRPr>
          </a:p>
        </p:txBody>
      </p:sp>
      <p:sp>
        <p:nvSpPr>
          <p:cNvPr id="7355" name="Rectangle 90"/>
          <p:cNvSpPr>
            <a:spLocks noChangeArrowheads="1"/>
          </p:cNvSpPr>
          <p:nvPr/>
        </p:nvSpPr>
        <p:spPr bwMode="auto">
          <a:xfrm>
            <a:off x="3935413" y="260350"/>
            <a:ext cx="1841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it-IT" sz="1100">
              <a:latin typeface="Arial" charset="0"/>
            </a:endParaRPr>
          </a:p>
        </p:txBody>
      </p:sp>
      <p:sp>
        <p:nvSpPr>
          <p:cNvPr id="7356" name="CasellaDiTesto 10"/>
          <p:cNvSpPr txBox="1">
            <a:spLocks noChangeArrowheads="1"/>
          </p:cNvSpPr>
          <p:nvPr/>
        </p:nvSpPr>
        <p:spPr bwMode="auto">
          <a:xfrm>
            <a:off x="7235825" y="6623050"/>
            <a:ext cx="1296988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1100" dirty="0">
                <a:latin typeface="Arial" charset="0"/>
              </a:rPr>
              <a:t>Pagina 2 di 2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273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Group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6986443"/>
              </p:ext>
            </p:extLst>
          </p:nvPr>
        </p:nvGraphicFramePr>
        <p:xfrm>
          <a:off x="216122" y="690116"/>
          <a:ext cx="8711757" cy="5923056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579877"/>
                <a:gridCol w="699008"/>
                <a:gridCol w="627832"/>
                <a:gridCol w="627832"/>
                <a:gridCol w="627832"/>
                <a:gridCol w="627832"/>
                <a:gridCol w="627832"/>
                <a:gridCol w="627832"/>
                <a:gridCol w="627832"/>
                <a:gridCol w="627832"/>
                <a:gridCol w="602554"/>
                <a:gridCol w="602554"/>
                <a:gridCol w="602554"/>
                <a:gridCol w="602554"/>
              </a:tblGrid>
              <a:tr h="247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108" marR="45108" marT="45109" marB="4510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endParaRPr lang="it-IT" sz="1200" b="0" i="0" u="none" strike="noStrike" dirty="0">
                        <a:solidFill>
                          <a:srgbClr val="FF0000"/>
                        </a:solidFill>
                        <a:latin typeface="Verdana"/>
                      </a:endParaRPr>
                    </a:p>
                  </a:txBody>
                  <a:tcPr marL="9399" marR="9399" marT="9399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endParaRPr lang="it-IT" sz="1200" b="0" i="0" u="none" strike="noStrike" dirty="0">
                        <a:solidFill>
                          <a:srgbClr val="00B050"/>
                        </a:solidFill>
                        <a:latin typeface="Verdana"/>
                      </a:endParaRPr>
                    </a:p>
                  </a:txBody>
                  <a:tcPr marL="9399" marR="9399" marT="9399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endParaRPr lang="it-IT" sz="12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399" marR="9399" marT="9399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sul Totale Video</a:t>
                      </a:r>
                      <a:r>
                        <a:rPr lang="it-IT" sz="130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ADV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99" marR="9399" marT="9399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6" marR="9526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81705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Mese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108" marR="45108" marT="45109" marB="451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it-IT" sz="1300" u="none" strike="noStrike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Video ADV</a:t>
                      </a:r>
                      <a:r>
                        <a:rPr lang="it-IT" sz="1300" u="none" strike="noStrike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it-IT" sz="1300" u="none" strike="noStrike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it-IT" sz="1300" u="none" strike="noStrike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Podcasting</a:t>
                      </a:r>
                      <a:r>
                        <a:rPr lang="it-IT" sz="1300" u="none" strike="noStrike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video/Video Banner </a:t>
                      </a:r>
                      <a:endParaRPr lang="it-IT" sz="1300" b="0" i="0" u="none" strike="noStrike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99" marR="9399" marT="9399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it-IT" sz="1300" u="none" strike="noStrike" dirty="0" smtClean="0">
                          <a:solidFill>
                            <a:srgbClr val="0D972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Video ADV</a:t>
                      </a:r>
                      <a:r>
                        <a:rPr lang="it-IT" sz="1300" u="none" strike="noStrike" dirty="0">
                          <a:solidFill>
                            <a:srgbClr val="0D972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it-IT" sz="1300" u="none" strike="noStrike" dirty="0">
                          <a:solidFill>
                            <a:srgbClr val="0D972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it-IT" sz="1300" u="none" strike="noStrike" dirty="0" err="1">
                          <a:solidFill>
                            <a:srgbClr val="0D972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</a:t>
                      </a:r>
                      <a:r>
                        <a:rPr lang="it-IT" sz="1300" u="none" strike="noStrike" dirty="0">
                          <a:solidFill>
                            <a:srgbClr val="0D972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it-IT" sz="1300" u="none" strike="noStrike" dirty="0" err="1">
                          <a:solidFill>
                            <a:srgbClr val="0D972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Mid</a:t>
                      </a:r>
                      <a:r>
                        <a:rPr lang="it-IT" sz="1300" u="none" strike="noStrike" dirty="0">
                          <a:solidFill>
                            <a:srgbClr val="0D972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-Post </a:t>
                      </a:r>
                      <a:r>
                        <a:rPr lang="it-IT" sz="1300" u="none" strike="noStrike" dirty="0" err="1">
                          <a:solidFill>
                            <a:srgbClr val="0D972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Roll</a:t>
                      </a:r>
                      <a:r>
                        <a:rPr lang="it-IT" sz="1300" u="none" strike="noStrike" dirty="0">
                          <a:solidFill>
                            <a:srgbClr val="0D972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it-IT" sz="1300" b="0" i="0" u="none" strike="noStrike" dirty="0">
                        <a:solidFill>
                          <a:srgbClr val="0D9727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99" marR="9399" marT="9399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it-IT" sz="13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Video</a:t>
                      </a:r>
                      <a:r>
                        <a:rPr lang="it-IT" sz="130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ADV  </a:t>
                      </a:r>
                    </a:p>
                    <a:p>
                      <a:pPr algn="ctr" rtl="0" fontAlgn="ctr"/>
                      <a:r>
                        <a:rPr lang="it-IT" sz="130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99" marR="9399" marT="9399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6" marR="9526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6" marR="9526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u="none" strike="noStrike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Video ADV</a:t>
                      </a:r>
                      <a:br>
                        <a:rPr lang="it-IT" sz="1300" u="none" strike="noStrike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it-IT" sz="1300" u="none" strike="noStrike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Podcasting</a:t>
                      </a:r>
                      <a:r>
                        <a:rPr lang="it-IT" sz="1300" u="none" strike="noStrike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video/Video Banner </a:t>
                      </a:r>
                      <a:endParaRPr lang="it-IT" sz="1300" b="0" i="0" u="none" strike="noStrike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99" marR="9399" marT="9399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u="none" strike="noStrike" dirty="0" smtClean="0">
                          <a:solidFill>
                            <a:srgbClr val="0D972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Video ADV</a:t>
                      </a:r>
                      <a:br>
                        <a:rPr lang="it-IT" sz="1300" u="none" strike="noStrike" dirty="0" smtClean="0">
                          <a:solidFill>
                            <a:srgbClr val="0D972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it-IT" sz="1300" u="none" strike="noStrike" dirty="0" err="1" smtClean="0">
                          <a:solidFill>
                            <a:srgbClr val="0D972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</a:t>
                      </a:r>
                      <a:r>
                        <a:rPr lang="it-IT" sz="1300" u="none" strike="noStrike" dirty="0" smtClean="0">
                          <a:solidFill>
                            <a:srgbClr val="0D972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it-IT" sz="1300" u="none" strike="noStrike" dirty="0" err="1" smtClean="0">
                          <a:solidFill>
                            <a:srgbClr val="0D972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Mid</a:t>
                      </a:r>
                      <a:r>
                        <a:rPr lang="it-IT" sz="1300" u="none" strike="noStrike" dirty="0" smtClean="0">
                          <a:solidFill>
                            <a:srgbClr val="0D972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-Post </a:t>
                      </a:r>
                      <a:r>
                        <a:rPr lang="it-IT" sz="1300" u="none" strike="noStrike" dirty="0" err="1" smtClean="0">
                          <a:solidFill>
                            <a:srgbClr val="0D972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Roll</a:t>
                      </a:r>
                      <a:r>
                        <a:rPr lang="it-IT" sz="1300" u="none" strike="noStrike" dirty="0" smtClean="0">
                          <a:solidFill>
                            <a:srgbClr val="0D972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it-IT" sz="1300" b="0" i="0" u="none" strike="noStrike" dirty="0">
                        <a:solidFill>
                          <a:srgbClr val="0D9727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99" marR="9399" marT="9399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11446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91441" marR="91441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u="none" strike="noStrike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it-IT" sz="1300" b="0" i="0" u="none" strike="noStrike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99" marR="9399" marT="93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u="none" strike="noStrike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it-IT" sz="1300" b="0" i="0" u="none" strike="noStrike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99" marR="9399" marT="93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u="none" strike="noStrike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</a:t>
                      </a:r>
                      <a:r>
                        <a:rPr lang="it-IT" sz="1300" u="none" strike="noStrike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it-IT" sz="1300" b="0" i="0" u="none" strike="noStrike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99" marR="9399" marT="939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300" u="none" strike="noStrike" kern="1200" dirty="0" smtClean="0"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it-IT" sz="1300" b="0" i="0" u="none" strike="noStrike" kern="1200" dirty="0">
                        <a:solidFill>
                          <a:srgbClr val="0D9727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399" marR="9399" marT="939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300" u="none" strike="noStrike" kern="1200" dirty="0" smtClean="0"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it-IT" sz="1300" b="0" i="0" u="none" strike="noStrike" kern="1200" dirty="0">
                        <a:solidFill>
                          <a:srgbClr val="0D9727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399" marR="9399" marT="939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300" u="none" strike="noStrike" kern="1200" dirty="0" err="1" smtClean="0"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</a:t>
                      </a:r>
                      <a:r>
                        <a:rPr lang="it-IT" sz="1300" u="none" strike="noStrike" kern="1200" dirty="0" smtClean="0"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it-IT" sz="1300" b="0" i="0" u="none" strike="noStrike" kern="1200" dirty="0">
                        <a:solidFill>
                          <a:srgbClr val="0D9727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399" marR="9399" marT="93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b="0" i="0" u="none" strike="noStrike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it-IT" sz="1300" b="0" i="0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99" marR="9399" marT="93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b="0" i="0" u="none" strike="noStrike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it-IT" sz="1300" b="0" i="0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99" marR="9399" marT="93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u="none" strike="noStrike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</a:t>
                      </a:r>
                      <a:r>
                        <a:rPr lang="it-IT" sz="13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it-IT" sz="1300" b="0" i="0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99" marR="9399" marT="939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300" u="none" strike="noStrike" kern="12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it-IT" sz="1300" b="0" i="0" u="none" strike="noStrike" kern="12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399" marR="9399" marT="939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300" u="none" strike="noStrike" kern="12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it-IT" sz="1300" b="0" i="0" u="none" strike="noStrike" kern="12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399" marR="9399" marT="939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300" u="none" strike="noStrike" kern="1200" dirty="0" smtClean="0"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it-IT" sz="1300" b="0" i="0" u="none" strike="noStrike" kern="1200" dirty="0">
                        <a:solidFill>
                          <a:srgbClr val="0D9727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399" marR="9399" marT="939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300" u="none" strike="noStrike" kern="1200" dirty="0" smtClean="0"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it-IT" sz="1300" b="0" i="0" u="none" strike="noStrike" kern="1200" dirty="0">
                        <a:solidFill>
                          <a:srgbClr val="0D9727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399" marR="9399" marT="9399" marB="0" anchor="ctr"/>
                </a:tc>
              </a:tr>
              <a:tr h="3141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111" marR="45111" marT="45097" marB="4509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1.230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1.232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3.657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4.503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23,1%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4.887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5.736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17,4%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25,2%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21,5%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74,8%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78,5%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114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111" marR="45111" marT="45097" marB="4509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2.256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1.963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-13,0%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5.964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6.185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3,7%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8.220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8.148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-0,9%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27,4%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24,1%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72,6%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75,9%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114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111" marR="45111" marT="45097" marB="4509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2.166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2.071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-4,4%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5.792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6.728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16,2%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7.958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8.799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10,6%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27,2%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23,5%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72,8%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76,5%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114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111" marR="45111" marT="45097" marB="4509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2.244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1.999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-10,9%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5.527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7.161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29,6%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7.771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9.159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17,9%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28,9%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21,8%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71,1%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78,2%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114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111" marR="45111" marT="45097" marB="4509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2.515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1.961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-22,0%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6.333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8.197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29,4%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8.848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10.158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14,8%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28,4%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19,3%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71,6%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80,7%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114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Giu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111" marR="45111" marT="45097" marB="4509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2.024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1.796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-11,2%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6.974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6.939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-0,5%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8.998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8.735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-2,9%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22,5%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20,6%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77,5%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79,4%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114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Lug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111" marR="45111" marT="45097" marB="4509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1.415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1.074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-24,1%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3.851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4.945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28,4%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5.267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6.019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14,3%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26,9%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17,8%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73,1%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82,2%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114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111" marR="45111" marT="45097" marB="4509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712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661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-7,2%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2.255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2.732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21,1%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2.968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3.393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14,3%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24,0%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19,5%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76,0%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80,5%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114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Set.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111" marR="45111" marT="45097" marB="4509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1.755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5.704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7.459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23,5%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76,5%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114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Ott.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111" marR="45111" marT="45097" marB="4509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2.358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7.674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10.032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23,5%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76,5%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2900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</a:t>
                      </a: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111" marR="45111" marT="45097" marB="4509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2.222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7.922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10.144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21,9%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78,1%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114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Dic.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111" marR="45111" marT="45097" marB="4509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2.469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7.672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10.141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24,3%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75,7%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4645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Tot. </a:t>
                      </a:r>
                      <a:r>
                        <a:rPr kumimoji="0" lang="it-IT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</a:t>
                      </a: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45111" marR="45111" marT="45097" marB="4509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14.562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12.757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-12,4%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40.354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47.390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17,4%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54.916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60.146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9,5%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26,5%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21,2%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73,5%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78,8%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639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</a:t>
                      </a:r>
                    </a:p>
                  </a:txBody>
                  <a:tcPr marL="45111" marR="45111" marT="45097" marB="4509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23.365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69.326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92.692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25,2%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74,8%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27331" name="Text Box 3"/>
          <p:cNvSpPr txBox="1">
            <a:spLocks noChangeArrowheads="1"/>
          </p:cNvSpPr>
          <p:nvPr/>
        </p:nvSpPr>
        <p:spPr bwMode="auto">
          <a:xfrm>
            <a:off x="179388" y="-26988"/>
            <a:ext cx="864076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it-IT"/>
            </a:defPPr>
            <a:lvl1pPr algn="ctr" eaLnBrk="1" hangingPunct="1">
              <a:spcBef>
                <a:spcPct val="50000"/>
              </a:spcBef>
              <a:buClrTx/>
              <a:buFontTx/>
              <a:buNone/>
              <a:defRPr sz="2000" i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Verdana" pitchFamily="34" charset="0"/>
              </a:defRPr>
            </a:lvl9pPr>
          </a:lstStyle>
          <a:p>
            <a:r>
              <a:rPr lang="it-IT" altLang="it-IT" sz="1500" dirty="0"/>
              <a:t>Fatturato VIDEO per mese </a:t>
            </a:r>
            <a:r>
              <a:rPr lang="it-IT" altLang="it-IT" sz="1500" dirty="0" smtClean="0"/>
              <a:t>ad Agosto 2017 in </a:t>
            </a:r>
            <a:r>
              <a:rPr lang="it-IT" altLang="it-IT" sz="1500" dirty="0"/>
              <a:t>valore assoluto e percentuale suddiviso per le tipologie </a:t>
            </a:r>
            <a:r>
              <a:rPr lang="it-IT" altLang="it-IT" sz="1500" dirty="0" err="1"/>
              <a:t>Podcasting</a:t>
            </a:r>
            <a:r>
              <a:rPr lang="it-IT" altLang="it-IT" sz="1500" dirty="0"/>
              <a:t> video/Video Banner e </a:t>
            </a:r>
            <a:r>
              <a:rPr lang="it-IT" altLang="it-IT" sz="1500" dirty="0" err="1"/>
              <a:t>Pre</a:t>
            </a:r>
            <a:r>
              <a:rPr lang="it-IT" altLang="it-IT" sz="1500" dirty="0"/>
              <a:t>-</a:t>
            </a:r>
            <a:r>
              <a:rPr lang="it-IT" altLang="it-IT" sz="1500" dirty="0" err="1"/>
              <a:t>Mid</a:t>
            </a:r>
            <a:r>
              <a:rPr lang="it-IT" altLang="it-IT" sz="1500" dirty="0"/>
              <a:t>-Post </a:t>
            </a:r>
            <a:r>
              <a:rPr lang="it-IT" altLang="it-IT" sz="1500" dirty="0" err="1"/>
              <a:t>Roll</a:t>
            </a:r>
            <a:r>
              <a:rPr lang="it-IT" altLang="it-IT" sz="1500" dirty="0"/>
              <a:t> </a:t>
            </a:r>
          </a:p>
        </p:txBody>
      </p:sp>
      <p:sp>
        <p:nvSpPr>
          <p:cNvPr id="8463" name="Rectangle 88"/>
          <p:cNvSpPr>
            <a:spLocks noChangeArrowheads="1"/>
          </p:cNvSpPr>
          <p:nvPr/>
        </p:nvSpPr>
        <p:spPr bwMode="auto">
          <a:xfrm>
            <a:off x="3668713" y="198438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it-IT" sz="1600">
              <a:latin typeface="Arial" charset="0"/>
            </a:endParaRPr>
          </a:p>
        </p:txBody>
      </p:sp>
      <p:sp>
        <p:nvSpPr>
          <p:cNvPr id="8464" name="Rectangle 89"/>
          <p:cNvSpPr>
            <a:spLocks noChangeArrowheads="1"/>
          </p:cNvSpPr>
          <p:nvPr/>
        </p:nvSpPr>
        <p:spPr bwMode="auto">
          <a:xfrm>
            <a:off x="3921125" y="260350"/>
            <a:ext cx="1841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it-IT" sz="1100">
              <a:latin typeface="Arial" charset="0"/>
            </a:endParaRPr>
          </a:p>
        </p:txBody>
      </p:sp>
      <p:sp>
        <p:nvSpPr>
          <p:cNvPr id="8465" name="Rectangle 90"/>
          <p:cNvSpPr>
            <a:spLocks noChangeArrowheads="1"/>
          </p:cNvSpPr>
          <p:nvPr/>
        </p:nvSpPr>
        <p:spPr bwMode="auto">
          <a:xfrm>
            <a:off x="3935413" y="260350"/>
            <a:ext cx="1841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it-IT" sz="1100">
              <a:latin typeface="Arial" charset="0"/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273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1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259632" y="112615"/>
            <a:ext cx="675239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it-IT"/>
            </a:defPPr>
            <a:lvl1pPr algn="ctr" eaLnBrk="1" hangingPunct="1">
              <a:spcBef>
                <a:spcPct val="50000"/>
              </a:spcBef>
              <a:buClrTx/>
              <a:buFontTx/>
              <a:buNone/>
              <a:defRPr sz="1500" i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Verdana" pitchFamily="34" charset="0"/>
              </a:defRPr>
            </a:lvl9pPr>
          </a:lstStyle>
          <a:p>
            <a:r>
              <a:rPr lang="it-IT" altLang="it-IT" sz="1800" dirty="0"/>
              <a:t>Trend del fatturato VIDEO per le </a:t>
            </a:r>
            <a:r>
              <a:rPr lang="it-IT" altLang="it-IT" sz="1800" dirty="0" smtClean="0"/>
              <a:t>tipologie </a:t>
            </a:r>
            <a:r>
              <a:rPr lang="it-IT" altLang="it-IT" sz="1800" dirty="0" err="1" smtClean="0"/>
              <a:t>Podcasting</a:t>
            </a:r>
            <a:r>
              <a:rPr lang="it-IT" altLang="it-IT" sz="1800" dirty="0" smtClean="0"/>
              <a:t> </a:t>
            </a:r>
            <a:r>
              <a:rPr lang="it-IT" altLang="it-IT" sz="1800" dirty="0"/>
              <a:t>video/Video Banner e </a:t>
            </a:r>
            <a:r>
              <a:rPr lang="it-IT" altLang="it-IT" sz="1800" dirty="0" err="1"/>
              <a:t>Pre</a:t>
            </a:r>
            <a:r>
              <a:rPr lang="it-IT" altLang="it-IT" sz="1800" dirty="0"/>
              <a:t>-</a:t>
            </a:r>
            <a:r>
              <a:rPr lang="it-IT" altLang="it-IT" sz="1800" dirty="0" err="1"/>
              <a:t>Mid</a:t>
            </a:r>
            <a:r>
              <a:rPr lang="it-IT" altLang="it-IT" sz="1800" dirty="0"/>
              <a:t>-Post </a:t>
            </a:r>
            <a:r>
              <a:rPr lang="it-IT" altLang="it-IT" sz="1800" dirty="0" err="1"/>
              <a:t>Roll</a:t>
            </a:r>
            <a:r>
              <a:rPr lang="it-IT" altLang="it-IT" sz="1800" dirty="0"/>
              <a:t> </a:t>
            </a:r>
          </a:p>
        </p:txBody>
      </p:sp>
      <p:grpSp>
        <p:nvGrpSpPr>
          <p:cNvPr id="5" name="Gruppo 4"/>
          <p:cNvGrpSpPr/>
          <p:nvPr/>
        </p:nvGrpSpPr>
        <p:grpSpPr>
          <a:xfrm>
            <a:off x="373780" y="1135184"/>
            <a:ext cx="8396440" cy="4742088"/>
            <a:chOff x="424032" y="1135184"/>
            <a:chExt cx="8396440" cy="4742088"/>
          </a:xfrm>
        </p:grpSpPr>
        <p:grpSp>
          <p:nvGrpSpPr>
            <p:cNvPr id="3" name="Gruppo 2"/>
            <p:cNvGrpSpPr/>
            <p:nvPr/>
          </p:nvGrpSpPr>
          <p:grpSpPr>
            <a:xfrm>
              <a:off x="2670758" y="1135184"/>
              <a:ext cx="4956443" cy="292388"/>
              <a:chOff x="3262446" y="1135184"/>
              <a:chExt cx="4942974" cy="292388"/>
            </a:xfrm>
          </p:grpSpPr>
          <p:sp>
            <p:nvSpPr>
              <p:cNvPr id="7" name="CasellaDiTesto 6"/>
              <p:cNvSpPr txBox="1"/>
              <p:nvPr/>
            </p:nvSpPr>
            <p:spPr bwMode="auto">
              <a:xfrm>
                <a:off x="3262446" y="1135184"/>
                <a:ext cx="821959" cy="2923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it-IT" sz="13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2016</a:t>
                </a:r>
                <a:endParaRPr lang="it-IT" sz="13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" name="CasellaDiTesto 7"/>
              <p:cNvSpPr txBox="1"/>
              <p:nvPr/>
            </p:nvSpPr>
            <p:spPr bwMode="auto">
              <a:xfrm>
                <a:off x="7399856" y="1135184"/>
                <a:ext cx="805564" cy="2923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it-IT" sz="13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2017</a:t>
                </a:r>
                <a:endParaRPr lang="it-IT" sz="13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aphicFrame>
          <p:nvGraphicFramePr>
            <p:cNvPr id="9" name="Grafico 8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907595456"/>
                </p:ext>
              </p:extLst>
            </p:nvPr>
          </p:nvGraphicFramePr>
          <p:xfrm>
            <a:off x="424032" y="1378913"/>
            <a:ext cx="8396440" cy="449835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256701388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88"/>
          <p:cNvSpPr>
            <a:spLocks noChangeArrowheads="1"/>
          </p:cNvSpPr>
          <p:nvPr/>
        </p:nvSpPr>
        <p:spPr bwMode="auto">
          <a:xfrm>
            <a:off x="3668713" y="198438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it-IT" sz="1600">
              <a:latin typeface="Arial" charset="0"/>
            </a:endParaRPr>
          </a:p>
        </p:txBody>
      </p:sp>
      <p:sp>
        <p:nvSpPr>
          <p:cNvPr id="12291" name="Rectangle 89"/>
          <p:cNvSpPr>
            <a:spLocks noChangeArrowheads="1"/>
          </p:cNvSpPr>
          <p:nvPr/>
        </p:nvSpPr>
        <p:spPr bwMode="auto">
          <a:xfrm>
            <a:off x="3921125" y="260350"/>
            <a:ext cx="1841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it-IT" sz="1100">
              <a:latin typeface="Arial" charset="0"/>
            </a:endParaRPr>
          </a:p>
        </p:txBody>
      </p:sp>
      <p:sp>
        <p:nvSpPr>
          <p:cNvPr id="12292" name="Rectangle 90"/>
          <p:cNvSpPr>
            <a:spLocks noChangeArrowheads="1"/>
          </p:cNvSpPr>
          <p:nvPr/>
        </p:nvSpPr>
        <p:spPr bwMode="auto">
          <a:xfrm>
            <a:off x="3935413" y="260350"/>
            <a:ext cx="1841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it-IT" sz="1100">
              <a:latin typeface="Arial" charset="0"/>
            </a:endParaRP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252413" y="44624"/>
            <a:ext cx="86407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1800" dirty="0">
                <a:latin typeface="Arial" panose="020B0604020202020204" pitchFamily="34" charset="0"/>
                <a:cs typeface="Arial" panose="020B0604020202020204" pitchFamily="34" charset="0"/>
              </a:rPr>
              <a:t>Ranking per fascia di fatturato totale (per 1.000)  - Crescita %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215900" y="6489572"/>
            <a:ext cx="8820150" cy="30638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it-IT" sz="1000" dirty="0">
                <a:latin typeface="Arial" panose="020B0604020202020204" pitchFamily="34" charset="0"/>
                <a:cs typeface="Arial" panose="020B0604020202020204" pitchFamily="34" charset="0"/>
              </a:rPr>
              <a:t>N.B. I valori sono stati calcolati partendo dai fatturati netti pubblicitari </a:t>
            </a:r>
            <a:r>
              <a:rPr lang="it-IT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2016 </a:t>
            </a:r>
            <a:r>
              <a:rPr lang="it-IT" sz="1000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it-IT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2017 (</a:t>
            </a:r>
            <a:r>
              <a:rPr lang="it-IT" sz="1000" dirty="0">
                <a:latin typeface="Arial" panose="020B0604020202020204" pitchFamily="34" charset="0"/>
                <a:cs typeface="Arial" panose="020B0604020202020204" pitchFamily="34" charset="0"/>
              </a:rPr>
              <a:t>esclusa la "</a:t>
            </a:r>
            <a:r>
              <a:rPr lang="it-IT" sz="1000" dirty="0" err="1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  <a:r>
              <a:rPr lang="it-IT" sz="10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it-IT" sz="1000" dirty="0" err="1">
                <a:latin typeface="Arial" panose="020B0604020202020204" pitchFamily="34" charset="0"/>
                <a:cs typeface="Arial" panose="020B0604020202020204" pitchFamily="34" charset="0"/>
              </a:rPr>
              <a:t>Search</a:t>
            </a:r>
            <a:r>
              <a:rPr lang="it-IT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000" dirty="0" err="1">
                <a:latin typeface="Arial" panose="020B0604020202020204" pitchFamily="34" charset="0"/>
                <a:cs typeface="Arial" panose="020B0604020202020204" pitchFamily="34" charset="0"/>
              </a:rPr>
              <a:t>adv</a:t>
            </a:r>
            <a:r>
              <a:rPr lang="it-IT" sz="1000" dirty="0">
                <a:latin typeface="Arial" panose="020B0604020202020204" pitchFamily="34" charset="0"/>
                <a:cs typeface="Arial" panose="020B0604020202020204" pitchFamily="34" charset="0"/>
              </a:rPr>
              <a:t>") delle Aziende che dichiarano i propri dati all'Osservatorio FCP Assointernet.</a:t>
            </a:r>
          </a:p>
        </p:txBody>
      </p:sp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853841"/>
              </p:ext>
            </p:extLst>
          </p:nvPr>
        </p:nvGraphicFramePr>
        <p:xfrm>
          <a:off x="323973" y="661908"/>
          <a:ext cx="8497642" cy="5764601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341732"/>
                <a:gridCol w="983938"/>
                <a:gridCol w="983938"/>
                <a:gridCol w="1073386"/>
                <a:gridCol w="983938"/>
                <a:gridCol w="1073386"/>
                <a:gridCol w="983938"/>
                <a:gridCol w="1073386"/>
              </a:tblGrid>
              <a:tr h="28347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50" u="none" strike="noStrike" dirty="0" smtClean="0">
                          <a:effectLst/>
                        </a:rPr>
                        <a:t>Fascia di Fatturato </a:t>
                      </a:r>
                    </a:p>
                    <a:p>
                      <a:pPr algn="l" rtl="0" fontAlgn="ctr"/>
                      <a:r>
                        <a:rPr lang="it-IT" sz="105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2016</a:t>
                      </a:r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50" u="none" strike="noStrike" kern="1200" dirty="0">
                          <a:solidFill>
                            <a:srgbClr val="612A8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GRUPPO A:</a:t>
                      </a:r>
                      <a:br>
                        <a:rPr lang="it-IT" sz="1050" u="none" strike="noStrike" kern="1200" dirty="0">
                          <a:solidFill>
                            <a:srgbClr val="612A8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50" u="none" strike="noStrike" kern="1200" dirty="0">
                          <a:solidFill>
                            <a:srgbClr val="612A8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it-IT" sz="1050" u="none" strike="noStrike" kern="1200" dirty="0" smtClean="0">
                          <a:solidFill>
                            <a:srgbClr val="612A8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30.000</a:t>
                      </a:r>
                      <a:endParaRPr lang="it-IT" sz="1050" u="none" strike="noStrike" kern="1200" dirty="0">
                        <a:solidFill>
                          <a:srgbClr val="612A8A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5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GRUPPO B:</a:t>
                      </a:r>
                      <a:br>
                        <a:rPr lang="it-IT" sz="105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5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30.000 </a:t>
                      </a:r>
                      <a:r>
                        <a:rPr lang="it-IT" sz="105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it-IT" sz="105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16.000</a:t>
                      </a:r>
                      <a:endParaRPr lang="it-IT" sz="105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50" b="0" i="0" u="none" strike="noStrike" kern="1200" dirty="0">
                          <a:solidFill>
                            <a:srgbClr val="0099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GRUPPO C:</a:t>
                      </a:r>
                      <a:br>
                        <a:rPr lang="it-IT" sz="1050" b="0" i="0" u="none" strike="noStrike" kern="1200" dirty="0">
                          <a:solidFill>
                            <a:srgbClr val="0099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50" b="0" i="0" u="none" strike="noStrike" kern="1200" dirty="0" smtClean="0">
                          <a:solidFill>
                            <a:srgbClr val="0099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16.000 </a:t>
                      </a:r>
                      <a:r>
                        <a:rPr lang="it-IT" sz="1050" b="0" i="0" u="none" strike="noStrike" kern="1200" dirty="0">
                          <a:solidFill>
                            <a:srgbClr val="0099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it-IT" sz="1050" b="0" i="0" u="none" strike="noStrike" kern="1200" dirty="0" smtClean="0">
                          <a:solidFill>
                            <a:srgbClr val="0099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10.000</a:t>
                      </a:r>
                      <a:endParaRPr lang="it-IT" sz="1050" b="0" i="0" u="none" strike="noStrike" kern="1200" dirty="0">
                        <a:solidFill>
                          <a:srgbClr val="0099C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50" b="0" i="0" u="none" strike="noStrike" kern="120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GRUPPO D:</a:t>
                      </a:r>
                      <a:br>
                        <a:rPr lang="it-IT" sz="1050" b="0" i="0" u="none" strike="noStrike" kern="120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50" b="0" i="0" u="none" strike="noStrike" kern="1200" dirty="0" smtClean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10.000 </a:t>
                      </a:r>
                      <a:r>
                        <a:rPr lang="it-IT" sz="1050" b="0" i="0" u="none" strike="noStrike" kern="120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- 7.000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50" b="0" i="0" u="none" strike="noStrike" kern="1200" dirty="0">
                          <a:solidFill>
                            <a:srgbClr val="CC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GRUPPO E:</a:t>
                      </a:r>
                      <a:br>
                        <a:rPr lang="it-IT" sz="1050" b="0" i="0" u="none" strike="noStrike" kern="1200" dirty="0">
                          <a:solidFill>
                            <a:srgbClr val="CC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50" b="0" i="0" u="none" strike="noStrike" kern="1200" dirty="0">
                          <a:solidFill>
                            <a:srgbClr val="CC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7.000 - </a:t>
                      </a:r>
                      <a:r>
                        <a:rPr lang="it-IT" sz="1050" b="0" i="0" u="none" strike="noStrike" kern="1200" dirty="0" smtClean="0">
                          <a:solidFill>
                            <a:srgbClr val="CC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4.000</a:t>
                      </a:r>
                      <a:endParaRPr lang="it-IT" sz="1050" b="0" i="0" u="none" strike="noStrike" kern="1200" dirty="0">
                        <a:solidFill>
                          <a:srgbClr val="CC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50" b="0" i="0" u="none" strike="noStrike" kern="1200" dirty="0">
                          <a:solidFill>
                            <a:srgbClr val="0D972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GRUPPO F:</a:t>
                      </a:r>
                      <a:br>
                        <a:rPr lang="it-IT" sz="1050" b="0" i="0" u="none" strike="noStrike" kern="1200" dirty="0">
                          <a:solidFill>
                            <a:srgbClr val="0D972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50" b="0" i="0" u="none" strike="noStrike" kern="1200" dirty="0" smtClean="0">
                          <a:solidFill>
                            <a:srgbClr val="0D972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it-IT" sz="1050" b="0" i="0" u="none" strike="noStrike" kern="1200" baseline="0" dirty="0" smtClean="0">
                          <a:solidFill>
                            <a:srgbClr val="0D972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4.000</a:t>
                      </a:r>
                      <a:endParaRPr lang="it-IT" sz="1050" b="0" i="0" u="none" strike="noStrike" kern="1200" dirty="0">
                        <a:solidFill>
                          <a:srgbClr val="0D9727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50" u="none" strike="noStrike" dirty="0" smtClean="0">
                          <a:effectLst/>
                        </a:rPr>
                        <a:t>Tot. Mese 2017</a:t>
                      </a:r>
                    </a:p>
                    <a:p>
                      <a:pPr algn="ctr" rtl="0" fontAlgn="ctr"/>
                      <a:r>
                        <a:rPr lang="it-IT" sz="1050" u="none" strike="noStrike" dirty="0" smtClean="0">
                          <a:effectLst/>
                        </a:rPr>
                        <a:t> Valore </a:t>
                      </a:r>
                      <a:r>
                        <a:rPr lang="it-IT" sz="1050" u="none" strike="noStrike" dirty="0">
                          <a:effectLst/>
                        </a:rPr>
                        <a:t>%</a:t>
                      </a:r>
                      <a:endParaRPr lang="it-IT" sz="105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329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 smtClean="0">
                          <a:effectLst/>
                        </a:rPr>
                        <a:t>N° Aziende Dichiaranti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100" b="0" i="0" u="none" strike="noStrike" kern="1200" dirty="0">
                          <a:solidFill>
                            <a:srgbClr val="7030A0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1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100" b="0" i="0" u="none" strike="noStrike" kern="1200" dirty="0">
                          <a:solidFill>
                            <a:schemeClr val="accent1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100" b="0" i="0" u="none" strike="noStrike" kern="1200" dirty="0" smtClean="0">
                          <a:solidFill>
                            <a:srgbClr val="FFC000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4</a:t>
                      </a:r>
                      <a:endParaRPr lang="it-IT" sz="1100" b="0" i="0" u="none" strike="noStrike" kern="1200" dirty="0">
                        <a:solidFill>
                          <a:srgbClr val="FFC000"/>
                        </a:solidFill>
                        <a:effectLst/>
                        <a:latin typeface="Verdan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100" b="0" i="0" u="none" strike="noStrike" kern="1200" dirty="0" smtClean="0">
                          <a:solidFill>
                            <a:srgbClr val="CC3399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5</a:t>
                      </a:r>
                      <a:endParaRPr lang="it-IT" sz="1100" b="0" i="0" u="none" strike="noStrike" kern="1200" dirty="0">
                        <a:solidFill>
                          <a:srgbClr val="CC3399"/>
                        </a:solidFill>
                        <a:effectLst/>
                        <a:latin typeface="Verdan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100" b="0" i="0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5</a:t>
                      </a:r>
                      <a:endParaRPr lang="it-IT" sz="1100" b="0" i="0" u="none" strike="noStrike" kern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Verdan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26</a:t>
                      </a:r>
                      <a:endParaRPr lang="it-IT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Verdan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62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50" u="none" strike="noStrike" dirty="0">
                          <a:effectLst/>
                        </a:rPr>
                        <a:t>MESE</a:t>
                      </a:r>
                      <a:endParaRPr lang="it-IT" sz="105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 dirty="0">
                          <a:effectLst/>
                          <a:latin typeface="+mn-lt"/>
                        </a:rPr>
                        <a:t>CRESCITA % DEL </a:t>
                      </a:r>
                      <a:r>
                        <a:rPr lang="it-IT" sz="1050" u="none" strike="noStrike" dirty="0" smtClean="0">
                          <a:effectLst/>
                          <a:latin typeface="+mn-lt"/>
                        </a:rPr>
                        <a:t>FATTURATO</a:t>
                      </a:r>
                      <a:r>
                        <a:rPr lang="it-IT" sz="105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it-IT" sz="1050" b="1" u="none" strike="noStrike" dirty="0" smtClean="0">
                          <a:effectLst/>
                          <a:latin typeface="+mn-lt"/>
                        </a:rPr>
                        <a:t>PER MESE </a:t>
                      </a:r>
                      <a:r>
                        <a:rPr lang="it-IT" sz="1050" u="none" strike="noStrike" dirty="0" smtClean="0">
                          <a:effectLst/>
                          <a:latin typeface="+mn-lt"/>
                        </a:rPr>
                        <a:t>2017 SUL 2016 </a:t>
                      </a:r>
                    </a:p>
                    <a:p>
                      <a:pPr algn="ctr" fontAlgn="ctr"/>
                      <a:r>
                        <a:rPr lang="it-IT" sz="1050" u="none" strike="noStrike" dirty="0" smtClean="0">
                          <a:effectLst/>
                          <a:latin typeface="+mn-lt"/>
                        </a:rPr>
                        <a:t>DELLE </a:t>
                      </a:r>
                      <a:r>
                        <a:rPr lang="it-IT" sz="1050" u="none" strike="noStrike" dirty="0">
                          <a:effectLst/>
                          <a:latin typeface="+mn-lt"/>
                        </a:rPr>
                        <a:t>AZIENDE DELLA FASCIA</a:t>
                      </a:r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3717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u="none" strike="noStrike" dirty="0">
                          <a:effectLst/>
                        </a:rPr>
                        <a:t>Gennaio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Verdana" panose="020B0604030504040204" pitchFamily="34" charset="0"/>
                        </a:rPr>
                        <a:t>5,9%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-17,4%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099CC"/>
                          </a:solidFill>
                          <a:effectLst/>
                          <a:latin typeface="Verdana" panose="020B0604030504040204" pitchFamily="34" charset="0"/>
                        </a:rPr>
                        <a:t>17,4%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C000"/>
                          </a:solidFill>
                          <a:effectLst/>
                          <a:latin typeface="Verdana" panose="020B0604030504040204" pitchFamily="34" charset="0"/>
                        </a:rPr>
                        <a:t>16,2%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CC3399"/>
                          </a:solidFill>
                          <a:effectLst/>
                          <a:latin typeface="Verdana" panose="020B0604030504040204" pitchFamily="34" charset="0"/>
                        </a:rPr>
                        <a:t>61,4%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D9727"/>
                          </a:solidFill>
                          <a:effectLst/>
                          <a:latin typeface="Verdana" panose="020B0604030504040204" pitchFamily="34" charset="0"/>
                        </a:rPr>
                        <a:t>-43,7%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35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Febbraio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7030A0"/>
                          </a:solidFill>
                          <a:effectLst/>
                          <a:latin typeface="Verdana" panose="020B0604030504040204" pitchFamily="34" charset="0"/>
                        </a:rPr>
                        <a:t>-8,5%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-18,6%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099CC"/>
                          </a:solidFill>
                          <a:effectLst/>
                          <a:latin typeface="Verdana" panose="020B0604030504040204" pitchFamily="34" charset="0"/>
                        </a:rPr>
                        <a:t>-12,4%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C000"/>
                          </a:solidFill>
                          <a:effectLst/>
                          <a:latin typeface="Verdana" panose="020B0604030504040204" pitchFamily="34" charset="0"/>
                        </a:rPr>
                        <a:t>-0,4%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Verdana" panose="020B0604030504040204" pitchFamily="34" charset="0"/>
                        </a:rPr>
                        <a:t>22,2%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D9727"/>
                          </a:solidFill>
                          <a:effectLst/>
                          <a:latin typeface="Verdana" panose="020B0604030504040204" pitchFamily="34" charset="0"/>
                        </a:rPr>
                        <a:t>-3,4%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-8,2%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53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Marzo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Verdana" panose="020B0604030504040204" pitchFamily="34" charset="0"/>
                        </a:rPr>
                        <a:t>-3,7%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-17,8%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99CC"/>
                          </a:solidFill>
                          <a:effectLst/>
                          <a:latin typeface="Verdana" panose="020B0604030504040204" pitchFamily="34" charset="0"/>
                        </a:rPr>
                        <a:t>-1,5%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C000"/>
                          </a:solidFill>
                          <a:effectLst/>
                          <a:latin typeface="Verdana" panose="020B0604030504040204" pitchFamily="34" charset="0"/>
                        </a:rPr>
                        <a:t>18,7%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CC3399"/>
                          </a:solidFill>
                          <a:effectLst/>
                          <a:latin typeface="Verdana" panose="020B0604030504040204" pitchFamily="34" charset="0"/>
                        </a:rPr>
                        <a:t>36,0%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D9727"/>
                          </a:solidFill>
                          <a:effectLst/>
                          <a:latin typeface="Verdana" panose="020B0604030504040204" pitchFamily="34" charset="0"/>
                        </a:rPr>
                        <a:t>-9,2%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-2,4%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Aprile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Verdana" panose="020B0604030504040204" pitchFamily="34" charset="0"/>
                        </a:rPr>
                        <a:t>3,5%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-9,2%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099CC"/>
                          </a:solidFill>
                          <a:effectLst/>
                          <a:latin typeface="Verdana" panose="020B0604030504040204" pitchFamily="34" charset="0"/>
                        </a:rPr>
                        <a:t>3,3%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C000"/>
                          </a:solidFill>
                          <a:effectLst/>
                          <a:latin typeface="Verdana" panose="020B0604030504040204" pitchFamily="34" charset="0"/>
                        </a:rPr>
                        <a:t>-4,1%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CC3399"/>
                          </a:solidFill>
                          <a:effectLst/>
                          <a:latin typeface="Verdana" panose="020B0604030504040204" pitchFamily="34" charset="0"/>
                        </a:rPr>
                        <a:t>31,4%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D9727"/>
                          </a:solidFill>
                          <a:effectLst/>
                          <a:latin typeface="Verdana" panose="020B0604030504040204" pitchFamily="34" charset="0"/>
                        </a:rPr>
                        <a:t>-18,0%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21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Maggio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Verdana" panose="020B0604030504040204" pitchFamily="34" charset="0"/>
                        </a:rPr>
                        <a:t>8,3%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-1,8%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099CC"/>
                          </a:solidFill>
                          <a:effectLst/>
                          <a:latin typeface="Verdana" panose="020B0604030504040204" pitchFamily="34" charset="0"/>
                        </a:rPr>
                        <a:t>10,7%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C000"/>
                          </a:solidFill>
                          <a:effectLst/>
                          <a:latin typeface="Verdana" panose="020B0604030504040204" pitchFamily="34" charset="0"/>
                        </a:rPr>
                        <a:t>13,2%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CC3399"/>
                          </a:solidFill>
                          <a:effectLst/>
                          <a:latin typeface="Verdana" panose="020B0604030504040204" pitchFamily="34" charset="0"/>
                        </a:rPr>
                        <a:t>27,8%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D9727"/>
                          </a:solidFill>
                          <a:effectLst/>
                          <a:latin typeface="Verdana" panose="020B0604030504040204" pitchFamily="34" charset="0"/>
                        </a:rPr>
                        <a:t>-22,4%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Giugno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Verdana" panose="020B0604030504040204" pitchFamily="34" charset="0"/>
                        </a:rPr>
                        <a:t>-9,8%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-14,4%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099CC"/>
                          </a:solidFill>
                          <a:effectLst/>
                          <a:latin typeface="Verdana" panose="020B0604030504040204" pitchFamily="34" charset="0"/>
                        </a:rPr>
                        <a:t>-11,9%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C000"/>
                          </a:solidFill>
                          <a:effectLst/>
                          <a:latin typeface="Verdana" panose="020B0604030504040204" pitchFamily="34" charset="0"/>
                        </a:rPr>
                        <a:t>-23,1%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CC3399"/>
                          </a:solidFill>
                          <a:effectLst/>
                          <a:latin typeface="Verdana" panose="020B0604030504040204" pitchFamily="34" charset="0"/>
                        </a:rPr>
                        <a:t>6,5%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D9727"/>
                          </a:solidFill>
                          <a:effectLst/>
                          <a:latin typeface="Verdana" panose="020B0604030504040204" pitchFamily="34" charset="0"/>
                        </a:rPr>
                        <a:t>-14,9%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-10,9%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38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Luglio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Verdana" panose="020B0604030504040204" pitchFamily="34" charset="0"/>
                        </a:rPr>
                        <a:t>-0,8%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-12,1%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099CC"/>
                          </a:solidFill>
                          <a:effectLst/>
                          <a:latin typeface="Verdana" panose="020B0604030504040204" pitchFamily="34" charset="0"/>
                        </a:rPr>
                        <a:t>-6,3%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C000"/>
                          </a:solidFill>
                          <a:effectLst/>
                          <a:latin typeface="Verdana" panose="020B0604030504040204" pitchFamily="34" charset="0"/>
                        </a:rPr>
                        <a:t>-6,7%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CC3399"/>
                          </a:solidFill>
                          <a:effectLst/>
                          <a:latin typeface="Verdana" panose="020B0604030504040204" pitchFamily="34" charset="0"/>
                        </a:rPr>
                        <a:t>6,2%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D9727"/>
                          </a:solidFill>
                          <a:effectLst/>
                          <a:latin typeface="Verdana" panose="020B0604030504040204" pitchFamily="34" charset="0"/>
                        </a:rPr>
                        <a:t>-17,6%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-3,7%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38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Agosto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Verdana" panose="020B0604030504040204" pitchFamily="34" charset="0"/>
                        </a:rPr>
                        <a:t>14,0%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36,1%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099CC"/>
                          </a:solidFill>
                          <a:effectLst/>
                          <a:latin typeface="Verdana" panose="020B0604030504040204" pitchFamily="34" charset="0"/>
                        </a:rPr>
                        <a:t>15,0%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C000"/>
                          </a:solidFill>
                          <a:effectLst/>
                          <a:latin typeface="Verdana" panose="020B0604030504040204" pitchFamily="34" charset="0"/>
                        </a:rPr>
                        <a:t>-22,8%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CC3399"/>
                          </a:solidFill>
                          <a:effectLst/>
                          <a:latin typeface="Verdana" panose="020B0604030504040204" pitchFamily="34" charset="0"/>
                        </a:rPr>
                        <a:t>8,5%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D9727"/>
                          </a:solidFill>
                          <a:effectLst/>
                          <a:latin typeface="Verdana" panose="020B0604030504040204" pitchFamily="34" charset="0"/>
                        </a:rPr>
                        <a:t>-27,7%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54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50" u="none" strike="noStrike" dirty="0">
                          <a:effectLst/>
                        </a:rPr>
                        <a:t>MESE</a:t>
                      </a:r>
                      <a:endParaRPr lang="it-IT" sz="105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 dirty="0" smtClean="0">
                          <a:effectLst/>
                          <a:latin typeface="+mn-lt"/>
                        </a:rPr>
                        <a:t>PESO DEL FATTURATO </a:t>
                      </a:r>
                      <a:r>
                        <a:rPr lang="it-IT" sz="1050" b="1" u="none" strike="noStrike" dirty="0" smtClean="0">
                          <a:effectLst/>
                          <a:latin typeface="+mn-lt"/>
                        </a:rPr>
                        <a:t>PER MESE</a:t>
                      </a:r>
                      <a:r>
                        <a:rPr lang="it-IT" sz="1050" u="none" strike="noStrike" dirty="0" smtClean="0">
                          <a:effectLst/>
                          <a:latin typeface="+mn-lt"/>
                        </a:rPr>
                        <a:t> DELLE AZIENDE </a:t>
                      </a:r>
                    </a:p>
                    <a:p>
                      <a:pPr algn="ctr" fontAlgn="ctr"/>
                      <a:r>
                        <a:rPr lang="it-IT" sz="1050" u="none" strike="noStrike" dirty="0" smtClean="0">
                          <a:effectLst/>
                          <a:latin typeface="+mn-lt"/>
                        </a:rPr>
                        <a:t>DELLA FASCIA SUL TOTALE FATTURATO 2017</a:t>
                      </a:r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9910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u="none" strike="noStrike" dirty="0">
                          <a:effectLst/>
                        </a:rPr>
                        <a:t>Gennaio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Verdana" panose="020B0604030504040204" pitchFamily="34" charset="0"/>
                        </a:rPr>
                        <a:t>55,8%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14,8%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099CC"/>
                          </a:solidFill>
                          <a:effectLst/>
                          <a:latin typeface="Verdana" panose="020B0604030504040204" pitchFamily="34" charset="0"/>
                        </a:rPr>
                        <a:t>13,6%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C000"/>
                          </a:solidFill>
                          <a:effectLst/>
                          <a:latin typeface="Verdana" panose="020B0604030504040204" pitchFamily="34" charset="0"/>
                        </a:rPr>
                        <a:t>6,4%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CC3399"/>
                          </a:solidFill>
                          <a:effectLst/>
                          <a:latin typeface="Verdana" panose="020B0604030504040204" pitchFamily="34" charset="0"/>
                        </a:rPr>
                        <a:t>8,1%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D9727"/>
                          </a:solidFill>
                          <a:effectLst/>
                          <a:latin typeface="Verdana" panose="020B0604030504040204" pitchFamily="34" charset="0"/>
                        </a:rPr>
                        <a:t>1,3%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28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Febbraio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Verdana" panose="020B0604030504040204" pitchFamily="34" charset="0"/>
                        </a:rPr>
                        <a:t>54,3%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16,9%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099CC"/>
                          </a:solidFill>
                          <a:effectLst/>
                          <a:latin typeface="Verdana" panose="020B0604030504040204" pitchFamily="34" charset="0"/>
                        </a:rPr>
                        <a:t>10,3%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C000"/>
                          </a:solidFill>
                          <a:effectLst/>
                          <a:latin typeface="Verdana" panose="020B0604030504040204" pitchFamily="34" charset="0"/>
                        </a:rPr>
                        <a:t>8,5%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CC3399"/>
                          </a:solidFill>
                          <a:effectLst/>
                          <a:latin typeface="Verdana" panose="020B0604030504040204" pitchFamily="34" charset="0"/>
                        </a:rPr>
                        <a:t>8,3%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D9727"/>
                          </a:solidFill>
                          <a:effectLst/>
                          <a:latin typeface="Verdana" panose="020B0604030504040204" pitchFamily="34" charset="0"/>
                        </a:rPr>
                        <a:t>1,7%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46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Marzo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Verdana" panose="020B0604030504040204" pitchFamily="34" charset="0"/>
                        </a:rPr>
                        <a:t>55,2%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15,7%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099CC"/>
                          </a:solidFill>
                          <a:effectLst/>
                          <a:latin typeface="Verdana" panose="020B0604030504040204" pitchFamily="34" charset="0"/>
                        </a:rPr>
                        <a:t>11,1%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C000"/>
                          </a:solidFill>
                          <a:effectLst/>
                          <a:latin typeface="Verdana" panose="020B0604030504040204" pitchFamily="34" charset="0"/>
                        </a:rPr>
                        <a:t>8,2%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CC3399"/>
                          </a:solidFill>
                          <a:effectLst/>
                          <a:latin typeface="Verdana" panose="020B0604030504040204" pitchFamily="34" charset="0"/>
                        </a:rPr>
                        <a:t>7,8%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D9727"/>
                          </a:solidFill>
                          <a:effectLst/>
                          <a:latin typeface="Verdana" panose="020B060403050404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65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Aprile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Verdana" panose="020B0604030504040204" pitchFamily="34" charset="0"/>
                        </a:rPr>
                        <a:t>54,0%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16,4%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099CC"/>
                          </a:solidFill>
                          <a:effectLst/>
                          <a:latin typeface="Verdana" panose="020B0604030504040204" pitchFamily="34" charset="0"/>
                        </a:rPr>
                        <a:t>11,4%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C000"/>
                          </a:solidFill>
                          <a:effectLst/>
                          <a:latin typeface="Verdana" panose="020B0604030504040204" pitchFamily="34" charset="0"/>
                        </a:rPr>
                        <a:t>7,5%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Verdana" panose="020B0604030504040204" pitchFamily="34" charset="0"/>
                        </a:rPr>
                        <a:t>9,0%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D9727"/>
                          </a:solidFill>
                          <a:effectLst/>
                          <a:latin typeface="Verdana" panose="020B0604030504040204" pitchFamily="34" charset="0"/>
                        </a:rPr>
                        <a:t>1,6%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Maggio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Verdana" panose="020B0604030504040204" pitchFamily="34" charset="0"/>
                        </a:rPr>
                        <a:t>56,1%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16,0%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99CC"/>
                          </a:solidFill>
                          <a:effectLst/>
                          <a:latin typeface="Verdana" panose="020B0604030504040204" pitchFamily="34" charset="0"/>
                        </a:rPr>
                        <a:t>10,8%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C000"/>
                          </a:solidFill>
                          <a:effectLst/>
                          <a:latin typeface="Verdana" panose="020B0604030504040204" pitchFamily="34" charset="0"/>
                        </a:rPr>
                        <a:t>7,8%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CC3399"/>
                          </a:solidFill>
                          <a:effectLst/>
                          <a:latin typeface="Verdana" panose="020B0604030504040204" pitchFamily="34" charset="0"/>
                        </a:rPr>
                        <a:t>7,8%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D9727"/>
                          </a:solidFill>
                          <a:effectLst/>
                          <a:latin typeface="Verdana" panose="020B060403050404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20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Giugno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Verdana" panose="020B0604030504040204" pitchFamily="34" charset="0"/>
                        </a:rPr>
                        <a:t>54,7%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16,4%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099CC"/>
                          </a:solidFill>
                          <a:effectLst/>
                          <a:latin typeface="Verdana" panose="020B0604030504040204" pitchFamily="34" charset="0"/>
                        </a:rPr>
                        <a:t>12,9%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C000"/>
                          </a:solidFill>
                          <a:effectLst/>
                          <a:latin typeface="Verdana" panose="020B0604030504040204" pitchFamily="34" charset="0"/>
                        </a:rPr>
                        <a:t>6,5%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Verdana" panose="020B0604030504040204" pitchFamily="34" charset="0"/>
                        </a:rPr>
                        <a:t>7,6%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D9727"/>
                          </a:solidFill>
                          <a:effectLst/>
                          <a:latin typeface="Verdana" panose="020B0604030504040204" pitchFamily="34" charset="0"/>
                        </a:rPr>
                        <a:t>1,9%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35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Luglio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Verdana" panose="020B0604030504040204" pitchFamily="34" charset="0"/>
                        </a:rPr>
                        <a:t>55,3%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15,5%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099CC"/>
                          </a:solidFill>
                          <a:effectLst/>
                          <a:latin typeface="Verdana" panose="020B0604030504040204" pitchFamily="34" charset="0"/>
                        </a:rPr>
                        <a:t>12,4%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C000"/>
                          </a:solidFill>
                          <a:effectLst/>
                          <a:latin typeface="Verdana" panose="020B0604030504040204" pitchFamily="34" charset="0"/>
                        </a:rPr>
                        <a:t>7,5%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CC3399"/>
                          </a:solidFill>
                          <a:effectLst/>
                          <a:latin typeface="Verdana" panose="020B0604030504040204" pitchFamily="34" charset="0"/>
                        </a:rPr>
                        <a:t>7,5%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D9727"/>
                          </a:solidFill>
                          <a:effectLst/>
                          <a:latin typeface="Verdana" panose="020B060403050404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35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Agosto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Verdana" panose="020B0604030504040204" pitchFamily="34" charset="0"/>
                        </a:rPr>
                        <a:t>50,2%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16,0%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099CC"/>
                          </a:solidFill>
                          <a:effectLst/>
                          <a:latin typeface="Verdana" panose="020B0604030504040204" pitchFamily="34" charset="0"/>
                        </a:rPr>
                        <a:t>18,4%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C000"/>
                          </a:solidFill>
                          <a:effectLst/>
                          <a:latin typeface="Verdana" panose="020B0604030504040204" pitchFamily="34" charset="0"/>
                        </a:rPr>
                        <a:t>6,0%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CC3399"/>
                          </a:solidFill>
                          <a:effectLst/>
                          <a:latin typeface="Verdana" panose="020B0604030504040204" pitchFamily="34" charset="0"/>
                        </a:rPr>
                        <a:t>7,9%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D9727"/>
                          </a:solidFill>
                          <a:effectLst/>
                          <a:latin typeface="Verdana" panose="020B060403050404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644387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utoUpdateAnimBg="0"/>
      <p:bldP spid="7" grpId="0" autoUpdateAnimBg="0"/>
    </p:bldLst>
  </p:timing>
</p:sld>
</file>

<file path=ppt/theme/theme1.xml><?xml version="1.0" encoding="utf-8"?>
<a:theme xmlns:a="http://schemas.openxmlformats.org/drawingml/2006/main" name="1_Default Design">
  <a:themeElements>
    <a:clrScheme name="1_Default Design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1_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1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1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23225</TotalTime>
  <Words>2294</Words>
  <Application>Microsoft Office PowerPoint</Application>
  <PresentationFormat>Presentazione su schermo (4:3)</PresentationFormat>
  <Paragraphs>1341</Paragraphs>
  <Slides>11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11</vt:i4>
      </vt:variant>
    </vt:vector>
  </HeadingPairs>
  <TitlesOfParts>
    <vt:vector size="17" baseType="lpstr">
      <vt:lpstr>ＭＳ Ｐゴシック</vt:lpstr>
      <vt:lpstr>Arial</vt:lpstr>
      <vt:lpstr>Calibri</vt:lpstr>
      <vt:lpstr>Verdana</vt:lpstr>
      <vt:lpstr>1_Default Design</vt:lpstr>
      <vt:lpstr>Personalizza struttura</vt:lpstr>
      <vt:lpstr> PRESENTAZIONE  DATI AGOSTO 2017 OSSERVATORIO FCP - ASSOINTERNET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Reply Consulting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Dati Mensili Osservatorio Stampa</dc:title>
  <dc:creator>FCP</dc:creator>
  <cp:lastModifiedBy>Selvaggi Laura</cp:lastModifiedBy>
  <cp:revision>1926</cp:revision>
  <cp:lastPrinted>2017-09-21T14:10:26Z</cp:lastPrinted>
  <dcterms:created xsi:type="dcterms:W3CDTF">2006-03-29T09:09:15Z</dcterms:created>
  <dcterms:modified xsi:type="dcterms:W3CDTF">2017-09-24T13:25:43Z</dcterms:modified>
</cp:coreProperties>
</file>