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69" r:id="rId2"/>
  </p:sldMasterIdLst>
  <p:notesMasterIdLst>
    <p:notesMasterId r:id="rId14"/>
  </p:notesMasterIdLst>
  <p:handoutMasterIdLst>
    <p:handoutMasterId r:id="rId15"/>
  </p:handoutMasterIdLst>
  <p:sldIdLst>
    <p:sldId id="256" r:id="rId3"/>
    <p:sldId id="430" r:id="rId4"/>
    <p:sldId id="437" r:id="rId5"/>
    <p:sldId id="393" r:id="rId6"/>
    <p:sldId id="394" r:id="rId7"/>
    <p:sldId id="426" r:id="rId8"/>
    <p:sldId id="398" r:id="rId9"/>
    <p:sldId id="438" r:id="rId10"/>
    <p:sldId id="439" r:id="rId11"/>
    <p:sldId id="440" r:id="rId12"/>
    <p:sldId id="382" r:id="rId13"/>
  </p:sldIdLst>
  <p:sldSz cx="9144000" cy="6858000" type="screen4x3"/>
  <p:notesSz cx="6797675" cy="992822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1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D9727"/>
    <a:srgbClr val="CC3399"/>
    <a:srgbClr val="FC9204"/>
    <a:srgbClr val="0099CC"/>
    <a:srgbClr val="FF0000"/>
    <a:srgbClr val="7030A0"/>
    <a:srgbClr val="F2B800"/>
    <a:srgbClr val="00B0F0"/>
    <a:srgbClr val="35A3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Stile medio 3 - Color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Stile medio 3 - Color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Stile 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06799F8-075E-4A3A-A7F6-7FBC6576F1A4}" styleName="Stile con tema 2 - Color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11" autoAdjust="0"/>
    <p:restoredTop sz="90053" autoAdjust="0"/>
  </p:normalViewPr>
  <p:slideViewPr>
    <p:cSldViewPr>
      <p:cViewPr varScale="1">
        <p:scale>
          <a:sx n="71" d="100"/>
          <a:sy n="71" d="100"/>
        </p:scale>
        <p:origin x="1458" y="5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64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m.sacchi\Documents\Clienti%20-%20FCP\AssoInternet\2017\07_Luglio\Elaborazioni%20Luglio%202017\Grafico%20Spaccatura%20Video%20Luglio%20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Grafico!$C$1</c:f>
              <c:strCache>
                <c:ptCount val="1"/>
                <c:pt idx="0">
                  <c:v>Video ADV  
Podcasting video/Video Banner  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C00000"/>
              </a:solidFill>
            </a:ln>
          </c:spPr>
          <c:invertIfNegative val="0"/>
          <c:cat>
            <c:strRef>
              <c:f>Grafico!$A$2:$A$21</c:f>
              <c:strCache>
                <c:ptCount val="20"/>
                <c:pt idx="0">
                  <c:v>gen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mag</c:v>
                </c:pt>
                <c:pt idx="5">
                  <c:v>giu</c:v>
                </c:pt>
                <c:pt idx="6">
                  <c:v>lug</c:v>
                </c:pt>
                <c:pt idx="7">
                  <c:v>ago</c:v>
                </c:pt>
                <c:pt idx="8">
                  <c:v>set</c:v>
                </c:pt>
                <c:pt idx="9">
                  <c:v>ott</c:v>
                </c:pt>
                <c:pt idx="10">
                  <c:v>nov</c:v>
                </c:pt>
                <c:pt idx="11">
                  <c:v>dic</c:v>
                </c:pt>
                <c:pt idx="12">
                  <c:v>-</c:v>
                </c:pt>
                <c:pt idx="13">
                  <c:v>gen</c:v>
                </c:pt>
                <c:pt idx="14">
                  <c:v>feb</c:v>
                </c:pt>
                <c:pt idx="15">
                  <c:v>mar</c:v>
                </c:pt>
                <c:pt idx="16">
                  <c:v>apr</c:v>
                </c:pt>
                <c:pt idx="17">
                  <c:v>mag</c:v>
                </c:pt>
                <c:pt idx="18">
                  <c:v>giu</c:v>
                </c:pt>
                <c:pt idx="19">
                  <c:v>lug</c:v>
                </c:pt>
              </c:strCache>
            </c:strRef>
          </c:cat>
          <c:val>
            <c:numRef>
              <c:f>Grafico!$C$2:$C$21</c:f>
              <c:numCache>
                <c:formatCode>0.0%</c:formatCode>
                <c:ptCount val="20"/>
                <c:pt idx="0">
                  <c:v>0.25167413871437644</c:v>
                </c:pt>
                <c:pt idx="1">
                  <c:v>0.27441014759438237</c:v>
                </c:pt>
                <c:pt idx="2">
                  <c:v>0.27221853368423582</c:v>
                </c:pt>
                <c:pt idx="3">
                  <c:v>0.28874385235365396</c:v>
                </c:pt>
                <c:pt idx="4">
                  <c:v>0.28422289911866722</c:v>
                </c:pt>
                <c:pt idx="5">
                  <c:v>0.22492158428402176</c:v>
                </c:pt>
                <c:pt idx="6">
                  <c:v>0.26872612266665241</c:v>
                </c:pt>
                <c:pt idx="7">
                  <c:v>0.240037892722472</c:v>
                </c:pt>
                <c:pt idx="8">
                  <c:v>0.23524064993686322</c:v>
                </c:pt>
                <c:pt idx="9">
                  <c:v>0.23506927572598549</c:v>
                </c:pt>
                <c:pt idx="10">
                  <c:v>0.21904074522047995</c:v>
                </c:pt>
                <c:pt idx="11">
                  <c:v>0.24343394025876772</c:v>
                </c:pt>
                <c:pt idx="12" formatCode="General">
                  <c:v>0</c:v>
                </c:pt>
                <c:pt idx="13">
                  <c:v>0.21482275984651175</c:v>
                </c:pt>
                <c:pt idx="14">
                  <c:v>0.24089861153463671</c:v>
                </c:pt>
                <c:pt idx="15">
                  <c:v>0.23535972010750328</c:v>
                </c:pt>
                <c:pt idx="16">
                  <c:v>0.21820556867446478</c:v>
                </c:pt>
                <c:pt idx="17">
                  <c:v>0.19307403165204717</c:v>
                </c:pt>
                <c:pt idx="18">
                  <c:v>0.20562534864214921</c:v>
                </c:pt>
                <c:pt idx="19">
                  <c:v>0.17881775586738374</c:v>
                </c:pt>
              </c:numCache>
            </c:numRef>
          </c:val>
        </c:ser>
        <c:ser>
          <c:idx val="1"/>
          <c:order val="1"/>
          <c:tx>
            <c:strRef>
              <c:f>Grafico!$B$1</c:f>
              <c:strCache>
                <c:ptCount val="1"/>
                <c:pt idx="0">
                  <c:v>Video ADV
Pre-Mid-Post Roll </c:v>
                </c:pt>
              </c:strCache>
            </c:strRef>
          </c:tx>
          <c:spPr>
            <a:solidFill>
              <a:srgbClr val="0D9727"/>
            </a:solidFill>
            <a:ln>
              <a:solidFill>
                <a:srgbClr val="0D9727"/>
              </a:solidFill>
            </a:ln>
          </c:spPr>
          <c:invertIfNegative val="0"/>
          <c:cat>
            <c:strRef>
              <c:f>Grafico!$A$2:$A$21</c:f>
              <c:strCache>
                <c:ptCount val="20"/>
                <c:pt idx="0">
                  <c:v>gen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mag</c:v>
                </c:pt>
                <c:pt idx="5">
                  <c:v>giu</c:v>
                </c:pt>
                <c:pt idx="6">
                  <c:v>lug</c:v>
                </c:pt>
                <c:pt idx="7">
                  <c:v>ago</c:v>
                </c:pt>
                <c:pt idx="8">
                  <c:v>set</c:v>
                </c:pt>
                <c:pt idx="9">
                  <c:v>ott</c:v>
                </c:pt>
                <c:pt idx="10">
                  <c:v>nov</c:v>
                </c:pt>
                <c:pt idx="11">
                  <c:v>dic</c:v>
                </c:pt>
                <c:pt idx="12">
                  <c:v>-</c:v>
                </c:pt>
                <c:pt idx="13">
                  <c:v>gen</c:v>
                </c:pt>
                <c:pt idx="14">
                  <c:v>feb</c:v>
                </c:pt>
                <c:pt idx="15">
                  <c:v>mar</c:v>
                </c:pt>
                <c:pt idx="16">
                  <c:v>apr</c:v>
                </c:pt>
                <c:pt idx="17">
                  <c:v>mag</c:v>
                </c:pt>
                <c:pt idx="18">
                  <c:v>giu</c:v>
                </c:pt>
                <c:pt idx="19">
                  <c:v>lug</c:v>
                </c:pt>
              </c:strCache>
            </c:strRef>
          </c:cat>
          <c:val>
            <c:numRef>
              <c:f>Grafico!$B$2:$B$21</c:f>
              <c:numCache>
                <c:formatCode>0.0%</c:formatCode>
                <c:ptCount val="20"/>
                <c:pt idx="0">
                  <c:v>0.74832586128562362</c:v>
                </c:pt>
                <c:pt idx="1">
                  <c:v>0.7255898524056178</c:v>
                </c:pt>
                <c:pt idx="2">
                  <c:v>0.72778146631576413</c:v>
                </c:pt>
                <c:pt idx="3">
                  <c:v>0.71125614764634593</c:v>
                </c:pt>
                <c:pt idx="4">
                  <c:v>0.71577710088133273</c:v>
                </c:pt>
                <c:pt idx="5">
                  <c:v>0.77507841571597835</c:v>
                </c:pt>
                <c:pt idx="6">
                  <c:v>0.73127387733334748</c:v>
                </c:pt>
                <c:pt idx="7">
                  <c:v>0.759962107277528</c:v>
                </c:pt>
                <c:pt idx="8">
                  <c:v>0.76475935006313678</c:v>
                </c:pt>
                <c:pt idx="9">
                  <c:v>0.76493072427401443</c:v>
                </c:pt>
                <c:pt idx="10">
                  <c:v>0.78095925477952011</c:v>
                </c:pt>
                <c:pt idx="11">
                  <c:v>0.75656605974123237</c:v>
                </c:pt>
                <c:pt idx="12" formatCode="General">
                  <c:v>0</c:v>
                </c:pt>
                <c:pt idx="13">
                  <c:v>0.78517724015348822</c:v>
                </c:pt>
                <c:pt idx="14">
                  <c:v>0.75910138846536346</c:v>
                </c:pt>
                <c:pt idx="15">
                  <c:v>0.76464027989249683</c:v>
                </c:pt>
                <c:pt idx="16">
                  <c:v>0.78179443132553528</c:v>
                </c:pt>
                <c:pt idx="17">
                  <c:v>0.80692596834795283</c:v>
                </c:pt>
                <c:pt idx="18">
                  <c:v>0.7943746513578509</c:v>
                </c:pt>
                <c:pt idx="19">
                  <c:v>0.82118224413261631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8999280"/>
        <c:axId val="138999672"/>
      </c:barChart>
      <c:catAx>
        <c:axId val="138999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8999672"/>
        <c:crosses val="autoZero"/>
        <c:auto val="1"/>
        <c:lblAlgn val="ctr"/>
        <c:lblOffset val="100"/>
        <c:tickLblSkip val="1"/>
        <c:noMultiLvlLbl val="1"/>
      </c:catAx>
      <c:valAx>
        <c:axId val="138999672"/>
        <c:scaling>
          <c:orientation val="minMax"/>
          <c:max val="1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crossAx val="1389992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3398250315486485"/>
          <c:y val="0.87440404000755712"/>
          <c:w val="0.54580707306407361"/>
          <c:h val="0.12539686330499084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0.6225</cdr:x>
      <cdr:y>0.01756</cdr:y>
    </cdr:from>
    <cdr:to>
      <cdr:x>0.6605</cdr:x>
      <cdr:y>0.88781</cdr:y>
    </cdr:to>
    <cdr:sp macro="" textlink="">
      <cdr:nvSpPr>
        <cdr:cNvPr id="2" name="Rettangolo 1"/>
        <cdr:cNvSpPr/>
      </cdr:nvSpPr>
      <cdr:spPr>
        <a:xfrm xmlns:a="http://schemas.openxmlformats.org/drawingml/2006/main">
          <a:off x="5164258" y="72008"/>
          <a:ext cx="315245" cy="356817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FB1385D0-92F9-46B7-84B9-A200D206588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4855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1363"/>
            <a:ext cx="4967287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5" y="4714878"/>
            <a:ext cx="5438775" cy="447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3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98" tIns="45749" rIns="91498" bIns="4574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C24033AF-6ED7-4880-93D4-1FD554FF21C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8021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EF8F52-A37D-45AB-B750-445EDD2FE0EB}" type="slidenum">
              <a:rPr lang="it-IT" smtClean="0"/>
              <a:pPr>
                <a:defRPr/>
              </a:pPr>
              <a:t>2</a:t>
            </a:fld>
            <a:endParaRPr lang="it-IT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2458138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29420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83170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638"/>
            <a:ext cx="2133600" cy="52117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248400" cy="5211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43616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52400" y="1371600"/>
            <a:ext cx="77724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581551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8251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886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04898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52268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107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7881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8982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43141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520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38132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0368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90861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F720B-6D24-4621-8DE8-F307F7949622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838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82785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371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479960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366916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28069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60339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245012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8"/>
          <p:cNvSpPr txBox="1"/>
          <p:nvPr userDrawn="1"/>
        </p:nvSpPr>
        <p:spPr>
          <a:xfrm>
            <a:off x="164176" y="6283326"/>
            <a:ext cx="391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83005305-56AA-41FB-8E52-9E09D388040D}" type="slidenum">
              <a:rPr lang="it-IT" sz="1000" b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pPr algn="r"/>
              <a:t>‹N›</a:t>
            </a:fld>
            <a:endParaRPr lang="it-IT" sz="1000" b="0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81895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gli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</p:txBody>
      </p:sp>
      <p:pic>
        <p:nvPicPr>
          <p:cNvPr id="4" name="Picture 2" descr="C:\MARKETING\PROGETTI\PPT REPLY TEMPLATE\elements\omini tutti colori 3d\green\reply_3d.png"/>
          <p:cNvPicPr>
            <a:picLocks noChangeAspect="1" noChangeArrowheads="1"/>
          </p:cNvPicPr>
          <p:nvPr userDrawn="1"/>
        </p:nvPicPr>
        <p:blipFill>
          <a:blip r:embed="rId14"/>
          <a:stretch>
            <a:fillRect/>
          </a:stretch>
        </p:blipFill>
        <p:spPr bwMode="auto">
          <a:xfrm>
            <a:off x="8327782" y="6039136"/>
            <a:ext cx="664033" cy="7191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>
    <p:strips dir="r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F720B-6D24-4621-8DE8-F307F7949622}" type="datetimeFigureOut">
              <a:rPr lang="it-IT" smtClean="0"/>
              <a:t>11/09/2017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1FC42-1A74-42A0-8A54-8BC06E0F81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889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1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../Internet_Totale_Febbraio_2013.xlsx#Presentazione!C19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../Internet_Totale_Febbraio_2013.xlsx#Presentazione!C19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331912" y="1628800"/>
            <a:ext cx="6984504" cy="1584176"/>
          </a:xfrm>
          <a:solidFill>
            <a:srgbClr val="FFFFFF"/>
          </a:solidFill>
          <a:ln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PRESENTAZIONE 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DATI LUGLIO 2017</a:t>
            </a:r>
            <a:b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28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OSSERVATORIO FCP - ASSOINTERNET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5876925"/>
            <a:ext cx="4959350" cy="6477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Tx/>
            </a:pPr>
            <a:endParaRPr lang="it-IT" altLang="it-IT" sz="1800" dirty="0" smtClean="0"/>
          </a:p>
          <a:p>
            <a:pPr eaLnBrk="1" hangingPunct="1"/>
            <a:endParaRPr lang="it-IT" altLang="it-IT" sz="1800" dirty="0" smtClean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595260"/>
            <a:ext cx="4217987" cy="2282012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5" t="14444" r="74382" b="72963"/>
          <a:stretch>
            <a:fillRect/>
          </a:stretch>
        </p:blipFill>
        <p:spPr bwMode="auto">
          <a:xfrm>
            <a:off x="7020123" y="530781"/>
            <a:ext cx="1584325" cy="863600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2133600" y="6092825"/>
            <a:ext cx="49593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it-IT" altLang="it-IT" sz="2000" b="0" dirty="0">
                <a:latin typeface="Arial" panose="020B0604020202020204" pitchFamily="34" charset="0"/>
                <a:cs typeface="Arial" panose="020B0604020202020204" pitchFamily="34" charset="0"/>
              </a:rPr>
              <a:t>Milano, </a:t>
            </a:r>
            <a:r>
              <a:rPr lang="it-IT" altLang="it-IT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11 Settembre 2017</a:t>
            </a:r>
            <a:endParaRPr lang="it-IT" altLang="it-IT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Tx/>
              <a:buNone/>
            </a:pPr>
            <a:endParaRPr lang="it-IT" altLang="it-IT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0" presetID="50" presetClass="entr" presetSubtype="0" decel="100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1229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1229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52413" y="44624"/>
            <a:ext cx="86407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Ranking per fascia di fatturato totale (per 1.000) – Peso % sul totale fatturato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15900" y="6489572"/>
            <a:ext cx="8820150" cy="3063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N.B. I valori sono stati calcolati partendo dai fatturati netti pubblicitari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2016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2017 (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esclusa la "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Search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adv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") delle Aziende che dichiarano i propri dati all'Osservatorio FCP Assointernet.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546467"/>
              </p:ext>
            </p:extLst>
          </p:nvPr>
        </p:nvGraphicFramePr>
        <p:xfrm>
          <a:off x="342771" y="782044"/>
          <a:ext cx="8460046" cy="520456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335796"/>
                <a:gridCol w="979584"/>
                <a:gridCol w="979584"/>
                <a:gridCol w="1068638"/>
                <a:gridCol w="979584"/>
                <a:gridCol w="1068638"/>
                <a:gridCol w="979584"/>
                <a:gridCol w="1068638"/>
              </a:tblGrid>
              <a:tr h="37181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u="none" strike="noStrike" dirty="0" smtClean="0">
                          <a:effectLst/>
                        </a:rPr>
                        <a:t>Fascia di Fatturato </a:t>
                      </a:r>
                    </a:p>
                    <a:p>
                      <a:pPr algn="l" rtl="0" fontAlgn="ctr"/>
                      <a:r>
                        <a:rPr lang="it-IT" sz="105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2016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A:</a:t>
                      </a:r>
                      <a:br>
                        <a:rPr lang="it-IT" sz="105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5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it-IT" sz="1050" u="none" strike="noStrike" kern="1200" dirty="0" smtClean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30.000</a:t>
                      </a:r>
                      <a:endParaRPr lang="it-IT" sz="1050" u="none" strike="noStrike" kern="1200" dirty="0">
                        <a:solidFill>
                          <a:srgbClr val="612A8A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B:</a:t>
                      </a:r>
                      <a:br>
                        <a:rPr lang="it-IT" sz="105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5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30.000 </a:t>
                      </a:r>
                      <a:r>
                        <a:rPr lang="it-IT" sz="105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105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16.000</a:t>
                      </a:r>
                      <a:endParaRPr lang="it-IT" sz="105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C:</a:t>
                      </a:r>
                      <a:br>
                        <a:rPr lang="it-IT" sz="105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50" b="0" i="0" u="none" strike="noStrike" kern="1200" dirty="0" smtClean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16.000 </a:t>
                      </a:r>
                      <a:r>
                        <a:rPr lang="it-IT" sz="105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1050" b="0" i="0" u="none" strike="noStrike" kern="1200" dirty="0" smtClean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10.000</a:t>
                      </a:r>
                      <a:endParaRPr lang="it-IT" sz="1050" b="0" i="0" u="none" strike="noStrike" kern="1200" dirty="0">
                        <a:solidFill>
                          <a:srgbClr val="0099CC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D:</a:t>
                      </a:r>
                      <a:br>
                        <a:rPr lang="it-IT" sz="105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50" b="0" i="0" u="none" strike="noStrike" kern="120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10.000 </a:t>
                      </a:r>
                      <a:r>
                        <a:rPr lang="it-IT" sz="105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- 7.000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E:</a:t>
                      </a:r>
                      <a:br>
                        <a:rPr lang="it-IT" sz="105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5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7.000 - </a:t>
                      </a:r>
                      <a:r>
                        <a:rPr lang="it-IT" sz="1050" b="0" i="0" u="none" strike="noStrike" kern="1200" dirty="0" smtClean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4.000</a:t>
                      </a:r>
                      <a:endParaRPr lang="it-IT" sz="1050" b="0" i="0" u="none" strike="noStrike" kern="1200" dirty="0">
                        <a:solidFill>
                          <a:srgbClr val="CC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F:</a:t>
                      </a:r>
                      <a:br>
                        <a:rPr lang="it-IT" sz="105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50" b="0" i="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it-IT" sz="1050" b="0" i="0" u="none" strike="noStrike" kern="1200" baseline="0" dirty="0" smtClean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4.000</a:t>
                      </a:r>
                      <a:endParaRPr lang="it-IT" sz="1050" b="0" i="0" u="none" strike="noStrike" kern="1200" dirty="0">
                        <a:solidFill>
                          <a:srgbClr val="0D9727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50" u="none" strike="noStrike" dirty="0" smtClean="0">
                          <a:effectLst/>
                        </a:rPr>
                        <a:t>Tot. Mese 2017</a:t>
                      </a:r>
                    </a:p>
                    <a:p>
                      <a:pPr algn="ctr" rtl="0" fontAlgn="ctr"/>
                      <a:r>
                        <a:rPr lang="it-IT" sz="1050" u="none" strike="noStrike" dirty="0" smtClean="0">
                          <a:effectLst/>
                        </a:rPr>
                        <a:t> Valore </a:t>
                      </a:r>
                      <a:r>
                        <a:rPr lang="it-IT" sz="1050" u="none" strike="noStrike" dirty="0">
                          <a:effectLst/>
                        </a:rPr>
                        <a:t>%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6034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 smtClean="0">
                          <a:effectLst/>
                        </a:rPr>
                        <a:t>N° Aziende Dichiaranti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it-IT" sz="10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 dirty="0">
                          <a:solidFill>
                            <a:srgbClr val="0099CC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000" b="0" i="0" u="none" strike="noStrike" dirty="0">
                        <a:solidFill>
                          <a:srgbClr val="FFC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000" b="0" i="0" u="none" strike="noStrike" dirty="0">
                        <a:solidFill>
                          <a:srgbClr val="CC3399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0" i="0" u="none" strike="noStrike" dirty="0" smtClean="0">
                          <a:solidFill>
                            <a:srgbClr val="0D9727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000" b="0" i="0" u="none" strike="noStrike" dirty="0">
                        <a:solidFill>
                          <a:srgbClr val="0D9727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it-IT" sz="10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14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u="none" strike="noStrike" dirty="0">
                          <a:effectLst/>
                        </a:rPr>
                        <a:t>MESE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 dirty="0" smtClean="0">
                          <a:effectLst/>
                          <a:latin typeface="+mn-lt"/>
                        </a:rPr>
                        <a:t>CRESCITA % DEL FATTURATO </a:t>
                      </a:r>
                      <a:r>
                        <a:rPr lang="it-IT" sz="1050" b="1" u="none" strike="noStrike" dirty="0" smtClean="0">
                          <a:effectLst/>
                          <a:latin typeface="+mn-lt"/>
                        </a:rPr>
                        <a:t>PROGRESSIVO </a:t>
                      </a:r>
                      <a:r>
                        <a:rPr lang="it-IT" sz="1050" u="none" strike="noStrike" dirty="0" smtClean="0">
                          <a:effectLst/>
                          <a:latin typeface="+mn-lt"/>
                        </a:rPr>
                        <a:t>2017 SUL 2016 </a:t>
                      </a:r>
                    </a:p>
                    <a:p>
                      <a:pPr algn="ctr" fontAlgn="ctr"/>
                      <a:r>
                        <a:rPr lang="it-IT" sz="1050" u="none" strike="noStrike" dirty="0" smtClean="0">
                          <a:effectLst/>
                          <a:latin typeface="+mn-lt"/>
                        </a:rPr>
                        <a:t>DELLE AZIENDE DELLA FASCIA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8759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>
                          <a:effectLst/>
                        </a:rPr>
                        <a:t>Gennaio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87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Febbraio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-2,6%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Marzo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-2,5%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25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Aprile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-15,8%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Maggio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-12,8%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-19,1%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0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Giugno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-13,1%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-0,4%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60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Luglio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80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u="none" strike="noStrike" dirty="0">
                          <a:effectLst/>
                        </a:rPr>
                        <a:t>MESE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indent="0" algn="ctr" fontAlgn="ctr"/>
                      <a:r>
                        <a:rPr lang="it-IT" sz="105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PESO DEL FATTURATO </a:t>
                      </a:r>
                      <a:r>
                        <a:rPr lang="it-IT" sz="1050" b="1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PROGRESSIVO</a:t>
                      </a:r>
                      <a:r>
                        <a:rPr lang="it-IT" sz="1050" b="1" u="none" strike="noStrike" baseline="0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DELLE AZIENDE </a:t>
                      </a:r>
                    </a:p>
                    <a:p>
                      <a:pPr marL="0" indent="0" algn="ctr" fontAlgn="ctr"/>
                      <a:r>
                        <a:rPr lang="it-IT" sz="105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DELLA FASCIA SUL TOTALE FATTURATO 2017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1438" marR="9143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435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>
                          <a:effectLst/>
                        </a:rPr>
                        <a:t>Gennaio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53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Febbraio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71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Marzo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9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Aprile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07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Maggio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6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Giugno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6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Luglio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0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27352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133600"/>
            <a:ext cx="7772400" cy="11525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altLang="it-IT" sz="2400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</a:t>
            </a:r>
          </a:p>
          <a:p>
            <a:pPr algn="ctr" eaLnBrk="1" hangingPunct="1">
              <a:buFontTx/>
              <a:buNone/>
            </a:pPr>
            <a:r>
              <a:rPr lang="it-IT" altLang="it-IT" sz="2400" b="1" i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PRESENTAZIONE</a:t>
            </a:r>
          </a:p>
        </p:txBody>
      </p:sp>
      <p:pic>
        <p:nvPicPr>
          <p:cNvPr id="232452" name="Picture 4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7" t="14470" r="74382" b="72942"/>
          <a:stretch>
            <a:fillRect/>
          </a:stretch>
        </p:blipFill>
        <p:spPr bwMode="auto">
          <a:xfrm>
            <a:off x="6516688" y="836613"/>
            <a:ext cx="1584325" cy="863600"/>
          </a:xfrm>
          <a:noFill/>
          <a:ln w="1587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24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07" t="34375" r="44858" b="30972"/>
          <a:stretch>
            <a:fillRect/>
          </a:stretch>
        </p:blipFill>
        <p:spPr bwMode="auto">
          <a:xfrm>
            <a:off x="395288" y="3357563"/>
            <a:ext cx="4392612" cy="2376487"/>
          </a:xfrm>
          <a:prstGeom prst="rect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2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2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9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7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2324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326231" y="404664"/>
            <a:ext cx="8353425" cy="523220"/>
          </a:xfrm>
          <a:prstGeom prst="rect">
            <a:avLst/>
          </a:prstGeom>
          <a:extLst/>
        </p:spPr>
        <p:txBody>
          <a:bodyPr>
            <a:normAutofit/>
          </a:bodyPr>
          <a:lstStyle>
            <a:lvl1pPr algn="ctr" eaLnBrk="1" hangingPunct="1">
              <a:defRPr lang="it-IT" sz="2800" b="0" dirty="0">
                <a:latin typeface="+mj-lt"/>
                <a:ea typeface="ＭＳ Ｐゴシック" pitchFamily="-110" charset="-128"/>
                <a:cs typeface="ＭＳ Ｐゴシック" pitchFamily="-110" charset="-128"/>
              </a:defRPr>
            </a:lvl1pPr>
            <a:lvl2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9pPr>
          </a:lstStyle>
          <a:p>
            <a:r>
              <a:rPr lang="it-IT" alt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SITI </a:t>
            </a:r>
            <a:r>
              <a:rPr lang="it-IT" altLang="it-IT" sz="2400" b="1" dirty="0">
                <a:latin typeface="Arial" panose="020B0604020202020204" pitchFamily="34" charset="0"/>
                <a:cs typeface="Arial" panose="020B0604020202020204" pitchFamily="34" charset="0"/>
              </a:rPr>
              <a:t>NUOVI nel mese di </a:t>
            </a:r>
            <a:r>
              <a:rPr lang="it-IT" altLang="it-IT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Luglio 2017</a:t>
            </a:r>
            <a:endParaRPr lang="it-IT" altLang="it-IT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60452" y="4221088"/>
            <a:ext cx="8345488" cy="461665"/>
          </a:xfrm>
          <a:prstGeom prst="rect">
            <a:avLst/>
          </a:prstGeom>
          <a:extLst/>
        </p:spPr>
        <p:txBody>
          <a:bodyPr>
            <a:normAutofit/>
          </a:bodyPr>
          <a:lstStyle>
            <a:defPPr>
              <a:defRPr lang="it-IT"/>
            </a:defPPr>
            <a:lvl1pPr algn="ctr" eaLnBrk="1" hangingPunct="1">
              <a:defRPr sz="2400">
                <a:latin typeface="Arial" panose="020B0604020202020204" pitchFamily="34" charset="0"/>
                <a:ea typeface="ＭＳ Ｐゴシック" pitchFamily="-110" charset="-128"/>
                <a:cs typeface="Arial" panose="020B0604020202020204" pitchFamily="34" charset="0"/>
              </a:defRPr>
            </a:lvl1pPr>
            <a:lvl2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eaLnBrk="1" hangingPunct="1">
              <a:defRPr sz="3200">
                <a:solidFill>
                  <a:srgbClr val="000000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2500">
                <a:solidFill>
                  <a:srgbClr val="808080"/>
                </a:solidFill>
                <a:latin typeface="Arial" pitchFamily="-110" charset="0"/>
              </a:defRPr>
            </a:lvl9pPr>
          </a:lstStyle>
          <a:p>
            <a:r>
              <a:rPr lang="it-IT" altLang="it-IT" dirty="0"/>
              <a:t>SITI CHIUSI nel mese di </a:t>
            </a:r>
            <a:r>
              <a:rPr lang="it-IT" altLang="it-IT" dirty="0" smtClean="0"/>
              <a:t>Luglio 2017</a:t>
            </a:r>
            <a:endParaRPr lang="it-IT" altLang="it-IT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594610"/>
              </p:ext>
            </p:extLst>
          </p:nvPr>
        </p:nvGraphicFramePr>
        <p:xfrm>
          <a:off x="683568" y="1124744"/>
          <a:ext cx="8137525" cy="2396418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952130"/>
                <a:gridCol w="5185395"/>
              </a:tblGrid>
              <a:tr h="349243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CONCESSIONARIA</a:t>
                      </a:r>
                      <a:endParaRPr lang="en-US" sz="1600" dirty="0"/>
                    </a:p>
                  </a:txBody>
                  <a:tcPr marL="91447" marR="91447" marT="45749" marB="45749">
                    <a:solidFill>
                      <a:srgbClr val="FF860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SITO</a:t>
                      </a:r>
                      <a:endParaRPr lang="en-US" sz="1600" dirty="0"/>
                    </a:p>
                  </a:txBody>
                  <a:tcPr marL="91447" marR="91447" marT="45749" marB="45749">
                    <a:solidFill>
                      <a:srgbClr val="FF8601"/>
                    </a:solidFill>
                  </a:tcPr>
                </a:tc>
              </a:tr>
              <a:tr h="4094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WEBADS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empireonline.it</a:t>
                      </a:r>
                    </a:p>
                  </a:txBody>
                  <a:tcPr marL="0" marR="0" marT="0" marB="0" anchor="ctr"/>
                </a:tc>
              </a:tr>
              <a:tr h="4094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WEBADS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foodandbev.it</a:t>
                      </a:r>
                    </a:p>
                  </a:txBody>
                  <a:tcPr marL="0" marR="0" marT="0" marB="0" anchor="ctr"/>
                </a:tc>
              </a:tr>
              <a:tr h="4094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WEBADS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galileusweb.com</a:t>
                      </a:r>
                    </a:p>
                  </a:txBody>
                  <a:tcPr marL="0" marR="0" marT="0" marB="0" anchor="ctr"/>
                </a:tc>
              </a:tr>
              <a:tr h="4094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WEBADS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puregreenmag.it</a:t>
                      </a:r>
                    </a:p>
                  </a:txBody>
                  <a:tcPr marL="0" marR="0" marT="0" marB="0" anchor="ctr"/>
                </a:tc>
              </a:tr>
              <a:tr h="409435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WEBADS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qpmagazine.it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810719"/>
              </p:ext>
            </p:extLst>
          </p:nvPr>
        </p:nvGraphicFramePr>
        <p:xfrm>
          <a:off x="71556" y="528483"/>
          <a:ext cx="9000888" cy="6068869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03944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  <a:gridCol w="576064"/>
                <a:gridCol w="504056"/>
                <a:gridCol w="477742"/>
                <a:gridCol w="570669"/>
                <a:gridCol w="563137"/>
                <a:gridCol w="566903"/>
                <a:gridCol w="566903"/>
                <a:gridCol w="639022"/>
              </a:tblGrid>
              <a:tr h="29468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8" marB="45718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TABLETS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SMART TV/CONS.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77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19" marR="45719"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5" marR="45725" marT="45702" marB="4570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42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23.678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22.518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1.764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4.124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133,8%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447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82,2%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112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-40,8%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25.800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27.155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11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32.415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27.026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-16,6%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2.763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5.021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364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615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69,0%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148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85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-43,0%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35.691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32.747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38.906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34.672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3.385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6.252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84,7%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331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690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108,5%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-33,5%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42.725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41.683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474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32.411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30.312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-6,5%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3.276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5.526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68,7%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261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706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170,5%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189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345,7%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35.991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36.732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37.029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36.683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3.587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6.642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85,2%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373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829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122,6%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130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30,4%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41.088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44.284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980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39.998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33.289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-16,8%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4.345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6.014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38,4%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547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583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266,6%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44.925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40.011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25.842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23.580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-8,8%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3.915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4.861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307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35,1%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30.096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28.892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13.351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2.747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16.334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30.419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3.925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328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34.717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38.889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4.175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106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43.513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41.763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4.657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246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47.087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05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44.025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5.896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463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128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50.513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11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endParaRPr kumimoji="0" lang="it-IT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230.279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208.079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-9,6%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23.035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38.440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66,9%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2.429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4.286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572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699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22,2%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256.315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251.504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-1,9%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24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45726" marR="45726" marT="45707" marB="4570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398.728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44.436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4.209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1.107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448.479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44450"/>
            <a:ext cx="8640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2000" i="1" dirty="0">
                <a:latin typeface="Arial" panose="020B0604020202020204" pitchFamily="34" charset="0"/>
                <a:cs typeface="Arial" panose="020B0604020202020204" pitchFamily="34" charset="0"/>
              </a:rPr>
              <a:t>Fatturato in migliaia di euro per DEVICE/STRUMENTO</a:t>
            </a:r>
          </a:p>
        </p:txBody>
      </p:sp>
      <p:sp>
        <p:nvSpPr>
          <p:cNvPr id="4380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438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438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492743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607660"/>
              </p:ext>
            </p:extLst>
          </p:nvPr>
        </p:nvGraphicFramePr>
        <p:xfrm>
          <a:off x="126204" y="620688"/>
          <a:ext cx="8891592" cy="599627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57364"/>
                <a:gridCol w="615242"/>
                <a:gridCol w="701726"/>
                <a:gridCol w="701726"/>
                <a:gridCol w="701726"/>
                <a:gridCol w="701726"/>
                <a:gridCol w="701726"/>
                <a:gridCol w="701726"/>
                <a:gridCol w="701726"/>
                <a:gridCol w="701726"/>
                <a:gridCol w="701726"/>
                <a:gridCol w="701726"/>
                <a:gridCol w="701726"/>
              </a:tblGrid>
              <a:tr h="28201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BRAND A IMPRESSION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BRAND A TEMPO 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PERFORMANCE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19" marR="45719" marT="45717" marB="4571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0" marR="4572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7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1" marR="45721" marT="45700" marB="4570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56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17.943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20.335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13,3%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4.896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4.686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-4,3%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2.961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2.134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-27,9%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25.800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27.155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525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25.690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24.386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-5,1%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7.286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6.308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-13,4%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2.715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2.053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-24,4%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35.691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32.747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874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30.515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30.885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9.283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8.404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-9,5%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2.927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2.395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-18,2%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42.725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41.683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26.984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27.143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6.533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7.001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2.474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2.589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35.991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36.732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31.650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32.681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7.187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8.967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2.251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2.636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17,1%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41.088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44.284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31.818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28.963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-9,0%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10.400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8.751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-15,9%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2.707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2.297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-15,1%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44.925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40.011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22.068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20.679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-6,3%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5.927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5.966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2.101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2.247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30.096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28.892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11.362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3.437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16.334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25.722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6.523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2.472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34.717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33.471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7.425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2.617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43.513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36.039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7.957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3.092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47.087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754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37.822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10.086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2.605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50.513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80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186.668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185.071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-0,9%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51.512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50.083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-2,8%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18.136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16.350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-9,8%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256.315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251.504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-1,9%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07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45722" marR="45722" marT="45705" marB="4570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331.085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86.939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30.455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448.479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44450"/>
            <a:ext cx="8640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dirty="0"/>
              <a:t>Fatturato in migliaia di euro per MODALITA’ DI VENDITA</a:t>
            </a:r>
          </a:p>
        </p:txBody>
      </p:sp>
      <p:sp>
        <p:nvSpPr>
          <p:cNvPr id="5355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5356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5357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41">
            <a:hlinkClick r:id="rId2"/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777882"/>
              </p:ext>
            </p:extLst>
          </p:nvPr>
        </p:nvGraphicFramePr>
        <p:xfrm>
          <a:off x="233983" y="827947"/>
          <a:ext cx="8676034" cy="5240485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771532"/>
                <a:gridCol w="878278"/>
                <a:gridCol w="878278"/>
                <a:gridCol w="878278"/>
                <a:gridCol w="878278"/>
                <a:gridCol w="878278"/>
                <a:gridCol w="878278"/>
                <a:gridCol w="878278"/>
                <a:gridCol w="878278"/>
                <a:gridCol w="878278"/>
              </a:tblGrid>
              <a:tr h="28759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8" marR="45768" marT="45759" marB="45759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BANNER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2" marR="45772" marT="45757" marB="4575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2" marR="45772" marT="45757" marB="4575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NEWSLETTER/EMAIL/SMS/MMS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2" marR="45772" marT="45757" marB="4575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756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0" marR="45770" marT="45742" marB="4574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16.824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16.911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4.887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5.736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933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596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-36,1%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22.302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19.184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-14,0%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8.220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8.148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1.258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834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-33,7%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26.739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25.657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7.958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8.799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1.577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1.030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-34,6%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22.606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21.357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-5,5%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7.771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9.159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1.405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766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-45,5%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26.333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26.572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8.848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10.158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1.433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1.086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-24,2%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27.480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23.357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-15,0%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8.998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8.735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-2,9%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1.561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909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-41,8%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20.543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17.539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-14,6%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5.267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6.006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984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616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-37,4%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10.694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2.968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492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21.856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7.459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1.044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27.424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10.032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1.155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30.421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10.144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1.122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074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31.836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10.141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985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84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162.826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150.576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-7,5%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51.949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56.741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9.151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5.837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-36,2%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842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45771" marR="45771" marT="45747" marB="4574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285.056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92.692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4CD6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4CD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13.949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C3399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C3399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44450"/>
            <a:ext cx="8640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dirty="0"/>
              <a:t>Fatturato in migliaia di euro per OGGETTO/TIPOLOGIA</a:t>
            </a:r>
          </a:p>
        </p:txBody>
      </p:sp>
      <p:sp>
        <p:nvSpPr>
          <p:cNvPr id="6330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633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633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6333" name="CasellaDiTesto 10"/>
          <p:cNvSpPr txBox="1">
            <a:spLocks noChangeArrowheads="1"/>
          </p:cNvSpPr>
          <p:nvPr/>
        </p:nvSpPr>
        <p:spPr bwMode="auto">
          <a:xfrm>
            <a:off x="7235825" y="6623050"/>
            <a:ext cx="12969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1100" dirty="0">
                <a:latin typeface="Arial" charset="0"/>
              </a:rPr>
              <a:t>Pagina 1 di 2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41">
            <a:hlinkClick r:id="rId2"/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859696"/>
              </p:ext>
            </p:extLst>
          </p:nvPr>
        </p:nvGraphicFramePr>
        <p:xfrm>
          <a:off x="278764" y="763852"/>
          <a:ext cx="8586473" cy="5205942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58769"/>
                <a:gridCol w="592913"/>
                <a:gridCol w="611174"/>
                <a:gridCol w="630410"/>
                <a:gridCol w="702632"/>
                <a:gridCol w="666039"/>
                <a:gridCol w="720080"/>
                <a:gridCol w="792088"/>
                <a:gridCol w="720080"/>
                <a:gridCol w="702113"/>
                <a:gridCol w="666039"/>
                <a:gridCol w="630105"/>
                <a:gridCol w="594031"/>
              </a:tblGrid>
              <a:tr h="52059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2" marR="45762" marT="45772" marB="45772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CLASSIFIED/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DIRECTORIES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6" marR="45766" marT="45770" marB="4577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lang="it-IT" sz="1100" b="1" i="0" u="none" strike="noStrike" kern="1200" dirty="0" smtClean="0">
                        <a:solidFill>
                          <a:srgbClr val="C00000"/>
                        </a:solidFill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NATIVE</a:t>
                      </a:r>
                    </a:p>
                  </a:txBody>
                  <a:tcPr marL="45725" marR="45725" marT="45729" marB="45729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ALTRE TIPOLOGIE</a:t>
                      </a:r>
                      <a:endParaRPr lang="it-IT" sz="1300" b="0" i="0" u="none" strike="noStrike" kern="120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29" marB="45729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5" marR="45725" marT="45729" marB="45729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724" marR="45724" marT="45719" marB="45719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89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4" marR="45764" marT="45755" marB="4575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4" marR="45764" marT="45755" marB="4575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4" marR="45764" marT="45755" marB="45755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300" b="0" i="0" u="none" strike="noStrike" kern="1200" dirty="0" smtClean="0">
                        <a:solidFill>
                          <a:schemeClr val="accent5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300" b="0" i="0" u="none" strike="noStrike" kern="1200" dirty="0" smtClean="0">
                        <a:solidFill>
                          <a:schemeClr val="accent5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err="1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300" u="none" strike="noStrike" kern="12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it-IT" sz="1300" b="0" i="0" u="none" strike="noStrike" kern="1200" dirty="0" smtClean="0">
                        <a:solidFill>
                          <a:schemeClr val="accent5">
                            <a:lumMod val="2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300" b="0" i="0" u="none" strike="noStrike" kern="120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300" b="0" i="0" u="none" strike="noStrike" kern="120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it-IT" sz="1300" u="none" strike="noStrike" kern="1200" dirty="0" err="1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300" u="none" strike="noStrike" kern="12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it-IT" sz="1600" b="0" i="0" u="none" strike="noStrike" kern="120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3" marR="45723" marT="45714" marB="45714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490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439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-10,4%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1.324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2.467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86,3%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1.341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1.007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-24,9%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25.800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27.155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-17,9%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1.365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2.330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70,6%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1.991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1.796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-9,8%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35.691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32.747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620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643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2.179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3.350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53,7%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3.652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2.205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-39,6%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42.725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41.683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447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-3,2%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1.830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3.318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81,4%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1.933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1.699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-12,1%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35.991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36.732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191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552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189,7%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2.053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3.267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2.230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2.649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18,8%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41.088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44.284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594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472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-20,5%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2.141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2.930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4.151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3.607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-13,1%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44.925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40.011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217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541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148,8%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1.654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2.343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41,7%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1.432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1.848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29,1%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30.096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28.892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159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1.068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953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16.334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772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2.042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1.545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34.717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440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2.463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43.513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233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494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2.944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1.963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47.087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859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565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3.341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3.645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50.513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814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3.113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3.535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13,6%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12.546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20.006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59,5%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16.730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14.811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-11,5%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256.315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251.504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-1,9%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18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45765" marR="45765" marT="45760" marB="45760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5.542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24.405 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26.835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448.479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44450"/>
            <a:ext cx="86407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dirty="0"/>
              <a:t>Fatturato in migliaia di euro per OGGETTO/TIPOLOGIA</a:t>
            </a:r>
          </a:p>
        </p:txBody>
      </p:sp>
      <p:sp>
        <p:nvSpPr>
          <p:cNvPr id="7353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7354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7355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7356" name="CasellaDiTesto 10"/>
          <p:cNvSpPr txBox="1">
            <a:spLocks noChangeArrowheads="1"/>
          </p:cNvSpPr>
          <p:nvPr/>
        </p:nvSpPr>
        <p:spPr bwMode="auto">
          <a:xfrm>
            <a:off x="7235825" y="6623050"/>
            <a:ext cx="12969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1100" dirty="0">
                <a:latin typeface="Arial" charset="0"/>
              </a:rPr>
              <a:t>Pagina 2 di 2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863219"/>
              </p:ext>
            </p:extLst>
          </p:nvPr>
        </p:nvGraphicFramePr>
        <p:xfrm>
          <a:off x="216122" y="690116"/>
          <a:ext cx="8711757" cy="5923056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79877"/>
                <a:gridCol w="699008"/>
                <a:gridCol w="627832"/>
                <a:gridCol w="627832"/>
                <a:gridCol w="627832"/>
                <a:gridCol w="627832"/>
                <a:gridCol w="627832"/>
                <a:gridCol w="627832"/>
                <a:gridCol w="627832"/>
                <a:gridCol w="627832"/>
                <a:gridCol w="602554"/>
                <a:gridCol w="602554"/>
                <a:gridCol w="602554"/>
                <a:gridCol w="602554"/>
              </a:tblGrid>
              <a:tr h="2472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45108" marR="45108" marT="45109" marB="45109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FF0000"/>
                        </a:solidFill>
                        <a:latin typeface="Verdana"/>
                      </a:endParaRPr>
                    </a:p>
                  </a:txBody>
                  <a:tcPr marL="9399" marR="9399" marT="939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solidFill>
                          <a:srgbClr val="00B050"/>
                        </a:solidFill>
                        <a:latin typeface="Verdana"/>
                      </a:endParaRPr>
                    </a:p>
                  </a:txBody>
                  <a:tcPr marL="9399" marR="9399" marT="939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399" marR="9399" marT="939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sul Totale Video</a:t>
                      </a:r>
                      <a:r>
                        <a:rPr lang="it-IT" sz="13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ADV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b="0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8170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08" marR="45108" marT="45109" marB="4510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 ADV</a:t>
                      </a:r>
                      <a:r>
                        <a:rPr lang="it-IT" sz="1300" u="none" strike="noStrike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it-IT" sz="1300" u="none" strike="noStrike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300" u="none" strike="noStrike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Podcasting</a:t>
                      </a:r>
                      <a:r>
                        <a:rPr lang="it-IT" sz="1300" u="none" strike="noStrike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video/Video Banner </a:t>
                      </a:r>
                      <a:endParaRPr lang="it-IT" sz="1300" b="0" i="0" u="none" strike="noStrike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 ADV</a:t>
                      </a:r>
                      <a:r>
                        <a:rPr lang="it-IT" sz="1300" u="none" strike="noStrike" dirty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it-IT" sz="1300" u="none" strike="noStrike" dirty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300" u="none" strike="noStrike" dirty="0" err="1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</a:t>
                      </a:r>
                      <a:r>
                        <a:rPr lang="it-IT" sz="1300" u="none" strike="noStrike" dirty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300" u="none" strike="noStrike" dirty="0" err="1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</a:t>
                      </a:r>
                      <a:r>
                        <a:rPr lang="it-IT" sz="1300" u="none" strike="noStrike" dirty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-Post </a:t>
                      </a:r>
                      <a:r>
                        <a:rPr lang="it-IT" sz="1300" u="none" strike="noStrike" dirty="0" err="1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Roll</a:t>
                      </a:r>
                      <a:r>
                        <a:rPr lang="it-IT" sz="1300" u="none" strike="noStrike" dirty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300" b="0" i="0" u="none" strike="noStrike" dirty="0">
                        <a:solidFill>
                          <a:srgbClr val="0D972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30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</a:t>
                      </a:r>
                      <a:r>
                        <a:rPr lang="it-IT" sz="13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ADV  </a:t>
                      </a:r>
                    </a:p>
                    <a:p>
                      <a:pPr algn="ctr" rtl="0" fontAlgn="ctr"/>
                      <a:r>
                        <a:rPr lang="it-IT" sz="1300" u="none" strike="noStrik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  <a:endParaRPr lang="it-IT" sz="13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latin typeface="Verdana"/>
                      </a:endParaRPr>
                    </a:p>
                  </a:txBody>
                  <a:tcPr marL="9526" marR="9526" marT="952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 ADV</a:t>
                      </a:r>
                      <a:b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300" u="none" strike="noStrike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Podcasting</a:t>
                      </a:r>
                      <a: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video/Video Banner </a:t>
                      </a:r>
                      <a:endParaRPr lang="it-IT" sz="1300" b="0" i="0" u="none" strike="noStrike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u="none" strike="noStrike" dirty="0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Video ADV</a:t>
                      </a:r>
                      <a:br>
                        <a:rPr lang="it-IT" sz="1300" u="none" strike="noStrike" dirty="0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it-IT" sz="1300" u="none" strike="noStrike" dirty="0" err="1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</a:t>
                      </a:r>
                      <a:r>
                        <a:rPr lang="it-IT" sz="1300" u="none" strike="noStrike" dirty="0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it-IT" sz="1300" u="none" strike="noStrike" dirty="0" err="1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</a:t>
                      </a:r>
                      <a:r>
                        <a:rPr lang="it-IT" sz="1300" u="none" strike="noStrike" dirty="0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-Post </a:t>
                      </a:r>
                      <a:r>
                        <a:rPr lang="it-IT" sz="1300" u="none" strike="noStrike" dirty="0" err="1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Roll</a:t>
                      </a:r>
                      <a:r>
                        <a:rPr lang="it-IT" sz="1300" u="none" strike="noStrike" dirty="0" smtClean="0">
                          <a:solidFill>
                            <a:srgbClr val="0D9727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300" b="0" i="0" u="none" strike="noStrike" dirty="0">
                        <a:solidFill>
                          <a:srgbClr val="0D9727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144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91441" marR="91441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300" b="0" i="0" u="none" strike="noStrike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300" b="0" i="0" u="none" strike="noStrike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300" u="none" strike="noStrike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it-IT" sz="1300" b="0" i="0" u="none" strike="noStrike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300" b="0" i="0" u="none" strike="noStrike" kern="1200" dirty="0"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300" b="0" i="0" u="none" strike="noStrike" kern="1200" dirty="0"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err="1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30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it-IT" sz="1300" b="0" i="0" u="none" strike="noStrike" kern="1200" dirty="0"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0" i="0" u="none" strike="noStrike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3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b="0" i="0" u="none" strike="noStrike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3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300" u="none" strike="noStrike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</a:t>
                      </a:r>
                      <a:r>
                        <a:rPr lang="it-IT" sz="1300" u="none" strike="noStrik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it-IT" sz="13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300" b="0" i="0" u="none" strike="noStrike" kern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300" b="0" i="0" u="none" strike="noStrike" kern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it-IT" sz="1300" b="0" i="0" u="none" strike="noStrike" kern="1200" dirty="0"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30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it-IT" sz="1300" b="0" i="0" u="none" strike="noStrike" kern="1200" dirty="0">
                        <a:solidFill>
                          <a:srgbClr val="0D9727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399" marR="9399" marT="9399" marB="0" anchor="ctr"/>
                </a:tc>
              </a:tr>
              <a:tr h="3141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1.230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1.232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3.657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4.503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23,1%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4.887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5.736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78,5%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2.256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1.963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-13,0%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5.964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6.185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8.220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8.148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27,4%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72,6%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75,9%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2.166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2.071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-4,4%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5.792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6.728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7.958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8.799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72,8%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2.244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1.999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-10,9%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5.527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7.161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7.771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9.159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71,1%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78,2%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1.961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-22,0%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6.333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8.197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29,4%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8.848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10.158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14,8%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19,3%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71,6%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80,7%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Giu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2.024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1.796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-11,2%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6.974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6.939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-0,5%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8.998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8.735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22,5%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20,6%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77,5%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79,4%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</a:t>
                      </a: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1.415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1.074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-24,1%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3.851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4.932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5.267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6.006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26,9%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17,9%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73,1%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82,1%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kern="1200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Ago.</a:t>
                      </a:r>
                      <a:endParaRPr kumimoji="0" lang="it-IT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712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2.255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2.968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1.755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5.704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7.459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Ott.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2.358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7.674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10.032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2900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</a:t>
                      </a: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2.222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7.922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10.144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21,9%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78,1%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3114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Dic.</a:t>
                      </a:r>
                      <a:endParaRPr kumimoji="0" lang="it-IT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2.469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7.672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10.141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75,7%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4645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Tot. </a:t>
                      </a:r>
                      <a:r>
                        <a:rPr kumimoji="0" lang="it-IT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</a:t>
                      </a: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13.850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12.096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-12,7%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38.099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44.645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51.949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56.741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9,2%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26,7%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73,3%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639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Totale</a:t>
                      </a:r>
                    </a:p>
                  </a:txBody>
                  <a:tcPr marL="45111" marR="45111" marT="45097" marB="45097" anchor="ctr" horzOverflow="overflow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23.365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69.326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92.692 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it-IT" sz="1200" b="0" i="0" u="none" strike="noStrike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79388" y="-26988"/>
            <a:ext cx="864076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20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sz="1500" dirty="0"/>
              <a:t>Fatturato VIDEO per mese </a:t>
            </a:r>
            <a:r>
              <a:rPr lang="it-IT" altLang="it-IT" sz="1500" dirty="0" smtClean="0"/>
              <a:t>a Luglio 2017 in </a:t>
            </a:r>
            <a:r>
              <a:rPr lang="it-IT" altLang="it-IT" sz="1500" dirty="0"/>
              <a:t>valore assoluto e percentuale suddiviso per le tipologie </a:t>
            </a:r>
            <a:r>
              <a:rPr lang="it-IT" altLang="it-IT" sz="1500" dirty="0" err="1"/>
              <a:t>Podcasting</a:t>
            </a:r>
            <a:r>
              <a:rPr lang="it-IT" altLang="it-IT" sz="1500" dirty="0"/>
              <a:t> video/Video Banner e </a:t>
            </a:r>
            <a:r>
              <a:rPr lang="it-IT" altLang="it-IT" sz="1500" dirty="0" err="1"/>
              <a:t>Pre</a:t>
            </a:r>
            <a:r>
              <a:rPr lang="it-IT" altLang="it-IT" sz="1500" dirty="0"/>
              <a:t>-</a:t>
            </a:r>
            <a:r>
              <a:rPr lang="it-IT" altLang="it-IT" sz="1500" dirty="0" err="1"/>
              <a:t>Mid</a:t>
            </a:r>
            <a:r>
              <a:rPr lang="it-IT" altLang="it-IT" sz="1500" dirty="0"/>
              <a:t>-Post </a:t>
            </a:r>
            <a:r>
              <a:rPr lang="it-IT" altLang="it-IT" sz="1500" dirty="0" err="1"/>
              <a:t>Roll</a:t>
            </a:r>
            <a:r>
              <a:rPr lang="it-IT" altLang="it-IT" sz="1500" dirty="0"/>
              <a:t> </a:t>
            </a:r>
          </a:p>
        </p:txBody>
      </p:sp>
      <p:sp>
        <p:nvSpPr>
          <p:cNvPr id="8463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8464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8465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273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259632" y="112615"/>
            <a:ext cx="67523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spcBef>
                <a:spcPct val="50000"/>
              </a:spcBef>
              <a:buClrTx/>
              <a:buFontTx/>
              <a:buNone/>
              <a:defRPr sz="1500" i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Verdana" pitchFamily="34" charset="0"/>
              </a:defRPr>
            </a:lvl9pPr>
          </a:lstStyle>
          <a:p>
            <a:r>
              <a:rPr lang="it-IT" altLang="it-IT" sz="1800" dirty="0"/>
              <a:t>Trend del fatturato VIDEO per le </a:t>
            </a:r>
            <a:r>
              <a:rPr lang="it-IT" altLang="it-IT" sz="1800" dirty="0" smtClean="0"/>
              <a:t>tipologie </a:t>
            </a:r>
            <a:r>
              <a:rPr lang="it-IT" altLang="it-IT" sz="1800" dirty="0" err="1" smtClean="0"/>
              <a:t>Podcasting</a:t>
            </a:r>
            <a:r>
              <a:rPr lang="it-IT" altLang="it-IT" sz="1800" dirty="0" smtClean="0"/>
              <a:t> </a:t>
            </a:r>
            <a:r>
              <a:rPr lang="it-IT" altLang="it-IT" sz="1800" dirty="0"/>
              <a:t>video/Video Banner e </a:t>
            </a:r>
            <a:r>
              <a:rPr lang="it-IT" altLang="it-IT" sz="1800" dirty="0" err="1"/>
              <a:t>Pre</a:t>
            </a:r>
            <a:r>
              <a:rPr lang="it-IT" altLang="it-IT" sz="1800" dirty="0"/>
              <a:t>-</a:t>
            </a:r>
            <a:r>
              <a:rPr lang="it-IT" altLang="it-IT" sz="1800" dirty="0" err="1"/>
              <a:t>Mid</a:t>
            </a:r>
            <a:r>
              <a:rPr lang="it-IT" altLang="it-IT" sz="1800" dirty="0"/>
              <a:t>-Post </a:t>
            </a:r>
            <a:r>
              <a:rPr lang="it-IT" altLang="it-IT" sz="1800" dirty="0" err="1"/>
              <a:t>Roll</a:t>
            </a:r>
            <a:r>
              <a:rPr lang="it-IT" altLang="it-IT" sz="1800" dirty="0"/>
              <a:t> </a:t>
            </a:r>
          </a:p>
        </p:txBody>
      </p:sp>
      <p:grpSp>
        <p:nvGrpSpPr>
          <p:cNvPr id="4" name="Gruppo 3"/>
          <p:cNvGrpSpPr/>
          <p:nvPr/>
        </p:nvGrpSpPr>
        <p:grpSpPr>
          <a:xfrm>
            <a:off x="487862" y="1135184"/>
            <a:ext cx="8295936" cy="4665797"/>
            <a:chOff x="487862" y="1135184"/>
            <a:chExt cx="8295936" cy="4665797"/>
          </a:xfrm>
        </p:grpSpPr>
        <p:grpSp>
          <p:nvGrpSpPr>
            <p:cNvPr id="3" name="Gruppo 2"/>
            <p:cNvGrpSpPr/>
            <p:nvPr/>
          </p:nvGrpSpPr>
          <p:grpSpPr>
            <a:xfrm>
              <a:off x="2939698" y="1135184"/>
              <a:ext cx="4956443" cy="292388"/>
              <a:chOff x="3262446" y="1135184"/>
              <a:chExt cx="4942974" cy="292388"/>
            </a:xfrm>
          </p:grpSpPr>
          <p:sp>
            <p:nvSpPr>
              <p:cNvPr id="7" name="CasellaDiTesto 6"/>
              <p:cNvSpPr txBox="1"/>
              <p:nvPr/>
            </p:nvSpPr>
            <p:spPr bwMode="auto">
              <a:xfrm>
                <a:off x="3262446" y="1135184"/>
                <a:ext cx="821959" cy="2923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it-IT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2016</a:t>
                </a:r>
                <a:endParaRPr lang="it-IT" sz="13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" name="CasellaDiTesto 7"/>
              <p:cNvSpPr txBox="1"/>
              <p:nvPr/>
            </p:nvSpPr>
            <p:spPr bwMode="auto">
              <a:xfrm>
                <a:off x="7399856" y="1135184"/>
                <a:ext cx="805564" cy="2923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it-IT" sz="13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2017</a:t>
                </a:r>
                <a:endParaRPr lang="it-IT" sz="13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aphicFrame>
          <p:nvGraphicFramePr>
            <p:cNvPr id="10" name="Grafico 9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762630267"/>
                </p:ext>
              </p:extLst>
            </p:nvPr>
          </p:nvGraphicFramePr>
          <p:xfrm>
            <a:off x="487862" y="1700808"/>
            <a:ext cx="8295936" cy="410017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256701388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88"/>
          <p:cNvSpPr>
            <a:spLocks noChangeArrowheads="1"/>
          </p:cNvSpPr>
          <p:nvPr/>
        </p:nvSpPr>
        <p:spPr bwMode="auto">
          <a:xfrm>
            <a:off x="3668713" y="198438"/>
            <a:ext cx="1841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600">
              <a:latin typeface="Arial" charset="0"/>
            </a:endParaRPr>
          </a:p>
        </p:txBody>
      </p:sp>
      <p:sp>
        <p:nvSpPr>
          <p:cNvPr id="12291" name="Rectangle 89"/>
          <p:cNvSpPr>
            <a:spLocks noChangeArrowheads="1"/>
          </p:cNvSpPr>
          <p:nvPr/>
        </p:nvSpPr>
        <p:spPr bwMode="auto">
          <a:xfrm>
            <a:off x="3921125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12292" name="Rectangle 90"/>
          <p:cNvSpPr>
            <a:spLocks noChangeArrowheads="1"/>
          </p:cNvSpPr>
          <p:nvPr/>
        </p:nvSpPr>
        <p:spPr bwMode="auto">
          <a:xfrm>
            <a:off x="3935413" y="260350"/>
            <a:ext cx="1841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it-IT" sz="1100">
              <a:latin typeface="Arial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252413" y="44624"/>
            <a:ext cx="86407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2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it-IT" altLang="it-IT" sz="1800" dirty="0">
                <a:latin typeface="Arial" panose="020B0604020202020204" pitchFamily="34" charset="0"/>
                <a:cs typeface="Arial" panose="020B0604020202020204" pitchFamily="34" charset="0"/>
              </a:rPr>
              <a:t>Ranking per fascia di fatturato totale (per 1.000)  - Crescita %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215900" y="6489572"/>
            <a:ext cx="8820150" cy="3063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N.B. I valori sono stati calcolati partendo dai fatturati netti pubblicitari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2016 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2017 (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esclusa la "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Search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adv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") delle Aziende che dichiarano i propri dati all'Osservatorio FCP Assointernet.</a:t>
            </a:r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153643"/>
              </p:ext>
            </p:extLst>
          </p:nvPr>
        </p:nvGraphicFramePr>
        <p:xfrm>
          <a:off x="323973" y="688802"/>
          <a:ext cx="8497642" cy="5276909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341732"/>
                <a:gridCol w="983938"/>
                <a:gridCol w="983938"/>
                <a:gridCol w="1073386"/>
                <a:gridCol w="983938"/>
                <a:gridCol w="1073386"/>
                <a:gridCol w="983938"/>
                <a:gridCol w="1073386"/>
              </a:tblGrid>
              <a:tr h="28347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u="none" strike="noStrike" dirty="0" smtClean="0">
                          <a:effectLst/>
                        </a:rPr>
                        <a:t>Fascia di Fatturato </a:t>
                      </a:r>
                    </a:p>
                    <a:p>
                      <a:pPr algn="l" rtl="0" fontAlgn="ctr"/>
                      <a:r>
                        <a:rPr lang="it-IT" sz="105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2016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A:</a:t>
                      </a:r>
                      <a:br>
                        <a:rPr lang="it-IT" sz="105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50" u="none" strike="noStrike" kern="1200" dirty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</a:t>
                      </a:r>
                      <a:r>
                        <a:rPr lang="it-IT" sz="1050" u="none" strike="noStrike" kern="1200" dirty="0" smtClean="0">
                          <a:solidFill>
                            <a:srgbClr val="612A8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30.000</a:t>
                      </a:r>
                      <a:endParaRPr lang="it-IT" sz="1050" u="none" strike="noStrike" kern="1200" dirty="0">
                        <a:solidFill>
                          <a:srgbClr val="612A8A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B:</a:t>
                      </a:r>
                      <a:br>
                        <a:rPr lang="it-IT" sz="105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5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30.000 </a:t>
                      </a:r>
                      <a:r>
                        <a:rPr lang="it-IT" sz="1050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105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16.000</a:t>
                      </a:r>
                      <a:endParaRPr lang="it-IT" sz="105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C:</a:t>
                      </a:r>
                      <a:br>
                        <a:rPr lang="it-IT" sz="105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50" b="0" i="0" u="none" strike="noStrike" kern="1200" dirty="0" smtClean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16.000 </a:t>
                      </a:r>
                      <a:r>
                        <a:rPr lang="it-IT" sz="1050" b="0" i="0" u="none" strike="noStrike" kern="1200" dirty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it-IT" sz="1050" b="0" i="0" u="none" strike="noStrike" kern="1200" dirty="0" smtClean="0">
                          <a:solidFill>
                            <a:srgbClr val="0099C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10.000</a:t>
                      </a:r>
                      <a:endParaRPr lang="it-IT" sz="1050" b="0" i="0" u="none" strike="noStrike" kern="1200" dirty="0">
                        <a:solidFill>
                          <a:srgbClr val="0099CC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D:</a:t>
                      </a:r>
                      <a:br>
                        <a:rPr lang="it-IT" sz="105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50" b="0" i="0" u="none" strike="noStrike" kern="120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10.000 </a:t>
                      </a:r>
                      <a:r>
                        <a:rPr lang="it-IT" sz="105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- 7.000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E:</a:t>
                      </a:r>
                      <a:br>
                        <a:rPr lang="it-IT" sz="105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5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7.000 - </a:t>
                      </a:r>
                      <a:r>
                        <a:rPr lang="it-IT" sz="1050" b="0" i="0" u="none" strike="noStrike" kern="1200" dirty="0" smtClean="0">
                          <a:solidFill>
                            <a:srgbClr val="CC339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4.000</a:t>
                      </a:r>
                      <a:endParaRPr lang="it-IT" sz="1050" b="0" i="0" u="none" strike="noStrike" kern="1200" dirty="0">
                        <a:solidFill>
                          <a:srgbClr val="CC3399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05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GRUPPO F:</a:t>
                      </a:r>
                      <a:br>
                        <a:rPr lang="it-IT" sz="1050" b="0" i="0" u="none" strike="noStrike" kern="1200" dirty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50" b="0" i="0" u="none" strike="noStrike" kern="1200" dirty="0" smtClean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it-IT" sz="1050" b="0" i="0" u="none" strike="noStrike" kern="1200" baseline="0" dirty="0" smtClean="0">
                          <a:solidFill>
                            <a:srgbClr val="0D9727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4.000</a:t>
                      </a:r>
                      <a:endParaRPr lang="it-IT" sz="1050" b="0" i="0" u="none" strike="noStrike" kern="1200" dirty="0">
                        <a:solidFill>
                          <a:srgbClr val="0D9727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50" u="none" strike="noStrike" dirty="0" smtClean="0">
                          <a:effectLst/>
                        </a:rPr>
                        <a:t>Tot. Mese 2017</a:t>
                      </a:r>
                    </a:p>
                    <a:p>
                      <a:pPr algn="ctr" rtl="0" fontAlgn="ctr"/>
                      <a:r>
                        <a:rPr lang="it-IT" sz="1050" u="none" strike="noStrike" dirty="0" smtClean="0">
                          <a:effectLst/>
                        </a:rPr>
                        <a:t> Valore </a:t>
                      </a:r>
                      <a:r>
                        <a:rPr lang="it-IT" sz="1050" u="none" strike="noStrike" dirty="0">
                          <a:effectLst/>
                        </a:rPr>
                        <a:t>%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329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u="none" strike="noStrike" dirty="0" smtClean="0">
                          <a:effectLst/>
                        </a:rPr>
                        <a:t>N° Aziende Dichiaranti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7030A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 smtClean="0">
                          <a:solidFill>
                            <a:srgbClr val="FFC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4</a:t>
                      </a:r>
                      <a:endParaRPr lang="it-IT" sz="1100" b="0" i="0" u="none" strike="noStrike" kern="1200" dirty="0">
                        <a:solidFill>
                          <a:srgbClr val="FFC000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 smtClean="0">
                          <a:solidFill>
                            <a:srgbClr val="CC3399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5</a:t>
                      </a:r>
                      <a:endParaRPr lang="it-IT" sz="1100" b="0" i="0" u="none" strike="noStrike" kern="1200" dirty="0">
                        <a:solidFill>
                          <a:srgbClr val="CC3399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5</a:t>
                      </a:r>
                      <a:endParaRPr lang="it-IT" sz="1100" b="0" i="0" u="none" strike="noStrike" kern="12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26</a:t>
                      </a:r>
                      <a:endParaRPr lang="it-IT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Verdan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62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u="none" strike="noStrike" dirty="0">
                          <a:effectLst/>
                        </a:rPr>
                        <a:t>MESE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 dirty="0">
                          <a:effectLst/>
                          <a:latin typeface="+mn-lt"/>
                        </a:rPr>
                        <a:t>CRESCITA % DEL </a:t>
                      </a:r>
                      <a:r>
                        <a:rPr lang="it-IT" sz="1050" u="none" strike="noStrike" dirty="0" smtClean="0">
                          <a:effectLst/>
                          <a:latin typeface="+mn-lt"/>
                        </a:rPr>
                        <a:t>FATTURATO</a:t>
                      </a:r>
                      <a:r>
                        <a:rPr lang="it-IT" sz="105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it-IT" sz="1050" b="1" u="none" strike="noStrike" dirty="0" smtClean="0">
                          <a:effectLst/>
                          <a:latin typeface="+mn-lt"/>
                        </a:rPr>
                        <a:t>PER MESE </a:t>
                      </a:r>
                      <a:r>
                        <a:rPr lang="it-IT" sz="1050" u="none" strike="noStrike" dirty="0" smtClean="0">
                          <a:effectLst/>
                          <a:latin typeface="+mn-lt"/>
                        </a:rPr>
                        <a:t>2017 SUL 2016 </a:t>
                      </a:r>
                    </a:p>
                    <a:p>
                      <a:pPr algn="ctr" fontAlgn="ctr"/>
                      <a:r>
                        <a:rPr lang="it-IT" sz="1050" u="none" strike="noStrike" dirty="0" smtClean="0">
                          <a:effectLst/>
                          <a:latin typeface="+mn-lt"/>
                        </a:rPr>
                        <a:t>DELLE </a:t>
                      </a:r>
                      <a:r>
                        <a:rPr lang="it-IT" sz="1050" u="none" strike="noStrike" dirty="0">
                          <a:effectLst/>
                          <a:latin typeface="+mn-lt"/>
                        </a:rPr>
                        <a:t>AZIENDE DELLA FASCIA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717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>
                          <a:effectLst/>
                        </a:rPr>
                        <a:t>Gennaio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7030A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5,9%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-17,4%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16,2%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61,4%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-43,7%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35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Febbraio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7030A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-18,6%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>
                          <a:solidFill>
                            <a:schemeClr val="accen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-12,4%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-0,4%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22,2%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-3,4%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53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Marzo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7030A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-3,7%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-17,8%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18,7%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36,0%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-9,2%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Aprile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7030A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3,5%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-9,2%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>
                          <a:solidFill>
                            <a:srgbClr val="CC3399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31,4%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-18,0%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21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Maggio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7030A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13,2%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27,8%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-22,4%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Giugno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7030A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-9,8%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-14,4%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-11,9%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-23,1%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>
                          <a:solidFill>
                            <a:srgbClr val="CC3399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6,5%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-14,9%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-10,9%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388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Luglio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7030A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-0,8%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-12,1%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-6,7%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6,2%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-17,6%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-4,0%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54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u="none" strike="noStrike" dirty="0">
                          <a:effectLst/>
                        </a:rPr>
                        <a:t>MESE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it-IT" sz="1050" u="none" strike="noStrike" dirty="0" smtClean="0">
                          <a:effectLst/>
                          <a:latin typeface="+mn-lt"/>
                        </a:rPr>
                        <a:t>PESO DEL FATTURATO </a:t>
                      </a:r>
                      <a:r>
                        <a:rPr lang="it-IT" sz="1050" b="1" u="none" strike="noStrike" dirty="0" smtClean="0">
                          <a:effectLst/>
                          <a:latin typeface="+mn-lt"/>
                        </a:rPr>
                        <a:t>PER MESE</a:t>
                      </a:r>
                      <a:r>
                        <a:rPr lang="it-IT" sz="1050" u="none" strike="noStrike" dirty="0" smtClean="0">
                          <a:effectLst/>
                          <a:latin typeface="+mn-lt"/>
                        </a:rPr>
                        <a:t> DELLE AZIENDE </a:t>
                      </a:r>
                    </a:p>
                    <a:p>
                      <a:pPr algn="ctr" fontAlgn="ctr"/>
                      <a:r>
                        <a:rPr lang="it-IT" sz="1050" u="none" strike="noStrike" dirty="0" smtClean="0">
                          <a:effectLst/>
                          <a:latin typeface="+mn-lt"/>
                        </a:rPr>
                        <a:t>DELLA FASCIA SUL TOTALE FATTURATO 2017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1438" marR="9143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910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>
                          <a:effectLst/>
                        </a:rPr>
                        <a:t>Gennaio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7030A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55,8%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14,8%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13,6%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8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Febbraio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7030A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54,3%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16,9%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10,3%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8,5%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8,3%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46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Marzo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>
                          <a:solidFill>
                            <a:srgbClr val="7030A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55,2%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15,7%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11,1%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>
                          <a:solidFill>
                            <a:srgbClr val="FFC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8,2%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65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Aprile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7030A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54,0%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>
                          <a:solidFill>
                            <a:schemeClr val="accen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11,4%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>
                          <a:solidFill>
                            <a:srgbClr val="CC3399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9,0%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Maggio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7030A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56,1%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>
                          <a:solidFill>
                            <a:schemeClr val="accen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10,8%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>
                          <a:solidFill>
                            <a:srgbClr val="CC3399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7,8%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202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Giugno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7030A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54,7%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16,4%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12,9%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6,5%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7,6%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35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Luglio</a:t>
                      </a:r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45718" marR="45718" marT="45723" marB="4572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7030A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55,5%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15,5%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1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12,2%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FFC000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rgbClr val="CC3399"/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it-IT" sz="1100" b="0" i="0" u="none" strike="noStrike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Verdana"/>
                          <a:ea typeface="+mn-ea"/>
                          <a:cs typeface="+mn-cs"/>
                        </a:rPr>
                        <a:t>1,8%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44387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utoUpdateAnimBg="0"/>
      <p:bldP spid="7" grpId="0" autoUpdateAnimBg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1_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1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23149</TotalTime>
  <Words>2213</Words>
  <Application>Microsoft Office PowerPoint</Application>
  <PresentationFormat>Presentazione su schermo (4:3)</PresentationFormat>
  <Paragraphs>1319</Paragraphs>
  <Slides>11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ＭＳ Ｐゴシック</vt:lpstr>
      <vt:lpstr>Arial</vt:lpstr>
      <vt:lpstr>Calibri</vt:lpstr>
      <vt:lpstr>Verdana</vt:lpstr>
      <vt:lpstr>1_Default Design</vt:lpstr>
      <vt:lpstr>Personalizza struttura</vt:lpstr>
      <vt:lpstr> PRESENTAZIONE  DATI LUGLIO 2017 OSSERVATORIO FCP - ASSOINTERNET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Reply Consulting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Dati Mensili Osservatorio Stampa</dc:title>
  <dc:creator>FCP</dc:creator>
  <cp:lastModifiedBy>Selvaggi Laura</cp:lastModifiedBy>
  <cp:revision>1919</cp:revision>
  <cp:lastPrinted>2017-06-22T15:34:50Z</cp:lastPrinted>
  <dcterms:created xsi:type="dcterms:W3CDTF">2006-03-29T09:09:15Z</dcterms:created>
  <dcterms:modified xsi:type="dcterms:W3CDTF">2017-09-11T11:10:42Z</dcterms:modified>
</cp:coreProperties>
</file>