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  <p:sldMasterId id="2147483669" r:id="rId2"/>
  </p:sldMasterIdLst>
  <p:notesMasterIdLst>
    <p:notesMasterId r:id="rId14"/>
  </p:notesMasterIdLst>
  <p:handoutMasterIdLst>
    <p:handoutMasterId r:id="rId15"/>
  </p:handoutMasterIdLst>
  <p:sldIdLst>
    <p:sldId id="256" r:id="rId3"/>
    <p:sldId id="430" r:id="rId4"/>
    <p:sldId id="437" r:id="rId5"/>
    <p:sldId id="393" r:id="rId6"/>
    <p:sldId id="394" r:id="rId7"/>
    <p:sldId id="426" r:id="rId8"/>
    <p:sldId id="398" r:id="rId9"/>
    <p:sldId id="438" r:id="rId10"/>
    <p:sldId id="439" r:id="rId11"/>
    <p:sldId id="440" r:id="rId12"/>
    <p:sldId id="382" r:id="rId13"/>
  </p:sldIdLst>
  <p:sldSz cx="9144000" cy="6858000" type="screen4x3"/>
  <p:notesSz cx="6797675" cy="9928225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sz="1100" b="1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100" b="1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100" b="1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100" b="1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100" b="1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100" b="1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1100" b="1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1100" b="1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1100" b="1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000"/>
    <a:srgbClr val="0D9727"/>
    <a:srgbClr val="CC3399"/>
    <a:srgbClr val="FC9204"/>
    <a:srgbClr val="0099CC"/>
    <a:srgbClr val="FF0000"/>
    <a:srgbClr val="7030A0"/>
    <a:srgbClr val="F2B800"/>
    <a:srgbClr val="00B0F0"/>
    <a:srgbClr val="35A36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6E25E649-3F16-4E02-A733-19D2CDBF48F0}" styleName="Stile medio 3 - Colore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B344D84-9AFB-497E-A393-DC336BA19D2E}" styleName="Stile medio 3 - Colore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5AB1C69-6EDB-4FF4-983F-18BD219EF322}" styleName="Stile medio 2 - Color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8034E78-7F5D-4C2E-B375-FC64B27BC917}" styleName="Stile scuro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06799F8-075E-4A3A-A7F6-7FBC6576F1A4}" styleName="Stile con tema 2 - Colore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940675A-B579-460E-94D1-54222C63F5DA}" styleName="Nessuno stile, griglia tabel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DF18680-E054-41AD-8BC1-D1AEF772440D}" styleName="Stile medio 2 - Colore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Stile medio 2 - Color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3C2FFA5D-87B4-456A-9821-1D502468CF0F}" styleName="Stile con tema 1 - Colore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775DCB02-9BB8-47FD-8907-85C794F793BA}" styleName="Stile con tema 1 - Colore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111" autoAdjust="0"/>
    <p:restoredTop sz="90053" autoAdjust="0"/>
  </p:normalViewPr>
  <p:slideViewPr>
    <p:cSldViewPr>
      <p:cViewPr varScale="1">
        <p:scale>
          <a:sx n="71" d="100"/>
          <a:sy n="71" d="100"/>
        </p:scale>
        <p:origin x="1458" y="54"/>
      </p:cViewPr>
      <p:guideLst>
        <p:guide orient="horz" pos="2160"/>
        <p:guide pos="2880"/>
      </p:guideLst>
    </p:cSldViewPr>
  </p:slideViewPr>
  <p:outlineViewPr>
    <p:cViewPr>
      <p:scale>
        <a:sx n="25" d="100"/>
        <a:sy n="25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0" d="100"/>
          <a:sy n="60" d="100"/>
        </p:scale>
        <p:origin x="-1764" y="-90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2.xml"/><Relationship Id="rId1" Type="http://schemas.openxmlformats.org/officeDocument/2006/relationships/slide" Target="slides/slid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m.sacchi\Documents\Clienti%20-%20FCP\AssoInternet\2017\07_Luglio\Elaborazioni%20Luglio%202017\Grafico%20Spaccatura%20Video%20Luglio%202017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Grafico!$C$1</c:f>
              <c:strCache>
                <c:ptCount val="1"/>
                <c:pt idx="0">
                  <c:v>Video ADV  
Podcasting video/Video Banner  </c:v>
                </c:pt>
              </c:strCache>
            </c:strRef>
          </c:tx>
          <c:spPr>
            <a:solidFill>
              <a:srgbClr val="C00000"/>
            </a:solidFill>
            <a:ln>
              <a:solidFill>
                <a:srgbClr val="C00000"/>
              </a:solidFill>
            </a:ln>
          </c:spPr>
          <c:invertIfNegative val="0"/>
          <c:cat>
            <c:strRef>
              <c:f>Grafico!$A$2:$A$21</c:f>
              <c:strCache>
                <c:ptCount val="20"/>
                <c:pt idx="0">
                  <c:v>gen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mag</c:v>
                </c:pt>
                <c:pt idx="5">
                  <c:v>giu</c:v>
                </c:pt>
                <c:pt idx="6">
                  <c:v>lug</c:v>
                </c:pt>
                <c:pt idx="7">
                  <c:v>ago</c:v>
                </c:pt>
                <c:pt idx="8">
                  <c:v>set</c:v>
                </c:pt>
                <c:pt idx="9">
                  <c:v>ott</c:v>
                </c:pt>
                <c:pt idx="10">
                  <c:v>nov</c:v>
                </c:pt>
                <c:pt idx="11">
                  <c:v>dic</c:v>
                </c:pt>
                <c:pt idx="12">
                  <c:v>-</c:v>
                </c:pt>
                <c:pt idx="13">
                  <c:v>gen</c:v>
                </c:pt>
                <c:pt idx="14">
                  <c:v>feb</c:v>
                </c:pt>
                <c:pt idx="15">
                  <c:v>mar</c:v>
                </c:pt>
                <c:pt idx="16">
                  <c:v>apr</c:v>
                </c:pt>
                <c:pt idx="17">
                  <c:v>mag</c:v>
                </c:pt>
                <c:pt idx="18">
                  <c:v>giu</c:v>
                </c:pt>
                <c:pt idx="19">
                  <c:v>lug</c:v>
                </c:pt>
              </c:strCache>
            </c:strRef>
          </c:cat>
          <c:val>
            <c:numRef>
              <c:f>Grafico!$C$2:$C$21</c:f>
              <c:numCache>
                <c:formatCode>0.0%</c:formatCode>
                <c:ptCount val="20"/>
                <c:pt idx="0">
                  <c:v>0.25167413871437644</c:v>
                </c:pt>
                <c:pt idx="1">
                  <c:v>0.27441014759438237</c:v>
                </c:pt>
                <c:pt idx="2">
                  <c:v>0.27221853368423582</c:v>
                </c:pt>
                <c:pt idx="3">
                  <c:v>0.28874385235365396</c:v>
                </c:pt>
                <c:pt idx="4">
                  <c:v>0.28422289911866722</c:v>
                </c:pt>
                <c:pt idx="5">
                  <c:v>0.22492158428402176</c:v>
                </c:pt>
                <c:pt idx="6">
                  <c:v>0.26872612266665241</c:v>
                </c:pt>
                <c:pt idx="7">
                  <c:v>0.240037892722472</c:v>
                </c:pt>
                <c:pt idx="8">
                  <c:v>0.23524064993686322</c:v>
                </c:pt>
                <c:pt idx="9">
                  <c:v>0.23506927572598549</c:v>
                </c:pt>
                <c:pt idx="10">
                  <c:v>0.21904074522047995</c:v>
                </c:pt>
                <c:pt idx="11">
                  <c:v>0.24343394025876772</c:v>
                </c:pt>
                <c:pt idx="12" formatCode="General">
                  <c:v>0</c:v>
                </c:pt>
                <c:pt idx="13">
                  <c:v>0.21482275984651175</c:v>
                </c:pt>
                <c:pt idx="14">
                  <c:v>0.24089861153463671</c:v>
                </c:pt>
                <c:pt idx="15">
                  <c:v>0.23535972010750328</c:v>
                </c:pt>
                <c:pt idx="16">
                  <c:v>0.21820556867446478</c:v>
                </c:pt>
                <c:pt idx="17">
                  <c:v>0.19307403165204717</c:v>
                </c:pt>
                <c:pt idx="18">
                  <c:v>0.20562534864214921</c:v>
                </c:pt>
                <c:pt idx="19">
                  <c:v>0.17881775586738374</c:v>
                </c:pt>
              </c:numCache>
            </c:numRef>
          </c:val>
        </c:ser>
        <c:ser>
          <c:idx val="1"/>
          <c:order val="1"/>
          <c:tx>
            <c:strRef>
              <c:f>Grafico!$B$1</c:f>
              <c:strCache>
                <c:ptCount val="1"/>
                <c:pt idx="0">
                  <c:v>Video ADV
Pre-Mid-Post Roll </c:v>
                </c:pt>
              </c:strCache>
            </c:strRef>
          </c:tx>
          <c:spPr>
            <a:solidFill>
              <a:srgbClr val="0D9727"/>
            </a:solidFill>
            <a:ln>
              <a:solidFill>
                <a:srgbClr val="0D9727"/>
              </a:solidFill>
            </a:ln>
          </c:spPr>
          <c:invertIfNegative val="0"/>
          <c:cat>
            <c:strRef>
              <c:f>Grafico!$A$2:$A$21</c:f>
              <c:strCache>
                <c:ptCount val="20"/>
                <c:pt idx="0">
                  <c:v>gen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mag</c:v>
                </c:pt>
                <c:pt idx="5">
                  <c:v>giu</c:v>
                </c:pt>
                <c:pt idx="6">
                  <c:v>lug</c:v>
                </c:pt>
                <c:pt idx="7">
                  <c:v>ago</c:v>
                </c:pt>
                <c:pt idx="8">
                  <c:v>set</c:v>
                </c:pt>
                <c:pt idx="9">
                  <c:v>ott</c:v>
                </c:pt>
                <c:pt idx="10">
                  <c:v>nov</c:v>
                </c:pt>
                <c:pt idx="11">
                  <c:v>dic</c:v>
                </c:pt>
                <c:pt idx="12">
                  <c:v>-</c:v>
                </c:pt>
                <c:pt idx="13">
                  <c:v>gen</c:v>
                </c:pt>
                <c:pt idx="14">
                  <c:v>feb</c:v>
                </c:pt>
                <c:pt idx="15">
                  <c:v>mar</c:v>
                </c:pt>
                <c:pt idx="16">
                  <c:v>apr</c:v>
                </c:pt>
                <c:pt idx="17">
                  <c:v>mag</c:v>
                </c:pt>
                <c:pt idx="18">
                  <c:v>giu</c:v>
                </c:pt>
                <c:pt idx="19">
                  <c:v>lug</c:v>
                </c:pt>
              </c:strCache>
            </c:strRef>
          </c:cat>
          <c:val>
            <c:numRef>
              <c:f>Grafico!$B$2:$B$21</c:f>
              <c:numCache>
                <c:formatCode>0.0%</c:formatCode>
                <c:ptCount val="20"/>
                <c:pt idx="0">
                  <c:v>0.74832586128562362</c:v>
                </c:pt>
                <c:pt idx="1">
                  <c:v>0.7255898524056178</c:v>
                </c:pt>
                <c:pt idx="2">
                  <c:v>0.72778146631576413</c:v>
                </c:pt>
                <c:pt idx="3">
                  <c:v>0.71125614764634593</c:v>
                </c:pt>
                <c:pt idx="4">
                  <c:v>0.71577710088133273</c:v>
                </c:pt>
                <c:pt idx="5">
                  <c:v>0.77507841571597835</c:v>
                </c:pt>
                <c:pt idx="6">
                  <c:v>0.73127387733334748</c:v>
                </c:pt>
                <c:pt idx="7">
                  <c:v>0.759962107277528</c:v>
                </c:pt>
                <c:pt idx="8">
                  <c:v>0.76475935006313678</c:v>
                </c:pt>
                <c:pt idx="9">
                  <c:v>0.76493072427401443</c:v>
                </c:pt>
                <c:pt idx="10">
                  <c:v>0.78095925477952011</c:v>
                </c:pt>
                <c:pt idx="11">
                  <c:v>0.75656605974123237</c:v>
                </c:pt>
                <c:pt idx="12" formatCode="General">
                  <c:v>0</c:v>
                </c:pt>
                <c:pt idx="13">
                  <c:v>0.78517724015348822</c:v>
                </c:pt>
                <c:pt idx="14">
                  <c:v>0.75910138846536346</c:v>
                </c:pt>
                <c:pt idx="15">
                  <c:v>0.76464027989249683</c:v>
                </c:pt>
                <c:pt idx="16">
                  <c:v>0.78179443132553528</c:v>
                </c:pt>
                <c:pt idx="17">
                  <c:v>0.80692596834795283</c:v>
                </c:pt>
                <c:pt idx="18">
                  <c:v>0.7943746513578509</c:v>
                </c:pt>
                <c:pt idx="19">
                  <c:v>0.82118224413261631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100"/>
        <c:axId val="138999280"/>
        <c:axId val="138999672"/>
      </c:barChart>
      <c:catAx>
        <c:axId val="1389992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138999672"/>
        <c:crosses val="autoZero"/>
        <c:auto val="1"/>
        <c:lblAlgn val="ctr"/>
        <c:lblOffset val="100"/>
        <c:tickLblSkip val="1"/>
        <c:noMultiLvlLbl val="1"/>
      </c:catAx>
      <c:valAx>
        <c:axId val="138999672"/>
        <c:scaling>
          <c:orientation val="minMax"/>
          <c:max val="1"/>
        </c:scaling>
        <c:delete val="0"/>
        <c:axPos val="l"/>
        <c:majorGridlines/>
        <c:numFmt formatCode="0.0%" sourceLinked="1"/>
        <c:majorTickMark val="none"/>
        <c:minorTickMark val="none"/>
        <c:tickLblPos val="nextTo"/>
        <c:spPr>
          <a:ln w="9525">
            <a:noFill/>
          </a:ln>
        </c:spPr>
        <c:crossAx val="13899928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23398250315486485"/>
          <c:y val="0.87440404000755712"/>
          <c:w val="0.54580707306407361"/>
          <c:h val="0.12539686330499084"/>
        </c:manualLayout>
      </c:layout>
      <c:overlay val="0"/>
    </c:legend>
    <c:plotVisOnly val="1"/>
    <c:dispBlanksAs val="gap"/>
    <c:showDLblsOverMax val="0"/>
  </c:chart>
  <c:spPr>
    <a:ln>
      <a:noFill/>
    </a:ln>
  </c:sp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0.6225</cdr:x>
      <cdr:y>0.01756</cdr:y>
    </cdr:from>
    <cdr:to>
      <cdr:x>0.6605</cdr:x>
      <cdr:y>0.88781</cdr:y>
    </cdr:to>
    <cdr:sp macro="" textlink="">
      <cdr:nvSpPr>
        <cdr:cNvPr id="2" name="Rettangolo 1"/>
        <cdr:cNvSpPr/>
      </cdr:nvSpPr>
      <cdr:spPr>
        <a:xfrm xmlns:a="http://schemas.openxmlformats.org/drawingml/2006/main">
          <a:off x="5164258" y="72008"/>
          <a:ext cx="315245" cy="3568176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it-IT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3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98" tIns="45749" rIns="91498" bIns="45749" numCol="1" anchor="t" anchorCtr="0" compatLnSpc="1">
            <a:prstTxWarp prst="textNoShape">
              <a:avLst/>
            </a:prstTxWarp>
          </a:bodyPr>
          <a:lstStyle>
            <a:lvl1pPr algn="l">
              <a:defRPr sz="1200" b="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25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3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98" tIns="45749" rIns="91498" bIns="45749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25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3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98" tIns="45749" rIns="91498" bIns="45749" numCol="1" anchor="b" anchorCtr="0" compatLnSpc="1">
            <a:prstTxWarp prst="textNoShape">
              <a:avLst/>
            </a:prstTxWarp>
          </a:bodyPr>
          <a:lstStyle>
            <a:lvl1pPr algn="l">
              <a:defRPr sz="1200" b="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25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9753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98" tIns="45749" rIns="91498" bIns="45749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cs typeface="+mn-cs"/>
              </a:defRPr>
            </a:lvl1pPr>
          </a:lstStyle>
          <a:p>
            <a:pPr>
              <a:defRPr/>
            </a:pPr>
            <a:fld id="{FB1385D0-92F9-46B7-84B9-A200D206588F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448556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3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98" tIns="45749" rIns="91498" bIns="45749" numCol="1" anchor="t" anchorCtr="0" compatLnSpc="1">
            <a:prstTxWarp prst="textNoShape">
              <a:avLst/>
            </a:prstTxWarp>
          </a:bodyPr>
          <a:lstStyle>
            <a:lvl1pPr algn="l">
              <a:defRPr sz="1200" b="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3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98" tIns="45749" rIns="91498" bIns="45749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1363"/>
            <a:ext cx="4967287" cy="37258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5" y="4714878"/>
            <a:ext cx="5438775" cy="44704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98" tIns="45749" rIns="91498" bIns="4574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noProof="0" smtClean="0"/>
              <a:t>Fare clic per modificare gli stili del testo dello schema</a:t>
            </a:r>
          </a:p>
          <a:p>
            <a:pPr lvl="1"/>
            <a:r>
              <a:rPr lang="it-IT" noProof="0" smtClean="0"/>
              <a:t>Secondo livello</a:t>
            </a:r>
          </a:p>
          <a:p>
            <a:pPr lvl="2"/>
            <a:r>
              <a:rPr lang="it-IT" noProof="0" smtClean="0"/>
              <a:t>Terzo livello</a:t>
            </a:r>
          </a:p>
          <a:p>
            <a:pPr lvl="3"/>
            <a:r>
              <a:rPr lang="it-IT" noProof="0" smtClean="0"/>
              <a:t>Quarto livello</a:t>
            </a:r>
          </a:p>
          <a:p>
            <a:pPr lvl="4"/>
            <a:r>
              <a:rPr lang="it-IT" noProof="0" smtClean="0"/>
              <a:t>Quinto livello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3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98" tIns="45749" rIns="91498" bIns="45749" numCol="1" anchor="b" anchorCtr="0" compatLnSpc="1">
            <a:prstTxWarp prst="textNoShape">
              <a:avLst/>
            </a:prstTxWarp>
          </a:bodyPr>
          <a:lstStyle>
            <a:lvl1pPr algn="l">
              <a:defRPr sz="1200" b="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9753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98" tIns="45749" rIns="91498" bIns="45749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cs typeface="+mn-cs"/>
              </a:defRPr>
            </a:lvl1pPr>
          </a:lstStyle>
          <a:p>
            <a:pPr>
              <a:defRPr/>
            </a:pPr>
            <a:fld id="{C24033AF-6ED7-4880-93D4-1FD554FF21C0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6802123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3EF8F52-A37D-45AB-B750-445EDD2FE0EB}" type="slidenum">
              <a:rPr lang="it-IT" smtClean="0"/>
              <a:pPr>
                <a:defRPr/>
              </a:pPr>
              <a:t>2</a:t>
            </a:fld>
            <a:endParaRPr lang="it-IT" smtClean="0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it-IT" smtClean="0"/>
          </a:p>
        </p:txBody>
      </p:sp>
    </p:spTree>
    <p:extLst>
      <p:ext uri="{BB962C8B-B14F-4D97-AF65-F5344CB8AC3E}">
        <p14:creationId xmlns:p14="http://schemas.microsoft.com/office/powerpoint/2010/main" val="24581382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it-IT"/>
          </a:p>
        </p:txBody>
      </p:sp>
      <p:sp>
        <p:nvSpPr>
          <p:cNvPr id="4" name="TextBox 8"/>
          <p:cNvSpPr txBox="1"/>
          <p:nvPr userDrawn="1"/>
        </p:nvSpPr>
        <p:spPr>
          <a:xfrm>
            <a:off x="164176" y="6283326"/>
            <a:ext cx="39138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83005305-56AA-41FB-8E52-9E09D388040D}" type="slidenum">
              <a:rPr lang="it-IT" sz="1000" b="0" smtClean="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pPr algn="r"/>
              <a:t>‹N›</a:t>
            </a:fld>
            <a:endParaRPr lang="it-IT" sz="1000" b="0" dirty="0">
              <a:solidFill>
                <a:srgbClr val="000000"/>
              </a:solidFill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6294200"/>
      </p:ext>
    </p:extLst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TextBox 8"/>
          <p:cNvSpPr txBox="1"/>
          <p:nvPr userDrawn="1"/>
        </p:nvSpPr>
        <p:spPr>
          <a:xfrm>
            <a:off x="164176" y="6283326"/>
            <a:ext cx="39138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83005305-56AA-41FB-8E52-9E09D388040D}" type="slidenum">
              <a:rPr lang="it-IT" sz="1000" b="0" smtClean="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pPr algn="r"/>
              <a:t>‹N›</a:t>
            </a:fld>
            <a:endParaRPr lang="it-IT" sz="1000" b="0" dirty="0">
              <a:solidFill>
                <a:srgbClr val="000000"/>
              </a:solidFill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4831706"/>
      </p:ext>
    </p:extLst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638"/>
            <a:ext cx="2133600" cy="521176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274638"/>
            <a:ext cx="6248400" cy="52117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TextBox 8"/>
          <p:cNvSpPr txBox="1"/>
          <p:nvPr userDrawn="1"/>
        </p:nvSpPr>
        <p:spPr>
          <a:xfrm>
            <a:off x="164176" y="6283326"/>
            <a:ext cx="39138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83005305-56AA-41FB-8E52-9E09D388040D}" type="slidenum">
              <a:rPr lang="it-IT" sz="1000" b="0" smtClean="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pPr algn="r"/>
              <a:t>‹N›</a:t>
            </a:fld>
            <a:endParaRPr lang="it-IT" sz="1000" b="0" dirty="0">
              <a:solidFill>
                <a:srgbClr val="000000"/>
              </a:solidFill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9436167"/>
      </p:ext>
    </p:extLst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52400" y="1371600"/>
            <a:ext cx="7772400" cy="4114800"/>
          </a:xfrm>
        </p:spPr>
        <p:txBody>
          <a:bodyPr/>
          <a:lstStyle/>
          <a:p>
            <a:pPr lvl="0"/>
            <a:endParaRPr lang="it-IT" noProof="0" smtClean="0"/>
          </a:p>
        </p:txBody>
      </p:sp>
      <p:sp>
        <p:nvSpPr>
          <p:cNvPr id="4" name="TextBox 8"/>
          <p:cNvSpPr txBox="1"/>
          <p:nvPr userDrawn="1"/>
        </p:nvSpPr>
        <p:spPr>
          <a:xfrm>
            <a:off x="164176" y="6283326"/>
            <a:ext cx="39138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83005305-56AA-41FB-8E52-9E09D388040D}" type="slidenum">
              <a:rPr lang="it-IT" sz="1000" b="0" smtClean="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pPr algn="r"/>
              <a:t>‹N›</a:t>
            </a:fld>
            <a:endParaRPr lang="it-IT" sz="1000" b="0" dirty="0">
              <a:solidFill>
                <a:srgbClr val="000000"/>
              </a:solidFill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3581551"/>
      </p:ext>
    </p:extLst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F720B-6D24-4621-8DE8-F307F7949622}" type="datetimeFigureOut">
              <a:rPr lang="it-IT" smtClean="0"/>
              <a:t>11/09/2017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1FC42-1A74-42A0-8A54-8BC06E0F81C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182517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F720B-6D24-4621-8DE8-F307F7949622}" type="datetimeFigureOut">
              <a:rPr lang="it-IT" smtClean="0"/>
              <a:t>11/09/2017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1FC42-1A74-42A0-8A54-8BC06E0F81C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258860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F720B-6D24-4621-8DE8-F307F7949622}" type="datetimeFigureOut">
              <a:rPr lang="it-IT" smtClean="0"/>
              <a:t>11/09/2017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1FC42-1A74-42A0-8A54-8BC06E0F81C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8048981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F720B-6D24-4621-8DE8-F307F7949622}" type="datetimeFigureOut">
              <a:rPr lang="it-IT" smtClean="0"/>
              <a:t>11/09/2017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1FC42-1A74-42A0-8A54-8BC06E0F81C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7522681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F720B-6D24-4621-8DE8-F307F7949622}" type="datetimeFigureOut">
              <a:rPr lang="it-IT" smtClean="0"/>
              <a:t>11/09/2017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1FC42-1A74-42A0-8A54-8BC06E0F81C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341071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F720B-6D24-4621-8DE8-F307F7949622}" type="datetimeFigureOut">
              <a:rPr lang="it-IT" smtClean="0"/>
              <a:t>11/09/2017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1FC42-1A74-42A0-8A54-8BC06E0F81C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3578813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F720B-6D24-4621-8DE8-F307F7949622}" type="datetimeFigureOut">
              <a:rPr lang="it-IT" smtClean="0"/>
              <a:t>11/09/2017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1FC42-1A74-42A0-8A54-8BC06E0F81C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189820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TextBox 8"/>
          <p:cNvSpPr txBox="1"/>
          <p:nvPr userDrawn="1"/>
        </p:nvSpPr>
        <p:spPr>
          <a:xfrm>
            <a:off x="164176" y="6283326"/>
            <a:ext cx="39138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83005305-56AA-41FB-8E52-9E09D388040D}" type="slidenum">
              <a:rPr lang="it-IT" sz="1000" b="0" smtClean="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pPr algn="r"/>
              <a:t>‹N›</a:t>
            </a:fld>
            <a:endParaRPr lang="it-IT" sz="1000" b="0" dirty="0">
              <a:solidFill>
                <a:srgbClr val="000000"/>
              </a:solidFill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2431416"/>
      </p:ext>
    </p:extLst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F720B-6D24-4621-8DE8-F307F7949622}" type="datetimeFigureOut">
              <a:rPr lang="it-IT" smtClean="0"/>
              <a:t>11/09/2017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1FC42-1A74-42A0-8A54-8BC06E0F81C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1852062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F720B-6D24-4621-8DE8-F307F7949622}" type="datetimeFigureOut">
              <a:rPr lang="it-IT" smtClean="0"/>
              <a:t>11/09/2017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1FC42-1A74-42A0-8A54-8BC06E0F81C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1381326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F720B-6D24-4621-8DE8-F307F7949622}" type="datetimeFigureOut">
              <a:rPr lang="it-IT" smtClean="0"/>
              <a:t>11/09/2017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1FC42-1A74-42A0-8A54-8BC06E0F81C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003685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F720B-6D24-4621-8DE8-F307F7949622}" type="datetimeFigureOut">
              <a:rPr lang="it-IT" smtClean="0"/>
              <a:t>11/09/2017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1FC42-1A74-42A0-8A54-8BC06E0F81C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4908618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F720B-6D24-4621-8DE8-F307F7949622}" type="datetimeFigureOut">
              <a:rPr lang="it-IT" smtClean="0"/>
              <a:t>11/09/2017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1FC42-1A74-42A0-8A54-8BC06E0F81C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283855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Box 8"/>
          <p:cNvSpPr txBox="1"/>
          <p:nvPr userDrawn="1"/>
        </p:nvSpPr>
        <p:spPr>
          <a:xfrm>
            <a:off x="164176" y="6283326"/>
            <a:ext cx="39138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83005305-56AA-41FB-8E52-9E09D388040D}" type="slidenum">
              <a:rPr lang="it-IT" sz="1000" b="0" smtClean="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pPr algn="r"/>
              <a:t>‹N›</a:t>
            </a:fld>
            <a:endParaRPr lang="it-IT" sz="1000" b="0" dirty="0">
              <a:solidFill>
                <a:srgbClr val="000000"/>
              </a:solidFill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982785"/>
      </p:ext>
    </p:extLst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3716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14800" y="13716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5" name="TextBox 8"/>
          <p:cNvSpPr txBox="1"/>
          <p:nvPr userDrawn="1"/>
        </p:nvSpPr>
        <p:spPr>
          <a:xfrm>
            <a:off x="164176" y="6283326"/>
            <a:ext cx="39138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83005305-56AA-41FB-8E52-9E09D388040D}" type="slidenum">
              <a:rPr lang="it-IT" sz="1000" b="0" smtClean="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pPr algn="r"/>
              <a:t>‹N›</a:t>
            </a:fld>
            <a:endParaRPr lang="it-IT" sz="1000" b="0" dirty="0">
              <a:solidFill>
                <a:srgbClr val="000000"/>
              </a:solidFill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6479960"/>
      </p:ext>
    </p:extLst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7" name="TextBox 8"/>
          <p:cNvSpPr txBox="1"/>
          <p:nvPr userDrawn="1"/>
        </p:nvSpPr>
        <p:spPr>
          <a:xfrm>
            <a:off x="164176" y="6283326"/>
            <a:ext cx="39138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83005305-56AA-41FB-8E52-9E09D388040D}" type="slidenum">
              <a:rPr lang="it-IT" sz="1000" b="0" smtClean="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pPr algn="r"/>
              <a:t>‹N›</a:t>
            </a:fld>
            <a:endParaRPr lang="it-IT" sz="1000" b="0" dirty="0">
              <a:solidFill>
                <a:srgbClr val="000000"/>
              </a:solidFill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1366916"/>
      </p:ext>
    </p:extLst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TextBox 8"/>
          <p:cNvSpPr txBox="1"/>
          <p:nvPr userDrawn="1"/>
        </p:nvSpPr>
        <p:spPr>
          <a:xfrm>
            <a:off x="164176" y="6283326"/>
            <a:ext cx="39138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83005305-56AA-41FB-8E52-9E09D388040D}" type="slidenum">
              <a:rPr lang="it-IT" sz="1000" b="0" smtClean="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pPr algn="r"/>
              <a:t>‹N›</a:t>
            </a:fld>
            <a:endParaRPr lang="it-IT" sz="1000" b="0" dirty="0">
              <a:solidFill>
                <a:srgbClr val="000000"/>
              </a:solidFill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928069"/>
      </p:ext>
    </p:extLst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8"/>
          <p:cNvSpPr txBox="1"/>
          <p:nvPr userDrawn="1"/>
        </p:nvSpPr>
        <p:spPr>
          <a:xfrm>
            <a:off x="164176" y="6283326"/>
            <a:ext cx="39138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83005305-56AA-41FB-8E52-9E09D388040D}" type="slidenum">
              <a:rPr lang="it-IT" sz="1000" b="0" smtClean="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pPr algn="r"/>
              <a:t>‹N›</a:t>
            </a:fld>
            <a:endParaRPr lang="it-IT" sz="1000" b="0" dirty="0">
              <a:solidFill>
                <a:srgbClr val="000000"/>
              </a:solidFill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3603398"/>
      </p:ext>
    </p:extLst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Box 8"/>
          <p:cNvSpPr txBox="1"/>
          <p:nvPr userDrawn="1"/>
        </p:nvSpPr>
        <p:spPr>
          <a:xfrm>
            <a:off x="164176" y="6283326"/>
            <a:ext cx="39138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83005305-56AA-41FB-8E52-9E09D388040D}" type="slidenum">
              <a:rPr lang="it-IT" sz="1000" b="0" smtClean="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pPr algn="r"/>
              <a:t>‹N›</a:t>
            </a:fld>
            <a:endParaRPr lang="it-IT" sz="1000" b="0" dirty="0">
              <a:solidFill>
                <a:srgbClr val="000000"/>
              </a:solidFill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7245012"/>
      </p:ext>
    </p:extLst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Box 8"/>
          <p:cNvSpPr txBox="1"/>
          <p:nvPr userDrawn="1"/>
        </p:nvSpPr>
        <p:spPr>
          <a:xfrm>
            <a:off x="164176" y="6283326"/>
            <a:ext cx="39138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83005305-56AA-41FB-8E52-9E09D388040D}" type="slidenum">
              <a:rPr lang="it-IT" sz="1000" b="0" smtClean="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pPr algn="r"/>
              <a:t>‹N›</a:t>
            </a:fld>
            <a:endParaRPr lang="it-IT" sz="1000" b="0" dirty="0">
              <a:solidFill>
                <a:srgbClr val="000000"/>
              </a:solidFill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0818957"/>
      </p:ext>
    </p:extLst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13716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smtClean="0"/>
              <a:t>Fare clic per modificare gli stili del testo dello schema</a:t>
            </a:r>
          </a:p>
          <a:p>
            <a:pPr lvl="1"/>
            <a:r>
              <a:rPr lang="it-IT" altLang="it-IT" smtClean="0"/>
              <a:t>Secondo livello</a:t>
            </a:r>
          </a:p>
          <a:p>
            <a:pPr lvl="2"/>
            <a:r>
              <a:rPr lang="it-IT" altLang="it-IT" smtClean="0"/>
              <a:t>Terzo livello</a:t>
            </a:r>
          </a:p>
        </p:txBody>
      </p:sp>
      <p:pic>
        <p:nvPicPr>
          <p:cNvPr id="4" name="Picture 2" descr="C:\MARKETING\PROGETTI\PPT REPLY TEMPLATE\elements\omini tutti colori 3d\green\reply_3d.png"/>
          <p:cNvPicPr>
            <a:picLocks noChangeAspect="1" noChangeArrowheads="1"/>
          </p:cNvPicPr>
          <p:nvPr userDrawn="1"/>
        </p:nvPicPr>
        <p:blipFill>
          <a:blip r:embed="rId14"/>
          <a:stretch>
            <a:fillRect/>
          </a:stretch>
        </p:blipFill>
        <p:spPr bwMode="auto">
          <a:xfrm>
            <a:off x="8327782" y="6039136"/>
            <a:ext cx="664033" cy="719138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ransition spd="med">
    <p:strips dir="rd"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2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2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2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2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1600" b="1">
          <a:solidFill>
            <a:schemeClr val="tx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1600" b="1">
          <a:solidFill>
            <a:schemeClr val="tx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1600" b="1">
          <a:solidFill>
            <a:schemeClr val="tx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1600" b="1">
          <a:solidFill>
            <a:schemeClr val="tx2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16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5F720B-6D24-4621-8DE8-F307F7949622}" type="datetimeFigureOut">
              <a:rPr lang="it-IT" smtClean="0"/>
              <a:t>11/09/2017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F1FC42-1A74-42A0-8A54-8BC06E0F81C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858890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81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  <p:sldLayoutId id="2147483680" r:id="rId12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../Internet_Totale_Febbraio_2013.xlsx#Presentazione!C19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../Internet_Totale_Febbraio_2013.xlsx#Presentazione!C19" TargetMode="Externa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 bwMode="auto">
          <a:xfrm>
            <a:off x="1331912" y="1628800"/>
            <a:ext cx="6984504" cy="1584176"/>
          </a:xfrm>
          <a:solidFill>
            <a:srgbClr val="FFFFFF"/>
          </a:solidFill>
          <a:ln>
            <a:solidFill>
              <a:schemeClr val="tx1">
                <a:lumMod val="50000"/>
                <a:lumOff val="50000"/>
              </a:schemeClr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1" hangingPunct="1">
              <a:defRPr/>
            </a:pPr>
            <a:r>
              <a:rPr lang="it-IT" sz="2800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PRESENTAZIONE </a:t>
            </a:r>
            <a:br>
              <a:rPr lang="it-IT" sz="2800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sz="2800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DATI LUGLIO 2017</a:t>
            </a:r>
            <a:br>
              <a:rPr lang="it-IT" sz="2800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sz="2800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OSSERVATORIO FCP - ASSOINTERNET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763713" y="5876925"/>
            <a:ext cx="4959350" cy="647700"/>
          </a:xfrm>
        </p:spPr>
        <p:txBody>
          <a:bodyPr/>
          <a:lstStyle/>
          <a:p>
            <a:pPr eaLnBrk="1" hangingPunct="1">
              <a:spcBef>
                <a:spcPct val="50000"/>
              </a:spcBef>
              <a:buClrTx/>
            </a:pPr>
            <a:endParaRPr lang="it-IT" altLang="it-IT" sz="1800" dirty="0" smtClean="0"/>
          </a:p>
          <a:p>
            <a:pPr eaLnBrk="1" hangingPunct="1"/>
            <a:endParaRPr lang="it-IT" altLang="it-IT" sz="1800" dirty="0" smtClean="0"/>
          </a:p>
        </p:txBody>
      </p:sp>
      <p:pic>
        <p:nvPicPr>
          <p:cNvPr id="2057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07" t="34375" r="44858" b="30972"/>
          <a:stretch>
            <a:fillRect/>
          </a:stretch>
        </p:blipFill>
        <p:spPr bwMode="auto">
          <a:xfrm>
            <a:off x="395288" y="3595260"/>
            <a:ext cx="4217987" cy="2282012"/>
          </a:xfrm>
          <a:prstGeom prst="rect">
            <a:avLst/>
          </a:prstGeom>
          <a:noFill/>
          <a:ln w="19050">
            <a:solidFill>
              <a:schemeClr val="tx1">
                <a:lumMod val="50000"/>
                <a:lumOff val="50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8" name="Picture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375" t="14444" r="74382" b="72963"/>
          <a:stretch>
            <a:fillRect/>
          </a:stretch>
        </p:blipFill>
        <p:spPr bwMode="auto">
          <a:xfrm>
            <a:off x="7020123" y="530781"/>
            <a:ext cx="1584325" cy="863600"/>
          </a:xfrm>
          <a:prstGeom prst="rect">
            <a:avLst/>
          </a:prstGeom>
          <a:noFill/>
          <a:ln w="19050">
            <a:solidFill>
              <a:schemeClr val="tx1">
                <a:lumMod val="50000"/>
                <a:lumOff val="50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9"/>
          <p:cNvSpPr>
            <a:spLocks noChangeArrowheads="1"/>
          </p:cNvSpPr>
          <p:nvPr/>
        </p:nvSpPr>
        <p:spPr bwMode="auto">
          <a:xfrm>
            <a:off x="2133600" y="6092825"/>
            <a:ext cx="495935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lr>
                <a:schemeClr val="tx2"/>
              </a:buClr>
              <a:buChar char="•"/>
              <a:defRPr sz="2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Char char="•"/>
              <a:defRPr sz="16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it-IT" altLang="it-IT" sz="2000" b="0" dirty="0">
                <a:latin typeface="Arial" panose="020B0604020202020204" pitchFamily="34" charset="0"/>
                <a:cs typeface="Arial" panose="020B0604020202020204" pitchFamily="34" charset="0"/>
              </a:rPr>
              <a:t>Milano, </a:t>
            </a:r>
            <a:r>
              <a:rPr lang="it-IT" altLang="it-IT" sz="2000" b="0" dirty="0" smtClean="0">
                <a:latin typeface="Arial" panose="020B0604020202020204" pitchFamily="34" charset="0"/>
                <a:cs typeface="Arial" panose="020B0604020202020204" pitchFamily="34" charset="0"/>
              </a:rPr>
              <a:t>11 Settembre 2017</a:t>
            </a:r>
            <a:endParaRPr lang="it-IT" altLang="it-IT" sz="2000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buFontTx/>
              <a:buNone/>
            </a:pPr>
            <a:endParaRPr lang="it-IT" altLang="it-IT" sz="2000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19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14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8" dur="1000"/>
                                        <p:tgtEl>
                                          <p:spTgt spid="2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20" presetID="50" presetClass="entr" presetSubtype="0" decel="10000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26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 animBg="1"/>
      <p:bldP spid="2051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88"/>
          <p:cNvSpPr>
            <a:spLocks noChangeArrowheads="1"/>
          </p:cNvSpPr>
          <p:nvPr/>
        </p:nvSpPr>
        <p:spPr bwMode="auto">
          <a:xfrm>
            <a:off x="3668713" y="198438"/>
            <a:ext cx="1841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Char char="•"/>
              <a:defRPr sz="2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Char char="•"/>
              <a:defRPr sz="16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endParaRPr lang="en-US" altLang="it-IT" sz="1600">
              <a:latin typeface="Arial" charset="0"/>
            </a:endParaRPr>
          </a:p>
        </p:txBody>
      </p:sp>
      <p:sp>
        <p:nvSpPr>
          <p:cNvPr id="12291" name="Rectangle 89"/>
          <p:cNvSpPr>
            <a:spLocks noChangeArrowheads="1"/>
          </p:cNvSpPr>
          <p:nvPr/>
        </p:nvSpPr>
        <p:spPr bwMode="auto">
          <a:xfrm>
            <a:off x="3921125" y="260350"/>
            <a:ext cx="184150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Char char="•"/>
              <a:defRPr sz="2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Char char="•"/>
              <a:defRPr sz="16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en-US" altLang="it-IT" sz="1100">
              <a:latin typeface="Arial" charset="0"/>
            </a:endParaRPr>
          </a:p>
        </p:txBody>
      </p:sp>
      <p:sp>
        <p:nvSpPr>
          <p:cNvPr id="12292" name="Rectangle 90"/>
          <p:cNvSpPr>
            <a:spLocks noChangeArrowheads="1"/>
          </p:cNvSpPr>
          <p:nvPr/>
        </p:nvSpPr>
        <p:spPr bwMode="auto">
          <a:xfrm>
            <a:off x="3935413" y="260350"/>
            <a:ext cx="184150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Char char="•"/>
              <a:defRPr sz="2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Char char="•"/>
              <a:defRPr sz="16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endParaRPr lang="en-US" altLang="it-IT" sz="1100">
              <a:latin typeface="Arial" charset="0"/>
            </a:endParaRPr>
          </a:p>
        </p:txBody>
      </p:sp>
      <p:sp>
        <p:nvSpPr>
          <p:cNvPr id="14" name="Text Box 3"/>
          <p:cNvSpPr txBox="1">
            <a:spLocks noChangeArrowheads="1"/>
          </p:cNvSpPr>
          <p:nvPr/>
        </p:nvSpPr>
        <p:spPr bwMode="auto">
          <a:xfrm>
            <a:off x="252413" y="44624"/>
            <a:ext cx="864076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Char char="•"/>
              <a:defRPr sz="2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Char char="•"/>
              <a:defRPr sz="16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r>
              <a:rPr lang="it-IT" altLang="it-IT" sz="1800" dirty="0">
                <a:latin typeface="Arial" panose="020B0604020202020204" pitchFamily="34" charset="0"/>
                <a:cs typeface="Arial" panose="020B0604020202020204" pitchFamily="34" charset="0"/>
              </a:rPr>
              <a:t>Ranking per fascia di fatturato totale (per 1.000) – Peso % sul totale fatturato</a:t>
            </a:r>
          </a:p>
        </p:txBody>
      </p:sp>
      <p:sp>
        <p:nvSpPr>
          <p:cNvPr id="7" name="CasellaDiTesto 6"/>
          <p:cNvSpPr txBox="1"/>
          <p:nvPr/>
        </p:nvSpPr>
        <p:spPr>
          <a:xfrm>
            <a:off x="215900" y="6489572"/>
            <a:ext cx="8820150" cy="306388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>
              <a:defRPr/>
            </a:pPr>
            <a:r>
              <a:rPr lang="it-IT" sz="1000" dirty="0">
                <a:latin typeface="Arial" panose="020B0604020202020204" pitchFamily="34" charset="0"/>
                <a:cs typeface="Arial" panose="020B0604020202020204" pitchFamily="34" charset="0"/>
              </a:rPr>
              <a:t>N.B. I valori sono stati calcolati partendo dai fatturati netti pubblicitari </a:t>
            </a:r>
            <a:r>
              <a:rPr lang="it-IT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2016 </a:t>
            </a:r>
            <a:r>
              <a:rPr lang="it-IT" sz="1000" dirty="0">
                <a:latin typeface="Arial" panose="020B0604020202020204" pitchFamily="34" charset="0"/>
                <a:cs typeface="Arial" panose="020B0604020202020204" pitchFamily="34" charset="0"/>
              </a:rPr>
              <a:t>e </a:t>
            </a:r>
            <a:r>
              <a:rPr lang="it-IT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2017 (</a:t>
            </a:r>
            <a:r>
              <a:rPr lang="it-IT" sz="1000" dirty="0">
                <a:latin typeface="Arial" panose="020B0604020202020204" pitchFamily="34" charset="0"/>
                <a:cs typeface="Arial" panose="020B0604020202020204" pitchFamily="34" charset="0"/>
              </a:rPr>
              <a:t>esclusa la "</a:t>
            </a:r>
            <a:r>
              <a:rPr lang="it-IT" sz="1000" dirty="0" err="1">
                <a:latin typeface="Arial" panose="020B0604020202020204" pitchFamily="34" charset="0"/>
                <a:cs typeface="Arial" panose="020B0604020202020204" pitchFamily="34" charset="0"/>
              </a:rPr>
              <a:t>Keywords</a:t>
            </a:r>
            <a:r>
              <a:rPr lang="it-IT" sz="1000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it-IT" sz="1000" dirty="0" err="1">
                <a:latin typeface="Arial" panose="020B0604020202020204" pitchFamily="34" charset="0"/>
                <a:cs typeface="Arial" panose="020B0604020202020204" pitchFamily="34" charset="0"/>
              </a:rPr>
              <a:t>Search</a:t>
            </a:r>
            <a:r>
              <a:rPr lang="it-IT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1000" dirty="0" err="1">
                <a:latin typeface="Arial" panose="020B0604020202020204" pitchFamily="34" charset="0"/>
                <a:cs typeface="Arial" panose="020B0604020202020204" pitchFamily="34" charset="0"/>
              </a:rPr>
              <a:t>adv</a:t>
            </a:r>
            <a:r>
              <a:rPr lang="it-IT" sz="1000" dirty="0">
                <a:latin typeface="Arial" panose="020B0604020202020204" pitchFamily="34" charset="0"/>
                <a:cs typeface="Arial" panose="020B0604020202020204" pitchFamily="34" charset="0"/>
              </a:rPr>
              <a:t>") delle Aziende che dichiarano i propri dati all'Osservatorio FCP Assointernet.</a:t>
            </a:r>
          </a:p>
        </p:txBody>
      </p:sp>
      <p:graphicFrame>
        <p:nvGraphicFramePr>
          <p:cNvPr id="9" name="Tabel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8546467"/>
              </p:ext>
            </p:extLst>
          </p:nvPr>
        </p:nvGraphicFramePr>
        <p:xfrm>
          <a:off x="342771" y="782044"/>
          <a:ext cx="8460046" cy="5204568"/>
        </p:xfrm>
        <a:graphic>
          <a:graphicData uri="http://schemas.openxmlformats.org/drawingml/2006/table">
            <a:tbl>
              <a:tblPr>
                <a:tableStyleId>{F5AB1C69-6EDB-4FF4-983F-18BD219EF322}</a:tableStyleId>
              </a:tblPr>
              <a:tblGrid>
                <a:gridCol w="1335796"/>
                <a:gridCol w="979584"/>
                <a:gridCol w="979584"/>
                <a:gridCol w="1068638"/>
                <a:gridCol w="979584"/>
                <a:gridCol w="1068638"/>
                <a:gridCol w="979584"/>
                <a:gridCol w="1068638"/>
              </a:tblGrid>
              <a:tr h="371810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050" u="none" strike="noStrike" dirty="0" smtClean="0">
                          <a:effectLst/>
                        </a:rPr>
                        <a:t>Fascia di Fatturato </a:t>
                      </a:r>
                    </a:p>
                    <a:p>
                      <a:pPr algn="l" rtl="0" fontAlgn="ctr"/>
                      <a:r>
                        <a:rPr lang="it-IT" sz="105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2016</a:t>
                      </a:r>
                      <a:endParaRPr lang="it-IT" sz="105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45718" marR="45718" marT="45723" marB="457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050" u="none" strike="noStrike" kern="1200" dirty="0">
                          <a:solidFill>
                            <a:srgbClr val="612A8A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GRUPPO A:</a:t>
                      </a:r>
                      <a:br>
                        <a:rPr lang="it-IT" sz="1050" u="none" strike="noStrike" kern="1200" dirty="0">
                          <a:solidFill>
                            <a:srgbClr val="612A8A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it-IT" sz="1050" u="none" strike="noStrike" kern="1200" dirty="0">
                          <a:solidFill>
                            <a:srgbClr val="612A8A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&gt; </a:t>
                      </a:r>
                      <a:r>
                        <a:rPr lang="it-IT" sz="1050" u="none" strike="noStrike" kern="1200" dirty="0" smtClean="0">
                          <a:solidFill>
                            <a:srgbClr val="612A8A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30.000</a:t>
                      </a:r>
                      <a:endParaRPr lang="it-IT" sz="1050" u="none" strike="noStrike" kern="1200" dirty="0">
                        <a:solidFill>
                          <a:srgbClr val="612A8A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050" u="none" strike="noStrike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GRUPPO B:</a:t>
                      </a:r>
                      <a:br>
                        <a:rPr lang="it-IT" sz="1050" u="none" strike="noStrike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it-IT" sz="1050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30.000 </a:t>
                      </a:r>
                      <a:r>
                        <a:rPr lang="it-IT" sz="1050" u="none" strike="noStrike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lang="it-IT" sz="1050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16.000</a:t>
                      </a:r>
                      <a:endParaRPr lang="it-IT" sz="1050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050" b="0" i="0" u="none" strike="noStrike" kern="1200" dirty="0">
                          <a:solidFill>
                            <a:srgbClr val="0099CC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GRUPPO C:</a:t>
                      </a:r>
                      <a:br>
                        <a:rPr lang="it-IT" sz="1050" b="0" i="0" u="none" strike="noStrike" kern="1200" dirty="0">
                          <a:solidFill>
                            <a:srgbClr val="0099CC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it-IT" sz="1050" b="0" i="0" u="none" strike="noStrike" kern="1200" dirty="0" smtClean="0">
                          <a:solidFill>
                            <a:srgbClr val="0099CC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16.000 </a:t>
                      </a:r>
                      <a:r>
                        <a:rPr lang="it-IT" sz="1050" b="0" i="0" u="none" strike="noStrike" kern="1200" dirty="0">
                          <a:solidFill>
                            <a:srgbClr val="0099CC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lang="it-IT" sz="1050" b="0" i="0" u="none" strike="noStrike" kern="1200" dirty="0" smtClean="0">
                          <a:solidFill>
                            <a:srgbClr val="0099CC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10.000</a:t>
                      </a:r>
                      <a:endParaRPr lang="it-IT" sz="1050" b="0" i="0" u="none" strike="noStrike" kern="1200" dirty="0">
                        <a:solidFill>
                          <a:srgbClr val="0099CC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050" b="0" i="0" u="none" strike="noStrike" kern="1200" dirty="0">
                          <a:solidFill>
                            <a:srgbClr val="FFC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GRUPPO D:</a:t>
                      </a:r>
                      <a:br>
                        <a:rPr lang="it-IT" sz="1050" b="0" i="0" u="none" strike="noStrike" kern="1200" dirty="0">
                          <a:solidFill>
                            <a:srgbClr val="FFC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it-IT" sz="1050" b="0" i="0" u="none" strike="noStrike" kern="1200" dirty="0" smtClean="0">
                          <a:solidFill>
                            <a:srgbClr val="FFC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10.000 </a:t>
                      </a:r>
                      <a:r>
                        <a:rPr lang="it-IT" sz="1050" b="0" i="0" u="none" strike="noStrike" kern="1200" dirty="0">
                          <a:solidFill>
                            <a:srgbClr val="FFC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- 7.000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050" b="0" i="0" u="none" strike="noStrike" kern="1200" dirty="0">
                          <a:solidFill>
                            <a:srgbClr val="CC33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GRUPPO E:</a:t>
                      </a:r>
                      <a:br>
                        <a:rPr lang="it-IT" sz="1050" b="0" i="0" u="none" strike="noStrike" kern="1200" dirty="0">
                          <a:solidFill>
                            <a:srgbClr val="CC33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it-IT" sz="1050" b="0" i="0" u="none" strike="noStrike" kern="1200" dirty="0">
                          <a:solidFill>
                            <a:srgbClr val="CC33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7.000 - </a:t>
                      </a:r>
                      <a:r>
                        <a:rPr lang="it-IT" sz="1050" b="0" i="0" u="none" strike="noStrike" kern="1200" dirty="0" smtClean="0">
                          <a:solidFill>
                            <a:srgbClr val="CC33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4.000</a:t>
                      </a:r>
                      <a:endParaRPr lang="it-IT" sz="1050" b="0" i="0" u="none" strike="noStrike" kern="1200" dirty="0">
                        <a:solidFill>
                          <a:srgbClr val="CC3399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050" b="0" i="0" u="none" strike="noStrike" kern="1200" dirty="0">
                          <a:solidFill>
                            <a:srgbClr val="0D9727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GRUPPO F:</a:t>
                      </a:r>
                      <a:br>
                        <a:rPr lang="it-IT" sz="1050" b="0" i="0" u="none" strike="noStrike" kern="1200" dirty="0">
                          <a:solidFill>
                            <a:srgbClr val="0D9727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it-IT" sz="1050" b="0" i="0" u="none" strike="noStrike" kern="1200" dirty="0" smtClean="0">
                          <a:solidFill>
                            <a:srgbClr val="0D9727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&lt;</a:t>
                      </a:r>
                      <a:r>
                        <a:rPr lang="it-IT" sz="1050" b="0" i="0" u="none" strike="noStrike" kern="1200" baseline="0" dirty="0" smtClean="0">
                          <a:solidFill>
                            <a:srgbClr val="0D9727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4.000</a:t>
                      </a:r>
                      <a:endParaRPr lang="it-IT" sz="1050" b="0" i="0" u="none" strike="noStrike" kern="1200" dirty="0">
                        <a:solidFill>
                          <a:srgbClr val="0D9727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050" u="none" strike="noStrike" dirty="0" smtClean="0">
                          <a:effectLst/>
                        </a:rPr>
                        <a:t>Tot. Mese 2017</a:t>
                      </a:r>
                    </a:p>
                    <a:p>
                      <a:pPr algn="ctr" rtl="0" fontAlgn="ctr"/>
                      <a:r>
                        <a:rPr lang="it-IT" sz="1050" u="none" strike="noStrike" dirty="0" smtClean="0">
                          <a:effectLst/>
                        </a:rPr>
                        <a:t> Valore </a:t>
                      </a:r>
                      <a:r>
                        <a:rPr lang="it-IT" sz="1050" u="none" strike="noStrike" dirty="0">
                          <a:effectLst/>
                        </a:rPr>
                        <a:t>%</a:t>
                      </a:r>
                      <a:endParaRPr lang="it-IT" sz="1050" b="1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45718" marR="45718" marT="45723" marB="457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60344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000" u="none" strike="noStrike" dirty="0" smtClean="0">
                          <a:effectLst/>
                        </a:rPr>
                        <a:t>N° Aziende Dichiaranti</a:t>
                      </a:r>
                      <a:endParaRPr lang="it-IT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45718" marR="45718" marT="45723" marB="457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000" u="none" strike="noStrike" kern="1200" dirty="0">
                          <a:solidFill>
                            <a:srgbClr val="612A8A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000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it-IT" sz="1000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000" b="0" i="0" u="none" strike="noStrike" dirty="0">
                          <a:solidFill>
                            <a:srgbClr val="0099CC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000" b="0" i="0" u="none" strike="noStrike" dirty="0" smtClean="0">
                          <a:solidFill>
                            <a:srgbClr val="FFC000"/>
                          </a:solidFill>
                          <a:effectLst/>
                          <a:latin typeface="+mn-lt"/>
                        </a:rPr>
                        <a:t>4</a:t>
                      </a:r>
                      <a:endParaRPr lang="it-IT" sz="1000" b="0" i="0" u="none" strike="noStrike" dirty="0">
                        <a:solidFill>
                          <a:srgbClr val="FFC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000" b="0" i="0" u="none" strike="noStrike" dirty="0" smtClean="0">
                          <a:solidFill>
                            <a:srgbClr val="CC3399"/>
                          </a:solidFill>
                          <a:effectLst/>
                          <a:latin typeface="+mn-lt"/>
                        </a:rPr>
                        <a:t>5</a:t>
                      </a:r>
                      <a:endParaRPr lang="it-IT" sz="1000" b="0" i="0" u="none" strike="noStrike" dirty="0">
                        <a:solidFill>
                          <a:srgbClr val="CC3399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000" b="0" i="0" u="none" strike="noStrike" dirty="0" smtClean="0">
                          <a:solidFill>
                            <a:srgbClr val="0D9727"/>
                          </a:solidFill>
                          <a:effectLst/>
                          <a:latin typeface="+mn-lt"/>
                        </a:rPr>
                        <a:t>5</a:t>
                      </a:r>
                      <a:endParaRPr lang="it-IT" sz="1000" b="0" i="0" u="none" strike="noStrike" dirty="0">
                        <a:solidFill>
                          <a:srgbClr val="0D9727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0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26</a:t>
                      </a:r>
                      <a:endParaRPr lang="it-IT" sz="1000" b="1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146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050" u="none" strike="noStrike" dirty="0">
                          <a:effectLst/>
                        </a:rPr>
                        <a:t>MESE</a:t>
                      </a:r>
                      <a:endParaRPr lang="it-IT" sz="1050" b="1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45718" marR="45718" marT="45723" marB="457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it-IT" sz="1050" u="none" strike="noStrike" dirty="0" smtClean="0">
                          <a:effectLst/>
                          <a:latin typeface="+mn-lt"/>
                        </a:rPr>
                        <a:t>CRESCITA % DEL FATTURATO </a:t>
                      </a:r>
                      <a:r>
                        <a:rPr lang="it-IT" sz="1050" b="1" u="none" strike="noStrike" dirty="0" smtClean="0">
                          <a:effectLst/>
                          <a:latin typeface="+mn-lt"/>
                        </a:rPr>
                        <a:t>PROGRESSIVO </a:t>
                      </a:r>
                      <a:r>
                        <a:rPr lang="it-IT" sz="1050" u="none" strike="noStrike" dirty="0" smtClean="0">
                          <a:effectLst/>
                          <a:latin typeface="+mn-lt"/>
                        </a:rPr>
                        <a:t>2017 SUL 2016 </a:t>
                      </a:r>
                    </a:p>
                    <a:p>
                      <a:pPr algn="ctr" fontAlgn="ctr"/>
                      <a:r>
                        <a:rPr lang="it-IT" sz="1050" u="none" strike="noStrike" dirty="0" smtClean="0">
                          <a:effectLst/>
                          <a:latin typeface="+mn-lt"/>
                        </a:rPr>
                        <a:t>DELLE AZIENDE DELLA FASCIA</a:t>
                      </a:r>
                      <a:endParaRPr lang="it-IT" sz="105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1438" marR="91438" marT="45723" marB="457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187598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000" u="none" strike="noStrike" dirty="0">
                          <a:effectLst/>
                        </a:rPr>
                        <a:t>Gennaio</a:t>
                      </a:r>
                      <a:endParaRPr lang="it-IT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45718" marR="45718" marT="45723" marB="457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000" u="none" strike="noStrike" kern="1200" dirty="0">
                          <a:solidFill>
                            <a:srgbClr val="612A8A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5,9%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000" u="none" strike="noStrike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-17,4%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000" b="0" i="0" u="none" strike="noStrike" kern="1200" dirty="0">
                          <a:solidFill>
                            <a:srgbClr val="0099CC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17,4%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000" b="0" i="0" u="none" strike="noStrike" kern="1200" dirty="0">
                          <a:solidFill>
                            <a:srgbClr val="FFC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16,2%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000" b="0" i="0" u="none" strike="noStrike" kern="1200" dirty="0">
                          <a:solidFill>
                            <a:srgbClr val="CC33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61,4%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000" b="0" i="0" u="none" strike="noStrike" kern="1200" dirty="0">
                          <a:solidFill>
                            <a:srgbClr val="0D9727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-43,7%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9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5,3%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6878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Febbraio</a:t>
                      </a:r>
                      <a:endParaRPr lang="it-IT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45718" marR="45718" marT="45723" marB="457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000" u="none" strike="noStrike" kern="1200" dirty="0">
                          <a:solidFill>
                            <a:srgbClr val="612A8A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-2,4%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000" u="none" strike="noStrike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-18,1%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000" b="0" i="0" u="none" strike="noStrike" kern="1200" dirty="0">
                          <a:solidFill>
                            <a:srgbClr val="0099CC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000" b="0" i="0" u="none" strike="noStrike" kern="1200">
                          <a:solidFill>
                            <a:srgbClr val="FFC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5,4%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000" b="0" i="0" u="none" strike="noStrike" kern="1200" dirty="0">
                          <a:solidFill>
                            <a:srgbClr val="CC33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37,0%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000" b="0" i="0" u="none" strike="noStrike" kern="1200" dirty="0">
                          <a:solidFill>
                            <a:srgbClr val="0D9727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-24,1%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9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-2,6%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Marzo</a:t>
                      </a:r>
                      <a:endParaRPr lang="it-IT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45718" marR="45718" marT="45723" marB="457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000" u="none" strike="noStrike" kern="1200" dirty="0">
                          <a:solidFill>
                            <a:srgbClr val="612A8A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-2,9%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000" u="none" strike="noStrike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-18,0%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000" b="0" i="0" u="none" strike="noStrike" kern="1200" dirty="0">
                          <a:solidFill>
                            <a:srgbClr val="0099CC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000" b="0" i="0" u="none" strike="noStrike" kern="1200">
                          <a:solidFill>
                            <a:srgbClr val="FFC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10,7%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000" b="0" i="0" u="none" strike="noStrike" kern="1200">
                          <a:solidFill>
                            <a:srgbClr val="CC33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36,6%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000" b="0" i="0" u="none" strike="noStrike" kern="1200" dirty="0">
                          <a:solidFill>
                            <a:srgbClr val="0D9727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-18,0%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9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-2,5%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250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Aprile</a:t>
                      </a:r>
                      <a:endParaRPr lang="it-IT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45718" marR="45718" marT="45723" marB="457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000" u="none" strike="noStrike" kern="1200" dirty="0">
                          <a:solidFill>
                            <a:srgbClr val="612A8A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-1,3%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000" u="none" strike="noStrike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-15,8%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000" b="0" i="0" u="none" strike="noStrike" kern="1200" dirty="0">
                          <a:solidFill>
                            <a:srgbClr val="0099CC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000" b="0" i="0" u="none" strike="noStrike" kern="1200" dirty="0">
                          <a:solidFill>
                            <a:srgbClr val="FFC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6,5%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000" b="0" i="0" u="none" strike="noStrike" kern="1200" dirty="0">
                          <a:solidFill>
                            <a:srgbClr val="CC33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35,1%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000" b="0" i="0" u="none" strike="noStrike" kern="1200" dirty="0">
                          <a:solidFill>
                            <a:srgbClr val="0D9727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-18,0%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9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-1,3%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Maggio</a:t>
                      </a:r>
                      <a:endParaRPr lang="it-IT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45718" marR="45718" marT="45723" marB="457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000" u="none" strike="noStrike" kern="1200" dirty="0">
                          <a:solidFill>
                            <a:srgbClr val="612A8A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000" u="none" strike="noStrike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-12,8%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000" b="0" i="0" u="none" strike="noStrike" kern="1200" dirty="0">
                          <a:solidFill>
                            <a:srgbClr val="0099CC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2,9%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000" b="0" i="0" u="none" strike="noStrike" kern="1200" dirty="0">
                          <a:solidFill>
                            <a:srgbClr val="FFC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8,1%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000" b="0" i="0" u="none" strike="noStrike" kern="1200">
                          <a:solidFill>
                            <a:srgbClr val="CC33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33,3%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000" b="0" i="0" u="none" strike="noStrike" kern="1200" dirty="0">
                          <a:solidFill>
                            <a:srgbClr val="0D9727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-19,1%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9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0,7%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9606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Giugno</a:t>
                      </a:r>
                      <a:endParaRPr lang="it-IT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45718" marR="45718" marT="45723" marB="457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000" u="none" strike="noStrike" kern="1200" dirty="0">
                          <a:solidFill>
                            <a:srgbClr val="612A8A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-1,2%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000" u="none" strike="noStrike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-13,1%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000" b="0" i="0" u="none" strike="noStrike" kern="1200" dirty="0">
                          <a:solidFill>
                            <a:srgbClr val="0099CC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-0,4%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000" b="0" i="0" u="none" strike="noStrike" kern="1200" dirty="0">
                          <a:solidFill>
                            <a:srgbClr val="FFC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000" b="0" i="0" u="none" strike="noStrike" kern="1200" dirty="0">
                          <a:solidFill>
                            <a:srgbClr val="CC33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27,9%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000" b="0" i="0" u="none" strike="noStrike" kern="1200" dirty="0">
                          <a:solidFill>
                            <a:srgbClr val="0D9727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-18,2%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9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-1,6%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9606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Luglio</a:t>
                      </a:r>
                      <a:endParaRPr lang="it-IT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45718" marR="45718" marT="45723" marB="457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000" u="none" strike="noStrike" kern="1200" dirty="0">
                          <a:solidFill>
                            <a:srgbClr val="612A8A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-1,2%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000" u="none" strike="noStrike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-13,0%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000" b="0" i="0" u="none" strike="noStrike" kern="1200" dirty="0">
                          <a:solidFill>
                            <a:srgbClr val="0099CC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-1,5%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000" b="0" i="0" u="none" strike="noStrike" kern="1200" dirty="0">
                          <a:solidFill>
                            <a:srgbClr val="FFC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000" b="0" i="0" u="none" strike="noStrike" kern="1200" dirty="0">
                          <a:solidFill>
                            <a:srgbClr val="CC33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25,1%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000" b="0" i="0" u="none" strike="noStrike" kern="1200" dirty="0">
                          <a:solidFill>
                            <a:srgbClr val="0D9727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-18,2%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-1,9%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5800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050" u="none" strike="noStrike" dirty="0">
                          <a:effectLst/>
                        </a:rPr>
                        <a:t>MESE</a:t>
                      </a:r>
                      <a:endParaRPr lang="it-IT" sz="1050" b="1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45718" marR="45718" marT="45723" marB="457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7">
                  <a:txBody>
                    <a:bodyPr/>
                    <a:lstStyle/>
                    <a:p>
                      <a:pPr marL="0" indent="0" algn="ctr" fontAlgn="ctr"/>
                      <a:r>
                        <a:rPr lang="it-IT" sz="1050" u="none" strike="noStrike" dirty="0" smtClean="0">
                          <a:effectLst/>
                          <a:latin typeface="+mn-lt"/>
                          <a:cs typeface="Arial" panose="020B0604020202020204" pitchFamily="34" charset="0"/>
                        </a:rPr>
                        <a:t>PESO DEL FATTURATO </a:t>
                      </a:r>
                      <a:r>
                        <a:rPr lang="it-IT" sz="1050" b="1" u="none" strike="noStrike" dirty="0" smtClean="0">
                          <a:effectLst/>
                          <a:latin typeface="+mn-lt"/>
                          <a:cs typeface="Arial" panose="020B0604020202020204" pitchFamily="34" charset="0"/>
                        </a:rPr>
                        <a:t>PROGRESSIVO</a:t>
                      </a:r>
                      <a:r>
                        <a:rPr lang="it-IT" sz="1050" b="1" u="none" strike="noStrike" baseline="0" dirty="0" smtClean="0">
                          <a:effectLst/>
                          <a:latin typeface="+mn-lt"/>
                          <a:cs typeface="Arial" panose="020B0604020202020204" pitchFamily="34" charset="0"/>
                        </a:rPr>
                        <a:t> </a:t>
                      </a:r>
                      <a:r>
                        <a:rPr lang="it-IT" sz="1050" u="none" strike="noStrike" dirty="0" smtClean="0">
                          <a:effectLst/>
                          <a:latin typeface="+mn-lt"/>
                          <a:cs typeface="Arial" panose="020B0604020202020204" pitchFamily="34" charset="0"/>
                        </a:rPr>
                        <a:t>DELLE AZIENDE </a:t>
                      </a:r>
                    </a:p>
                    <a:p>
                      <a:pPr marL="0" indent="0" algn="ctr" fontAlgn="ctr"/>
                      <a:r>
                        <a:rPr lang="it-IT" sz="1050" u="none" strike="noStrike" dirty="0" smtClean="0">
                          <a:effectLst/>
                          <a:latin typeface="+mn-lt"/>
                          <a:cs typeface="Arial" panose="020B0604020202020204" pitchFamily="34" charset="0"/>
                        </a:rPr>
                        <a:t>DELLA FASCIA SUL TOTALE FATTURATO 2017</a:t>
                      </a:r>
                      <a:endParaRPr lang="it-IT" sz="105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1438" marR="91438" marT="45723" marB="457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214354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000" u="none" strike="noStrike" dirty="0">
                          <a:effectLst/>
                        </a:rPr>
                        <a:t>Gennaio</a:t>
                      </a:r>
                      <a:endParaRPr lang="it-IT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45718" marR="45718" marT="45723" marB="457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000" u="none" strike="noStrike" kern="1200" dirty="0">
                          <a:solidFill>
                            <a:srgbClr val="612A8A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55,8%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000" u="none" strike="noStrike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14,8%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000" b="0" i="0" u="none" strike="noStrike" kern="1200" dirty="0">
                          <a:solidFill>
                            <a:srgbClr val="0099CC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13,6%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000" b="0" i="0" u="none" strike="noStrike" kern="1200" dirty="0">
                          <a:solidFill>
                            <a:srgbClr val="FFC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6,4%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000" b="0" i="0" u="none" strike="noStrike" kern="1200" dirty="0">
                          <a:solidFill>
                            <a:srgbClr val="CC33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8,1%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000" b="0" i="0" u="none" strike="noStrike" kern="1200" dirty="0">
                          <a:solidFill>
                            <a:srgbClr val="0D9727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9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6532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Febbraio</a:t>
                      </a:r>
                      <a:endParaRPr lang="it-IT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45718" marR="45718" marT="45723" marB="457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000" u="none" strike="noStrike" kern="1200" dirty="0">
                          <a:solidFill>
                            <a:srgbClr val="612A8A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55,0%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000" u="none" strike="noStrike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16,0%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000" b="0" i="0" u="none" strike="noStrike" kern="1200">
                          <a:solidFill>
                            <a:srgbClr val="0099CC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11,8%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000" b="0" i="0" u="none" strike="noStrike" kern="1200" dirty="0">
                          <a:solidFill>
                            <a:srgbClr val="FFC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7,6%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000" b="0" i="0" u="none" strike="noStrike" kern="1200" dirty="0">
                          <a:solidFill>
                            <a:srgbClr val="CC33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8,2%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000" b="0" i="0" u="none" strike="noStrike" kern="1200" dirty="0">
                          <a:solidFill>
                            <a:srgbClr val="0D9727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9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8710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Marzo</a:t>
                      </a:r>
                      <a:endParaRPr lang="it-IT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45718" marR="45718" marT="45723" marB="457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000" u="none" strike="noStrike" kern="1200">
                          <a:solidFill>
                            <a:srgbClr val="612A8A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55,1%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000" u="none" strike="noStrike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15,9%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000" b="0" i="0" u="none" strike="noStrike" kern="1200" dirty="0">
                          <a:solidFill>
                            <a:srgbClr val="0099CC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11,5%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000" b="0" i="0" u="none" strike="noStrike" kern="1200" dirty="0">
                          <a:solidFill>
                            <a:srgbClr val="FFC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7,8%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000" b="0" i="0" u="none" strike="noStrike" kern="1200">
                          <a:solidFill>
                            <a:srgbClr val="CC33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8,0%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000" b="0" i="0" u="none" strike="noStrike" kern="1200">
                          <a:solidFill>
                            <a:srgbClr val="0D9727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9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896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Aprile</a:t>
                      </a:r>
                      <a:endParaRPr lang="it-IT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45718" marR="45718" marT="45723" marB="457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000" u="none" strike="noStrike" kern="1200" dirty="0">
                          <a:solidFill>
                            <a:srgbClr val="612A8A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54,8%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000" u="none" strike="noStrike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16,0%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000" b="0" i="0" u="none" strike="noStrike" kern="1200" dirty="0">
                          <a:solidFill>
                            <a:srgbClr val="0099CC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11,5%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000" b="0" i="0" u="none" strike="noStrike" kern="1200" dirty="0">
                          <a:solidFill>
                            <a:srgbClr val="FFC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7,7%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000" b="0" i="0" u="none" strike="noStrike" kern="1200" dirty="0">
                          <a:solidFill>
                            <a:srgbClr val="CC33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8,3%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000" b="0" i="0" u="none" strike="noStrike" kern="1200" dirty="0">
                          <a:solidFill>
                            <a:srgbClr val="0D9727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9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5074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Maggio</a:t>
                      </a:r>
                      <a:endParaRPr lang="it-IT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45718" marR="45718" marT="45723" marB="457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000" u="none" strike="noStrike" kern="1200" dirty="0">
                          <a:solidFill>
                            <a:srgbClr val="612A8A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55,1%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000" u="none" strike="noStrike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16,0%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000" b="0" i="0" u="none" strike="noStrike" kern="1200" dirty="0">
                          <a:solidFill>
                            <a:srgbClr val="0099CC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11,3%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000" b="0" i="0" u="none" strike="noStrike" kern="1200" dirty="0">
                          <a:solidFill>
                            <a:srgbClr val="FFC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7,8%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000" b="0" i="0" u="none" strike="noStrike" kern="1200" dirty="0">
                          <a:solidFill>
                            <a:srgbClr val="CC33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8,2%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000" b="0" i="0" u="none" strike="noStrike" kern="1200" dirty="0">
                          <a:solidFill>
                            <a:srgbClr val="0D9727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9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9260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Giugno</a:t>
                      </a:r>
                      <a:endParaRPr lang="it-IT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45718" marR="45718" marT="45723" marB="457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000" u="none" strike="noStrike" kern="1200" dirty="0">
                          <a:solidFill>
                            <a:srgbClr val="612A8A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55,0%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000" u="none" strike="noStrike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16,1%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000" b="0" i="0" u="none" strike="noStrike" kern="1200" dirty="0">
                          <a:solidFill>
                            <a:srgbClr val="0099CC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11,6%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000" b="0" i="0" u="none" strike="noStrike" kern="1200" dirty="0">
                          <a:solidFill>
                            <a:srgbClr val="FFC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7,5%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000" b="0" i="0" u="none" strike="noStrike" kern="1200" dirty="0">
                          <a:solidFill>
                            <a:srgbClr val="CC33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8,1%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000" b="0" i="0" u="none" strike="noStrike" kern="1200" dirty="0">
                          <a:solidFill>
                            <a:srgbClr val="0D9727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9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9260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Luglio</a:t>
                      </a:r>
                      <a:endParaRPr lang="it-IT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45718" marR="45718" marT="45723" marB="457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000" u="none" strike="noStrike" kern="1200" dirty="0">
                          <a:solidFill>
                            <a:srgbClr val="612A8A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55,1%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000" u="none" strike="noStrike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16,0%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000" b="0" i="0" u="none" strike="noStrike" kern="1200" dirty="0">
                          <a:solidFill>
                            <a:srgbClr val="0099CC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11,7%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000" b="0" i="0" u="none" strike="noStrike" kern="1200" dirty="0">
                          <a:solidFill>
                            <a:srgbClr val="FFC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7,5%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000" b="0" i="0" u="none" strike="noStrike" kern="1200" dirty="0">
                          <a:solidFill>
                            <a:srgbClr val="CC33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8,0%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000" b="0" i="0" u="none" strike="noStrike" kern="1200" dirty="0">
                          <a:solidFill>
                            <a:srgbClr val="0D9727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09273528"/>
      </p:ext>
    </p:extLst>
  </p:cSld>
  <p:clrMapOvr>
    <a:masterClrMapping/>
  </p:clrMapOvr>
  <p:transition spd="med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utoUpdateAnimBg="0"/>
      <p:bldP spid="7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4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2133600"/>
            <a:ext cx="7772400" cy="1152525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it-IT" altLang="it-IT" sz="2400" b="1" i="1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FINE</a:t>
            </a:r>
          </a:p>
          <a:p>
            <a:pPr algn="ctr" eaLnBrk="1" hangingPunct="1">
              <a:buFontTx/>
              <a:buNone/>
            </a:pPr>
            <a:r>
              <a:rPr lang="it-IT" altLang="it-IT" sz="2400" b="1" i="1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PRESENTAZIONE</a:t>
            </a:r>
          </a:p>
        </p:txBody>
      </p:sp>
      <p:pic>
        <p:nvPicPr>
          <p:cNvPr id="232452" name="Picture 4"/>
          <p:cNvPicPr>
            <a:picLocks noGrp="1" noChangeAspect="1" noChangeArrowheads="1"/>
          </p:cNvPicPr>
          <p:nvPr>
            <p:ph type="title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377" t="14470" r="74382" b="72942"/>
          <a:stretch>
            <a:fillRect/>
          </a:stretch>
        </p:blipFill>
        <p:spPr bwMode="auto">
          <a:xfrm>
            <a:off x="6516688" y="836613"/>
            <a:ext cx="1584325" cy="863600"/>
          </a:xfrm>
          <a:noFill/>
          <a:ln w="15875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2453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07" t="34375" r="44858" b="30972"/>
          <a:stretch>
            <a:fillRect/>
          </a:stretch>
        </p:blipFill>
        <p:spPr bwMode="auto">
          <a:xfrm>
            <a:off x="395288" y="3357563"/>
            <a:ext cx="4392612" cy="2376487"/>
          </a:xfrm>
          <a:prstGeom prst="rect">
            <a:avLst/>
          </a:prstGeom>
          <a:noFill/>
          <a:ln w="15875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324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24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324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38" presetClass="entr" presetSubtype="0" accel="5000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4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32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32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32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19" presetID="38" presetClass="entr" presetSubtype="0" accel="5000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2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324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324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324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10500"/>
                            </p:stCondLst>
                            <p:childTnLst>
                              <p:par>
                                <p:cTn id="27" presetID="19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0" fill="hold"/>
                                        <p:tgtEl>
                                          <p:spTgt spid="2324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0" fill="hold"/>
                                        <p:tgtEl>
                                          <p:spTgt spid="2324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5"/>
          <p:cNvSpPr txBox="1">
            <a:spLocks noChangeArrowheads="1"/>
          </p:cNvSpPr>
          <p:nvPr/>
        </p:nvSpPr>
        <p:spPr bwMode="auto">
          <a:xfrm>
            <a:off x="326231" y="404664"/>
            <a:ext cx="8353425" cy="523220"/>
          </a:xfrm>
          <a:prstGeom prst="rect">
            <a:avLst/>
          </a:prstGeom>
          <a:extLst/>
        </p:spPr>
        <p:txBody>
          <a:bodyPr>
            <a:normAutofit/>
          </a:bodyPr>
          <a:lstStyle>
            <a:lvl1pPr algn="ctr" eaLnBrk="1" hangingPunct="1">
              <a:defRPr lang="it-IT" sz="2800" b="0" dirty="0">
                <a:latin typeface="+mj-lt"/>
                <a:ea typeface="ＭＳ Ｐゴシック" pitchFamily="-110" charset="-128"/>
                <a:cs typeface="ＭＳ Ｐゴシック" pitchFamily="-110" charset="-128"/>
              </a:defRPr>
            </a:lvl1pPr>
            <a:lvl2pPr algn="ctr" eaLnBrk="1" hangingPunct="1">
              <a:defRPr sz="3200">
                <a:solidFill>
                  <a:srgbClr val="000000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defRPr>
            </a:lvl2pPr>
            <a:lvl3pPr algn="ctr" eaLnBrk="1" hangingPunct="1">
              <a:defRPr sz="3200">
                <a:solidFill>
                  <a:srgbClr val="000000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defRPr>
            </a:lvl3pPr>
            <a:lvl4pPr algn="ctr" eaLnBrk="1" hangingPunct="1">
              <a:defRPr sz="3200">
                <a:solidFill>
                  <a:srgbClr val="000000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defRPr>
            </a:lvl4pPr>
            <a:lvl5pPr algn="ctr" eaLnBrk="1" hangingPunct="1">
              <a:defRPr sz="3200">
                <a:solidFill>
                  <a:srgbClr val="000000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defRPr>
            </a:lvl5pPr>
            <a:lvl6pPr marL="457200" algn="r" fontAlgn="base">
              <a:spcBef>
                <a:spcPct val="0"/>
              </a:spcBef>
              <a:spcAft>
                <a:spcPct val="0"/>
              </a:spcAft>
              <a:defRPr sz="2500">
                <a:solidFill>
                  <a:srgbClr val="808080"/>
                </a:solidFill>
                <a:latin typeface="Arial" pitchFamily="-110" charset="0"/>
              </a:defRPr>
            </a:lvl6pPr>
            <a:lvl7pPr marL="914400" algn="r" fontAlgn="base">
              <a:spcBef>
                <a:spcPct val="0"/>
              </a:spcBef>
              <a:spcAft>
                <a:spcPct val="0"/>
              </a:spcAft>
              <a:defRPr sz="2500">
                <a:solidFill>
                  <a:srgbClr val="808080"/>
                </a:solidFill>
                <a:latin typeface="Arial" pitchFamily="-110" charset="0"/>
              </a:defRPr>
            </a:lvl7pPr>
            <a:lvl8pPr marL="1371600" algn="r" fontAlgn="base">
              <a:spcBef>
                <a:spcPct val="0"/>
              </a:spcBef>
              <a:spcAft>
                <a:spcPct val="0"/>
              </a:spcAft>
              <a:defRPr sz="2500">
                <a:solidFill>
                  <a:srgbClr val="808080"/>
                </a:solidFill>
                <a:latin typeface="Arial" pitchFamily="-110" charset="0"/>
              </a:defRPr>
            </a:lvl8pPr>
            <a:lvl9pPr marL="1828800" algn="r" fontAlgn="base">
              <a:spcBef>
                <a:spcPct val="0"/>
              </a:spcBef>
              <a:spcAft>
                <a:spcPct val="0"/>
              </a:spcAft>
              <a:defRPr sz="2500">
                <a:solidFill>
                  <a:srgbClr val="808080"/>
                </a:solidFill>
                <a:latin typeface="Arial" pitchFamily="-110" charset="0"/>
              </a:defRPr>
            </a:lvl9pPr>
          </a:lstStyle>
          <a:p>
            <a:r>
              <a:rPr lang="it-IT" altLang="it-IT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SITI </a:t>
            </a:r>
            <a:r>
              <a:rPr lang="it-IT" altLang="it-IT" sz="2400" b="1" dirty="0">
                <a:latin typeface="Arial" panose="020B0604020202020204" pitchFamily="34" charset="0"/>
                <a:cs typeface="Arial" panose="020B0604020202020204" pitchFamily="34" charset="0"/>
              </a:rPr>
              <a:t>NUOVI nel mese di </a:t>
            </a:r>
            <a:r>
              <a:rPr lang="it-IT" altLang="it-IT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Luglio 2017</a:t>
            </a:r>
            <a:endParaRPr lang="it-IT" altLang="it-IT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460452" y="4221088"/>
            <a:ext cx="8345488" cy="461665"/>
          </a:xfrm>
          <a:prstGeom prst="rect">
            <a:avLst/>
          </a:prstGeom>
          <a:extLst/>
        </p:spPr>
        <p:txBody>
          <a:bodyPr>
            <a:normAutofit/>
          </a:bodyPr>
          <a:lstStyle>
            <a:defPPr>
              <a:defRPr lang="it-IT"/>
            </a:defPPr>
            <a:lvl1pPr algn="ctr" eaLnBrk="1" hangingPunct="1">
              <a:defRPr sz="2400">
                <a:latin typeface="Arial" panose="020B0604020202020204" pitchFamily="34" charset="0"/>
                <a:ea typeface="ＭＳ Ｐゴシック" pitchFamily="-110" charset="-128"/>
                <a:cs typeface="Arial" panose="020B0604020202020204" pitchFamily="34" charset="0"/>
              </a:defRPr>
            </a:lvl1pPr>
            <a:lvl2pPr algn="ctr" eaLnBrk="1" hangingPunct="1">
              <a:defRPr sz="3200">
                <a:solidFill>
                  <a:srgbClr val="000000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defRPr>
            </a:lvl2pPr>
            <a:lvl3pPr algn="ctr" eaLnBrk="1" hangingPunct="1">
              <a:defRPr sz="3200">
                <a:solidFill>
                  <a:srgbClr val="000000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defRPr>
            </a:lvl3pPr>
            <a:lvl4pPr algn="ctr" eaLnBrk="1" hangingPunct="1">
              <a:defRPr sz="3200">
                <a:solidFill>
                  <a:srgbClr val="000000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defRPr>
            </a:lvl4pPr>
            <a:lvl5pPr algn="ctr" eaLnBrk="1" hangingPunct="1">
              <a:defRPr sz="3200">
                <a:solidFill>
                  <a:srgbClr val="000000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defRPr>
            </a:lvl5pPr>
            <a:lvl6pPr marL="457200" algn="r" fontAlgn="base">
              <a:spcBef>
                <a:spcPct val="0"/>
              </a:spcBef>
              <a:spcAft>
                <a:spcPct val="0"/>
              </a:spcAft>
              <a:defRPr sz="2500">
                <a:solidFill>
                  <a:srgbClr val="808080"/>
                </a:solidFill>
                <a:latin typeface="Arial" pitchFamily="-110" charset="0"/>
              </a:defRPr>
            </a:lvl6pPr>
            <a:lvl7pPr marL="914400" algn="r" fontAlgn="base">
              <a:spcBef>
                <a:spcPct val="0"/>
              </a:spcBef>
              <a:spcAft>
                <a:spcPct val="0"/>
              </a:spcAft>
              <a:defRPr sz="2500">
                <a:solidFill>
                  <a:srgbClr val="808080"/>
                </a:solidFill>
                <a:latin typeface="Arial" pitchFamily="-110" charset="0"/>
              </a:defRPr>
            </a:lvl7pPr>
            <a:lvl8pPr marL="1371600" algn="r" fontAlgn="base">
              <a:spcBef>
                <a:spcPct val="0"/>
              </a:spcBef>
              <a:spcAft>
                <a:spcPct val="0"/>
              </a:spcAft>
              <a:defRPr sz="2500">
                <a:solidFill>
                  <a:srgbClr val="808080"/>
                </a:solidFill>
                <a:latin typeface="Arial" pitchFamily="-110" charset="0"/>
              </a:defRPr>
            </a:lvl8pPr>
            <a:lvl9pPr marL="1828800" algn="r" fontAlgn="base">
              <a:spcBef>
                <a:spcPct val="0"/>
              </a:spcBef>
              <a:spcAft>
                <a:spcPct val="0"/>
              </a:spcAft>
              <a:defRPr sz="2500">
                <a:solidFill>
                  <a:srgbClr val="808080"/>
                </a:solidFill>
                <a:latin typeface="Arial" pitchFamily="-110" charset="0"/>
              </a:defRPr>
            </a:lvl9pPr>
          </a:lstStyle>
          <a:p>
            <a:r>
              <a:rPr lang="it-IT" altLang="it-IT" dirty="0"/>
              <a:t>SITI CHIUSI nel mese di </a:t>
            </a:r>
            <a:r>
              <a:rPr lang="it-IT" altLang="it-IT" dirty="0" smtClean="0"/>
              <a:t>Luglio 2017</a:t>
            </a:r>
            <a:endParaRPr lang="it-IT" altLang="it-IT" dirty="0"/>
          </a:p>
        </p:txBody>
      </p:sp>
      <p:graphicFrame>
        <p:nvGraphicFramePr>
          <p:cNvPr id="8" name="Tabel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1594610"/>
              </p:ext>
            </p:extLst>
          </p:nvPr>
        </p:nvGraphicFramePr>
        <p:xfrm>
          <a:off x="683568" y="1124744"/>
          <a:ext cx="8137525" cy="2396418"/>
        </p:xfrm>
        <a:graphic>
          <a:graphicData uri="http://schemas.openxmlformats.org/drawingml/2006/table">
            <a:tbl>
              <a:tblPr firstRow="1" bandRow="1">
                <a:tableStyleId>{6E25E649-3F16-4E02-A733-19D2CDBF48F0}</a:tableStyleId>
              </a:tblPr>
              <a:tblGrid>
                <a:gridCol w="2952130"/>
                <a:gridCol w="5185395"/>
              </a:tblGrid>
              <a:tr h="349243"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/>
                        <a:t>CONCESSIONARIA</a:t>
                      </a:r>
                      <a:endParaRPr lang="en-US" sz="1600" dirty="0"/>
                    </a:p>
                  </a:txBody>
                  <a:tcPr marL="91447" marR="91447" marT="45749" marB="45749">
                    <a:solidFill>
                      <a:srgbClr val="FF860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/>
                        <a:t>SITO</a:t>
                      </a:r>
                      <a:endParaRPr lang="en-US" sz="1600" dirty="0"/>
                    </a:p>
                  </a:txBody>
                  <a:tcPr marL="91447" marR="91447" marT="45749" marB="45749">
                    <a:solidFill>
                      <a:srgbClr val="FF8601"/>
                    </a:solidFill>
                  </a:tcPr>
                </a:tc>
              </a:tr>
              <a:tr h="409435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WEBADS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empireonline.it</a:t>
                      </a:r>
                    </a:p>
                  </a:txBody>
                  <a:tcPr marL="0" marR="0" marT="0" marB="0" anchor="ctr"/>
                </a:tc>
              </a:tr>
              <a:tr h="409435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WEBADS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foodandbev.it</a:t>
                      </a:r>
                    </a:p>
                  </a:txBody>
                  <a:tcPr marL="0" marR="0" marT="0" marB="0" anchor="ctr"/>
                </a:tc>
              </a:tr>
              <a:tr h="409435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WEBADS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galileusweb.com</a:t>
                      </a:r>
                    </a:p>
                  </a:txBody>
                  <a:tcPr marL="0" marR="0" marT="0" marB="0" anchor="ctr"/>
                </a:tc>
              </a:tr>
              <a:tr h="409435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WEBADS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puregreenmag.it</a:t>
                      </a:r>
                    </a:p>
                  </a:txBody>
                  <a:tcPr marL="0" marR="0" marT="0" marB="0" anchor="ctr"/>
                </a:tc>
              </a:tr>
              <a:tr h="409435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WEBADS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qpmagazine.it</a:t>
                      </a: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Group 4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3810719"/>
              </p:ext>
            </p:extLst>
          </p:nvPr>
        </p:nvGraphicFramePr>
        <p:xfrm>
          <a:off x="71556" y="528483"/>
          <a:ext cx="9000888" cy="6068869"/>
        </p:xfrm>
        <a:graphic>
          <a:graphicData uri="http://schemas.openxmlformats.org/drawingml/2006/table">
            <a:tbl>
              <a:tblPr>
                <a:tableStyleId>{775DCB02-9BB8-47FD-8907-85C794F793BA}</a:tableStyleId>
              </a:tblPr>
              <a:tblGrid>
                <a:gridCol w="503944"/>
                <a:gridCol w="576064"/>
                <a:gridCol w="576064"/>
                <a:gridCol w="576064"/>
                <a:gridCol w="576064"/>
                <a:gridCol w="576064"/>
                <a:gridCol w="576064"/>
                <a:gridCol w="576064"/>
                <a:gridCol w="576064"/>
                <a:gridCol w="504056"/>
                <a:gridCol w="477742"/>
                <a:gridCol w="570669"/>
                <a:gridCol w="563137"/>
                <a:gridCol w="566903"/>
                <a:gridCol w="566903"/>
                <a:gridCol w="639022"/>
              </a:tblGrid>
              <a:tr h="294682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Mese</a:t>
                      </a:r>
                      <a:endParaRPr kumimoji="0" lang="it-IT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3" marR="45723" marT="45718" marB="45718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WEB</a:t>
                      </a:r>
                      <a:endParaRPr kumimoji="0" lang="it-IT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5" marR="45725" marT="45702" marB="45702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it-IT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19" marR="45719" marT="45715" marB="45715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it-IT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19" marR="45719" marT="45715" marB="45715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MOBILE</a:t>
                      </a:r>
                      <a:endParaRPr kumimoji="0" lang="it-IT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5" marR="45725" marT="45702" marB="45702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it-IT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19" marR="45719" marT="45715" marB="45715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it-IT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19" marR="45719" marT="45715" marB="45715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TABLETS</a:t>
                      </a:r>
                      <a:endParaRPr kumimoji="0" lang="it-IT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3399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5" marR="45725" marT="45702" marB="45702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it-IT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3399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19" marR="45719" marT="45715" marB="45715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it-IT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3399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19" marR="45719" marT="45715" marB="45715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D9727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SMART TV/CONS.</a:t>
                      </a:r>
                      <a:endParaRPr kumimoji="0" lang="it-IT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D9727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5" marR="45725" marT="45702" marB="45702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it-IT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19" marR="45719" marT="45715" marB="45715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it-IT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19" marR="45719" marT="45715" marB="45715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Totale</a:t>
                      </a:r>
                      <a:endParaRPr kumimoji="0" lang="it-IT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5" marR="45725" marT="45702" marB="45702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it-IT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19" marR="45719" marT="45715" marB="45715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it-IT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19" marR="45719" marT="45715" marB="45715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2770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it-IT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19" marR="45719" marT="45715" marB="45715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2016</a:t>
                      </a:r>
                      <a:endParaRPr kumimoji="0" lang="it-IT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5" marR="45725" marT="45702" marB="45702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2017</a:t>
                      </a:r>
                      <a:endParaRPr kumimoji="0" lang="it-IT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5" marR="45725" marT="45702" marB="45702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Diff</a:t>
                      </a:r>
                      <a:r>
                        <a:rPr kumimoji="0" lang="it-IT" sz="12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  <a:endParaRPr kumimoji="0" lang="it-IT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5" marR="45725" marT="45702" marB="45702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2016</a:t>
                      </a:r>
                      <a:endParaRPr kumimoji="0" lang="it-IT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5" marR="45725" marT="45702" marB="45702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2017</a:t>
                      </a:r>
                      <a:endParaRPr kumimoji="0" lang="it-IT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5" marR="45725" marT="45702" marB="45702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Diff</a:t>
                      </a:r>
                      <a:r>
                        <a:rPr kumimoji="0" lang="it-IT" sz="12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  <a:endParaRPr kumimoji="0" lang="it-IT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5" marR="45725" marT="45702" marB="45702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2016</a:t>
                      </a:r>
                      <a:endParaRPr kumimoji="0" lang="it-IT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3399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5" marR="45725" marT="45702" marB="45702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2017</a:t>
                      </a:r>
                      <a:endParaRPr kumimoji="0" lang="it-IT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3399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5" marR="45725" marT="45702" marB="45702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Diff</a:t>
                      </a:r>
                      <a:r>
                        <a:rPr kumimoji="0" lang="it-IT" sz="12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  <a:endParaRPr kumimoji="0" lang="it-IT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3399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5" marR="45725" marT="45702" marB="45702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D9727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2016</a:t>
                      </a:r>
                      <a:endParaRPr kumimoji="0" lang="it-IT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D9727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5" marR="45725" marT="45702" marB="45702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D9727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2017</a:t>
                      </a:r>
                      <a:endParaRPr kumimoji="0" lang="it-IT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D9727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5" marR="45725" marT="45702" marB="45702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D9727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Diff</a:t>
                      </a:r>
                      <a:r>
                        <a:rPr kumimoji="0" lang="it-IT" sz="12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D9727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  <a:endParaRPr kumimoji="0" lang="it-IT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D9727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5" marR="45725" marT="45702" marB="45702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2016</a:t>
                      </a:r>
                      <a:endParaRPr kumimoji="0" lang="it-IT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5" marR="45725" marT="45702" marB="45702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2017</a:t>
                      </a:r>
                      <a:endParaRPr kumimoji="0" lang="it-IT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5" marR="45725" marT="45702" marB="45702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Diff</a:t>
                      </a:r>
                      <a:r>
                        <a:rPr kumimoji="0" lang="it-IT" sz="1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  <a:endParaRPr kumimoji="0" lang="it-IT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5" marR="45725" marT="45702" marB="45702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3420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1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Gen.</a:t>
                      </a:r>
                      <a:endParaRPr kumimoji="0" lang="it-IT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26" marR="45726" marT="45707" marB="45707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23.678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22.518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-4,9%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1.764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4.124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133,8%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245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447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82,2%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112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66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-40,8%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25.800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27.155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5,3%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</a:tr>
              <a:tr h="37117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100" u="none" strike="noStrike" kern="1200" cap="none" normalizeH="0" baseline="0" dirty="0" err="1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Feb</a:t>
                      </a:r>
                      <a:r>
                        <a:rPr kumimoji="0" lang="it-IT" sz="11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kumimoji="0" lang="it-IT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26" marR="45726" marT="45707" marB="45707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32.415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27.026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-16,6%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2.763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5.021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81,7%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364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615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69,0%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148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85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-43,0%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35.691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32.747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-8,2%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</a:tr>
              <a:tr h="40517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1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Mar.</a:t>
                      </a:r>
                      <a:endParaRPr kumimoji="0" lang="it-IT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26" marR="45726" marT="45707" marB="45707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38.906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34.672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-10,9%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3.385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6.252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84,7%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331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690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108,5%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103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69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-33,5%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42.725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41.683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-2,4%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</a:tr>
              <a:tr h="44745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100" u="none" strike="noStrike" kern="1200" cap="none" normalizeH="0" baseline="0" dirty="0" err="1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Apr</a:t>
                      </a:r>
                      <a:r>
                        <a:rPr kumimoji="0" lang="it-IT" sz="11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kumimoji="0" lang="it-IT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26" marR="45726" marT="45707" marB="45707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32.411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30.312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-6,5%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3.276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5.526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68,7%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261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706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170,5%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42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189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345,7%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35.991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36.732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2,1%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</a:tr>
              <a:tr h="40517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100" u="none" strike="noStrike" kern="1200" cap="none" normalizeH="0" baseline="0" dirty="0" err="1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Mag</a:t>
                      </a:r>
                      <a:r>
                        <a:rPr kumimoji="0" lang="it-IT" sz="11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kumimoji="0" lang="it-IT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26" marR="45726" marT="45707" marB="45707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37.029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36.683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-0,9%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3.587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6.642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85,2%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373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829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122,6%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99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130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30,4%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41.088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44.284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7,8%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</a:tr>
              <a:tr h="3980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100" u="none" strike="noStrike" kern="1200" cap="none" normalizeH="0" baseline="0" dirty="0" err="1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Giu</a:t>
                      </a:r>
                      <a:r>
                        <a:rPr kumimoji="0" lang="it-IT" sz="11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kumimoji="0" lang="it-IT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26" marR="45726" marT="45707" marB="45707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39.998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33.289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-16,8%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4.345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6.014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38,4%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547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583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6,5%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34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125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266,6%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44.925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40.011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-10,9%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</a:tr>
              <a:tr h="40517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100" u="none" strike="noStrike" kern="1200" cap="none" normalizeH="0" baseline="0" dirty="0" err="1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Lug</a:t>
                      </a:r>
                      <a:r>
                        <a:rPr kumimoji="0" lang="it-IT" sz="11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kumimoji="0" lang="it-IT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26" marR="45726" marT="45707" marB="45707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25.842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23.580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-8,8%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3.915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4.861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24,2%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307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415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35,1%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32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35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9,9%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30.096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28.892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-4,0%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</a:tr>
              <a:tr h="40517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1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Ago.</a:t>
                      </a:r>
                      <a:endParaRPr kumimoji="0" lang="it-IT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26" marR="45726" marT="45707" marB="45707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13.351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1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1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2.747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 smtClean="0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100" b="0" i="0" u="none" strike="noStrike" dirty="0">
                        <a:solidFill>
                          <a:srgbClr val="004CD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 smtClean="0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100" b="0" i="0" u="none" strike="noStrike" dirty="0">
                        <a:solidFill>
                          <a:srgbClr val="004CD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225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 smtClean="0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100" b="0" i="0" u="none" strike="noStrike" dirty="0">
                        <a:solidFill>
                          <a:srgbClr val="CC3399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 smtClean="0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100" b="0" i="0" u="none" strike="noStrike" dirty="0">
                        <a:solidFill>
                          <a:srgbClr val="CC3399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100" b="0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100" b="0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16.334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</a:tr>
              <a:tr h="40517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1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Set.</a:t>
                      </a:r>
                      <a:endParaRPr kumimoji="0" lang="it-IT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6" marR="45726" marT="45707" marB="45707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30.419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1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1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3.925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 smtClean="0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100" b="0" i="0" u="none" strike="noStrike" dirty="0">
                        <a:solidFill>
                          <a:srgbClr val="004CD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 smtClean="0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100" b="0" i="0" u="none" strike="noStrike" dirty="0">
                        <a:solidFill>
                          <a:srgbClr val="004CD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328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 smtClean="0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100" b="0" i="0" u="none" strike="noStrike" dirty="0">
                        <a:solidFill>
                          <a:srgbClr val="CC3399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 smtClean="0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100" b="0" i="0" u="none" strike="noStrike" dirty="0">
                        <a:solidFill>
                          <a:srgbClr val="CC3399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45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100" b="0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100" b="0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34.717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</a:tr>
              <a:tr h="40517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1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Ott.</a:t>
                      </a:r>
                      <a:endParaRPr kumimoji="0" lang="it-IT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6" marR="45726" marT="45707" marB="45707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38.889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1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1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4.175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 smtClean="0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100" b="0" i="0" u="none" strike="noStrike" dirty="0">
                        <a:solidFill>
                          <a:srgbClr val="004CD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 smtClean="0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100" b="0" i="0" u="none" strike="noStrike" dirty="0">
                        <a:solidFill>
                          <a:srgbClr val="004CD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343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 smtClean="0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100" b="0" i="0" u="none" strike="noStrike" dirty="0">
                        <a:solidFill>
                          <a:srgbClr val="CC3399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 smtClean="0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100" b="0" i="0" u="none" strike="noStrike" dirty="0">
                        <a:solidFill>
                          <a:srgbClr val="CC3399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106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100" b="0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100" b="0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43.513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</a:tr>
              <a:tr h="40517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10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Nov</a:t>
                      </a:r>
                      <a:r>
                        <a:rPr kumimoji="0" lang="it-IT" sz="11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kumimoji="0" lang="it-IT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6" marR="45726" marT="45707" marB="45707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41.763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1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1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4.657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 smtClean="0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100" b="0" i="0" u="none" strike="noStrike" dirty="0">
                        <a:solidFill>
                          <a:srgbClr val="004CD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 smtClean="0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100" b="0" i="0" u="none" strike="noStrike" dirty="0">
                        <a:solidFill>
                          <a:srgbClr val="004CD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422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 smtClean="0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100" b="0" i="0" u="none" strike="noStrike" dirty="0">
                        <a:solidFill>
                          <a:srgbClr val="CC3399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 smtClean="0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100" b="0" i="0" u="none" strike="noStrike" dirty="0">
                        <a:solidFill>
                          <a:srgbClr val="CC3399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246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100" b="0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100" b="0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47.087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</a:tr>
              <a:tr h="40517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1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Dic.</a:t>
                      </a:r>
                      <a:endParaRPr kumimoji="0" lang="it-IT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6" marR="45726" marT="45707" marB="45707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44.025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1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1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5.896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 smtClean="0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100" b="0" i="0" u="none" strike="noStrike" dirty="0">
                        <a:solidFill>
                          <a:srgbClr val="004CD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 smtClean="0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100" b="0" i="0" u="none" strike="noStrike" dirty="0">
                        <a:solidFill>
                          <a:srgbClr val="004CD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463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 smtClean="0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100" b="0" i="0" u="none" strike="noStrike" dirty="0">
                        <a:solidFill>
                          <a:srgbClr val="CC3399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 smtClean="0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100" b="0" i="0" u="none" strike="noStrike" dirty="0">
                        <a:solidFill>
                          <a:srgbClr val="CC3399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128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100" b="0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100" b="0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50.513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</a:tr>
              <a:tr h="41108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Tot. </a:t>
                      </a:r>
                      <a:r>
                        <a:rPr kumimoji="0" lang="it-IT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Prog</a:t>
                      </a:r>
                      <a:endParaRPr kumimoji="0" lang="it-IT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6" marR="45726" marT="45707" marB="45707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230.279 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208.079 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-9,6%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23.035 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38.440 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66,9%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2.429 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4.286 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76,5%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572 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699 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22,2%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256.315 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251.504 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-1,9%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7242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Totale</a:t>
                      </a:r>
                    </a:p>
                  </a:txBody>
                  <a:tcPr marL="45726" marR="45726" marT="45707" marB="45707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398.728 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1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1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44.436 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 smtClean="0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100" b="0" i="0" u="none" strike="noStrike" dirty="0">
                        <a:solidFill>
                          <a:srgbClr val="004CD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 smtClean="0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100" b="0" i="0" u="none" strike="noStrike" dirty="0">
                        <a:solidFill>
                          <a:srgbClr val="004CD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4.209 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 smtClean="0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100" b="0" i="0" u="none" strike="noStrike" dirty="0">
                        <a:solidFill>
                          <a:srgbClr val="CC3399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 smtClean="0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100" b="0" i="0" u="none" strike="noStrike" dirty="0">
                        <a:solidFill>
                          <a:srgbClr val="CC3399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1.107 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100" b="0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100" b="0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448.479 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27331" name="Text Box 3"/>
          <p:cNvSpPr txBox="1">
            <a:spLocks noChangeArrowheads="1"/>
          </p:cNvSpPr>
          <p:nvPr/>
        </p:nvSpPr>
        <p:spPr bwMode="auto">
          <a:xfrm>
            <a:off x="179388" y="44450"/>
            <a:ext cx="864076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Char char="•"/>
              <a:defRPr sz="2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Char char="•"/>
              <a:defRPr sz="16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r>
              <a:rPr lang="it-IT" altLang="it-IT" sz="2000" i="1" dirty="0">
                <a:latin typeface="Arial" panose="020B0604020202020204" pitchFamily="34" charset="0"/>
                <a:cs typeface="Arial" panose="020B0604020202020204" pitchFamily="34" charset="0"/>
              </a:rPr>
              <a:t>Fatturato in migliaia di euro per DEVICE/STRUMENTO</a:t>
            </a:r>
          </a:p>
        </p:txBody>
      </p:sp>
      <p:sp>
        <p:nvSpPr>
          <p:cNvPr id="4380" name="Rectangle 88"/>
          <p:cNvSpPr>
            <a:spLocks noChangeArrowheads="1"/>
          </p:cNvSpPr>
          <p:nvPr/>
        </p:nvSpPr>
        <p:spPr bwMode="auto">
          <a:xfrm>
            <a:off x="3668713" y="198438"/>
            <a:ext cx="1841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Char char="•"/>
              <a:defRPr sz="2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Char char="•"/>
              <a:defRPr sz="16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endParaRPr lang="en-US" altLang="it-IT" sz="1600">
              <a:latin typeface="Arial" charset="0"/>
            </a:endParaRPr>
          </a:p>
        </p:txBody>
      </p:sp>
      <p:sp>
        <p:nvSpPr>
          <p:cNvPr id="4381" name="Rectangle 89"/>
          <p:cNvSpPr>
            <a:spLocks noChangeArrowheads="1"/>
          </p:cNvSpPr>
          <p:nvPr/>
        </p:nvSpPr>
        <p:spPr bwMode="auto">
          <a:xfrm>
            <a:off x="3921125" y="260350"/>
            <a:ext cx="184150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Char char="•"/>
              <a:defRPr sz="2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Char char="•"/>
              <a:defRPr sz="16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en-US" altLang="it-IT" sz="1100">
              <a:latin typeface="Arial" charset="0"/>
            </a:endParaRPr>
          </a:p>
        </p:txBody>
      </p:sp>
      <p:sp>
        <p:nvSpPr>
          <p:cNvPr id="4382" name="Rectangle 90"/>
          <p:cNvSpPr>
            <a:spLocks noChangeArrowheads="1"/>
          </p:cNvSpPr>
          <p:nvPr/>
        </p:nvSpPr>
        <p:spPr bwMode="auto">
          <a:xfrm>
            <a:off x="3935413" y="260350"/>
            <a:ext cx="184150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Char char="•"/>
              <a:defRPr sz="2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Char char="•"/>
              <a:defRPr sz="16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endParaRPr lang="en-US" altLang="it-IT" sz="11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5492743"/>
      </p:ext>
    </p:extLst>
  </p:cSld>
  <p:clrMapOvr>
    <a:masterClrMapping/>
  </p:clrMapOvr>
  <p:transition spd="med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273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273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273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273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273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273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7331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Group 4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5607660"/>
              </p:ext>
            </p:extLst>
          </p:nvPr>
        </p:nvGraphicFramePr>
        <p:xfrm>
          <a:off x="126204" y="620688"/>
          <a:ext cx="8891592" cy="5996277"/>
        </p:xfrm>
        <a:graphic>
          <a:graphicData uri="http://schemas.openxmlformats.org/drawingml/2006/table">
            <a:tbl>
              <a:tblPr>
                <a:tableStyleId>{775DCB02-9BB8-47FD-8907-85C794F793BA}</a:tableStyleId>
              </a:tblPr>
              <a:tblGrid>
                <a:gridCol w="557364"/>
                <a:gridCol w="615242"/>
                <a:gridCol w="701726"/>
                <a:gridCol w="701726"/>
                <a:gridCol w="701726"/>
                <a:gridCol w="701726"/>
                <a:gridCol w="701726"/>
                <a:gridCol w="701726"/>
                <a:gridCol w="701726"/>
                <a:gridCol w="701726"/>
                <a:gridCol w="701726"/>
                <a:gridCol w="701726"/>
                <a:gridCol w="701726"/>
              </a:tblGrid>
              <a:tr h="282014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Mese</a:t>
                      </a:r>
                      <a:endParaRPr kumimoji="0" lang="it-IT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19" marR="45719" marT="45717" marB="45717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BRAND A IMPRESSION</a:t>
                      </a:r>
                      <a:endParaRPr kumimoji="0" lang="it-IT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19" marR="45719" marT="45717" marB="45717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it-IT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it-IT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BRAND A TEMPO </a:t>
                      </a:r>
                      <a:endParaRPr kumimoji="0" lang="it-IT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19" marR="45719" marT="45717" marB="45717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it-IT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it-IT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PERFORMANCE</a:t>
                      </a:r>
                      <a:endParaRPr kumimoji="0" lang="it-IT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3399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19" marR="45719" marT="45717" marB="45717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it-IT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3399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it-IT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3399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Totale</a:t>
                      </a:r>
                      <a:endParaRPr kumimoji="0" lang="it-IT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19" marR="45719" marT="45717" marB="45717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it-IT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it-IT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0" marR="45720"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8478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it-IT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+mn-ea"/>
                        <a:cs typeface="+mn-cs"/>
                      </a:endParaRPr>
                    </a:p>
                  </a:txBody>
                  <a:tcPr marL="91441" marR="91441"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2016</a:t>
                      </a:r>
                      <a:endParaRPr kumimoji="0" lang="it-IT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1" marR="45721" marT="45700" marB="45700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2017</a:t>
                      </a:r>
                      <a:endParaRPr kumimoji="0" lang="it-IT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1" marR="45721" marT="45700" marB="45700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Diff</a:t>
                      </a:r>
                      <a:r>
                        <a:rPr kumimoji="0" lang="it-IT" sz="12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  <a:endParaRPr kumimoji="0" lang="it-IT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1" marR="45721" marT="45700" marB="45700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2016</a:t>
                      </a:r>
                      <a:endParaRPr kumimoji="0" lang="it-IT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1" marR="45721" marT="45700" marB="45700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2017</a:t>
                      </a:r>
                      <a:endParaRPr kumimoji="0" lang="it-IT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1" marR="45721" marT="45700" marB="45700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Diff</a:t>
                      </a:r>
                      <a:r>
                        <a:rPr kumimoji="0" lang="it-IT" sz="12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  <a:endParaRPr kumimoji="0" lang="it-IT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1" marR="45721" marT="45700" marB="45700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2016</a:t>
                      </a:r>
                      <a:endParaRPr kumimoji="0" lang="it-IT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3399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1" marR="45721" marT="45700" marB="45700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2017</a:t>
                      </a:r>
                      <a:endParaRPr kumimoji="0" lang="it-IT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3399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1" marR="45721" marT="45700" marB="45700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Diff</a:t>
                      </a:r>
                      <a:r>
                        <a:rPr kumimoji="0" lang="it-IT" sz="12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  <a:endParaRPr kumimoji="0" lang="it-IT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3399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1" marR="45721" marT="45700" marB="45700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2016</a:t>
                      </a:r>
                      <a:endParaRPr kumimoji="0" lang="it-IT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1" marR="45721" marT="45700" marB="45700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2017</a:t>
                      </a:r>
                      <a:endParaRPr kumimoji="0" lang="it-IT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1" marR="45721" marT="45700" marB="45700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Diff</a:t>
                      </a:r>
                      <a:r>
                        <a:rPr kumimoji="0" lang="it-IT" sz="1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  <a:endParaRPr kumimoji="0" lang="it-IT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1" marR="45721" marT="45700" marB="45700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5562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Gen.</a:t>
                      </a:r>
                      <a:endParaRPr kumimoji="0" lang="it-IT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22" marR="45722" marT="45705" marB="45705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17.943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20.335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13,3%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4.896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4.686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-4,3%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2.961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2.134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-27,9%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25.800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27.155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5,3%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</a:tr>
              <a:tr h="3525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u="none" strike="noStrike" kern="1200" cap="none" normalizeH="0" baseline="0" dirty="0" err="1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Feb</a:t>
                      </a:r>
                      <a:r>
                        <a:rPr kumimoji="0" lang="it-IT" sz="12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kumimoji="0" lang="it-IT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22" marR="45722" marT="45705" marB="45705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25.690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24.386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-5,1%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7.286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6.308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-13,4%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2.715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2.053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-24,4%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35.691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32.747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-8,2%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</a:tr>
              <a:tr h="38748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Mar.</a:t>
                      </a:r>
                      <a:endParaRPr kumimoji="0" lang="it-IT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22" marR="45722" marT="45705" marB="45705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30.515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30.885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1,2%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9.283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8.404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-9,5%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2.927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2.395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-18,2%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42.725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41.683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-2,4%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</a:tr>
              <a:tr h="37540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u="none" strike="noStrike" kern="1200" cap="none" normalizeH="0" baseline="0" dirty="0" err="1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Apr</a:t>
                      </a:r>
                      <a:r>
                        <a:rPr kumimoji="0" lang="it-IT" sz="12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kumimoji="0" lang="it-IT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22" marR="45722" marT="45705" marB="45705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26.984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27.143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0,6%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6.533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7.001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7,2%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2.474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2.589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4,6%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35.991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36.732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2,1%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</a:tr>
              <a:tr h="37540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u="none" strike="noStrike" kern="1200" cap="none" normalizeH="0" baseline="0" dirty="0" err="1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Mag</a:t>
                      </a:r>
                      <a:r>
                        <a:rPr kumimoji="0" lang="it-IT" sz="12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kumimoji="0" lang="it-IT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22" marR="45722" marT="45705" marB="45705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31.650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32.681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3,3%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7.187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8.967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24,8%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2.251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2.636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17,1%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41.088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44.284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7,8%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</a:tr>
              <a:tr h="37540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u="none" strike="noStrike" kern="1200" cap="none" normalizeH="0" baseline="0" dirty="0" err="1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Giu</a:t>
                      </a:r>
                      <a:r>
                        <a:rPr kumimoji="0" lang="it-IT" sz="12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kumimoji="0" lang="it-IT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22" marR="45722" marT="45705" marB="45705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31.818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28.963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-9,0%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10.400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8.751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-15,9%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2.707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2.297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-15,1%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44.925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40.011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-10,9%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</a:tr>
              <a:tr h="37540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u="none" strike="noStrike" kern="1200" cap="none" normalizeH="0" baseline="0" dirty="0" err="1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Lug</a:t>
                      </a:r>
                      <a:r>
                        <a:rPr kumimoji="0" lang="it-IT" sz="12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kumimoji="0" lang="it-IT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22" marR="45722" marT="45705" marB="45705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22.068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20.679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-6,3%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5.927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5.966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0,7%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2.101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2.247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7,0%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30.096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28.892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-4,0%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</a:tr>
              <a:tr h="37540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Ago.</a:t>
                      </a:r>
                      <a:endParaRPr kumimoji="0" lang="it-IT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22" marR="45722" marT="45705" marB="45705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11.362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3.437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4CD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4CD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1.535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CC3399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CC3399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16.334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</a:tr>
              <a:tr h="37540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Set.</a:t>
                      </a:r>
                      <a:endParaRPr kumimoji="0" lang="it-IT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2" marR="45722" marT="45705" marB="45705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25.722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6.523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4CD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4CD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2.472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CC3399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CC3399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34.717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</a:tr>
              <a:tr h="37540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Ott.</a:t>
                      </a:r>
                      <a:endParaRPr kumimoji="0" lang="it-IT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2" marR="45722" marT="45705" marB="45705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33.471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7.425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4CD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4CD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2.617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CC3399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CC3399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43.513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</a:tr>
              <a:tr h="37540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Nov</a:t>
                      </a:r>
                      <a:r>
                        <a:rPr kumimoji="0" lang="it-IT" sz="1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kumimoji="0" lang="it-IT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2" marR="45722" marT="45705" marB="45705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36.039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7.957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4CD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4CD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3.092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CC3399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CC3399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47.087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</a:tr>
              <a:tr h="37540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Dic.</a:t>
                      </a:r>
                      <a:endParaRPr kumimoji="0" lang="it-IT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2" marR="45722" marT="45705" marB="45705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37.822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10.086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4CD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4CD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2.605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CC3399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CC3399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50.513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</a:tr>
              <a:tr h="48070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Tot. </a:t>
                      </a:r>
                      <a:r>
                        <a:rPr kumimoji="0" lang="it-IT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Prog</a:t>
                      </a:r>
                      <a:r>
                        <a:rPr kumimoji="0" lang="it-IT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</a:p>
                  </a:txBody>
                  <a:tcPr marL="45722" marR="45722" marT="45705" marB="45705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186.668 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185.071 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-0,9%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51.512 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50.083 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-2,8%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18.136 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16.350 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-9,8%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256.315 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251.504 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-1,9%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8070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Totale</a:t>
                      </a:r>
                    </a:p>
                  </a:txBody>
                  <a:tcPr marL="45722" marR="45722" marT="45705" marB="45705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331.085 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86.939 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4CD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4CD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30.455 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CC3399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CC3399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448.479 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27331" name="Text Box 3"/>
          <p:cNvSpPr txBox="1">
            <a:spLocks noChangeArrowheads="1"/>
          </p:cNvSpPr>
          <p:nvPr/>
        </p:nvSpPr>
        <p:spPr bwMode="auto">
          <a:xfrm>
            <a:off x="179388" y="44450"/>
            <a:ext cx="864076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it-IT"/>
            </a:defPPr>
            <a:lvl1pPr algn="ctr" eaLnBrk="1" hangingPunct="1">
              <a:spcBef>
                <a:spcPct val="50000"/>
              </a:spcBef>
              <a:buClrTx/>
              <a:buFontTx/>
              <a:buNone/>
              <a:defRPr sz="2000" i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800"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Char char="•"/>
              <a:defRPr sz="1600"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Verdana" pitchFamily="34" charset="0"/>
              </a:defRPr>
            </a:lvl9pPr>
          </a:lstStyle>
          <a:p>
            <a:r>
              <a:rPr lang="it-IT" altLang="it-IT" dirty="0"/>
              <a:t>Fatturato in migliaia di euro per MODALITA’ DI VENDITA</a:t>
            </a:r>
          </a:p>
        </p:txBody>
      </p:sp>
      <p:sp>
        <p:nvSpPr>
          <p:cNvPr id="5355" name="Rectangle 88"/>
          <p:cNvSpPr>
            <a:spLocks noChangeArrowheads="1"/>
          </p:cNvSpPr>
          <p:nvPr/>
        </p:nvSpPr>
        <p:spPr bwMode="auto">
          <a:xfrm>
            <a:off x="3668713" y="198438"/>
            <a:ext cx="1841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Char char="•"/>
              <a:defRPr sz="2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Char char="•"/>
              <a:defRPr sz="16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endParaRPr lang="en-US" altLang="it-IT" sz="1600">
              <a:latin typeface="Arial" charset="0"/>
            </a:endParaRPr>
          </a:p>
        </p:txBody>
      </p:sp>
      <p:sp>
        <p:nvSpPr>
          <p:cNvPr id="5356" name="Rectangle 89"/>
          <p:cNvSpPr>
            <a:spLocks noChangeArrowheads="1"/>
          </p:cNvSpPr>
          <p:nvPr/>
        </p:nvSpPr>
        <p:spPr bwMode="auto">
          <a:xfrm>
            <a:off x="3921125" y="260350"/>
            <a:ext cx="184150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Char char="•"/>
              <a:defRPr sz="2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Char char="•"/>
              <a:defRPr sz="16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en-US" altLang="it-IT" sz="1100">
              <a:latin typeface="Arial" charset="0"/>
            </a:endParaRPr>
          </a:p>
        </p:txBody>
      </p:sp>
      <p:sp>
        <p:nvSpPr>
          <p:cNvPr id="5357" name="Rectangle 90"/>
          <p:cNvSpPr>
            <a:spLocks noChangeArrowheads="1"/>
          </p:cNvSpPr>
          <p:nvPr/>
        </p:nvSpPr>
        <p:spPr bwMode="auto">
          <a:xfrm>
            <a:off x="3935413" y="260350"/>
            <a:ext cx="184150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Char char="•"/>
              <a:defRPr sz="2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Char char="•"/>
              <a:defRPr sz="16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endParaRPr lang="en-US" altLang="it-IT" sz="1100">
              <a:latin typeface="Arial" charset="0"/>
            </a:endParaRPr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273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273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273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273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273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273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7331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Group 41">
            <a:hlinkClick r:id="rId2"/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7777882"/>
              </p:ext>
            </p:extLst>
          </p:nvPr>
        </p:nvGraphicFramePr>
        <p:xfrm>
          <a:off x="233983" y="827947"/>
          <a:ext cx="8676034" cy="5240485"/>
        </p:xfrm>
        <a:graphic>
          <a:graphicData uri="http://schemas.openxmlformats.org/drawingml/2006/table">
            <a:tbl>
              <a:tblPr>
                <a:tableStyleId>{775DCB02-9BB8-47FD-8907-85C794F793BA}</a:tableStyleId>
              </a:tblPr>
              <a:tblGrid>
                <a:gridCol w="771532"/>
                <a:gridCol w="878278"/>
                <a:gridCol w="878278"/>
                <a:gridCol w="878278"/>
                <a:gridCol w="878278"/>
                <a:gridCol w="878278"/>
                <a:gridCol w="878278"/>
                <a:gridCol w="878278"/>
                <a:gridCol w="878278"/>
                <a:gridCol w="878278"/>
              </a:tblGrid>
              <a:tr h="287590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3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Mese</a:t>
                      </a:r>
                      <a:endParaRPr kumimoji="0" lang="it-IT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68" marR="45768" marT="45759" marB="45759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3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BANNER</a:t>
                      </a:r>
                      <a:endParaRPr kumimoji="0" lang="it-IT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72" marR="45772" marT="45757" marB="45757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it-IT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4" marR="45724" marT="45719" marB="45719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it-IT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4" marR="45724" marT="45719" marB="45719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3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VIDEO</a:t>
                      </a:r>
                      <a:endParaRPr kumimoji="0" lang="it-IT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72" marR="45772" marT="45757" marB="45757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it-IT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4" marR="45724" marT="45719" marB="45719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it-IT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4" marR="45724" marT="45719" marB="45719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3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NEWSLETTER/EMAIL/SMS/MMS</a:t>
                      </a:r>
                      <a:endParaRPr kumimoji="0" lang="it-IT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3399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72" marR="45772" marT="45757" marB="45757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it-IT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3399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4" marR="45724" marT="45719" marB="45719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it-IT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3399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4" marR="45724" marT="45719" marB="45719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7561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it-IT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+mn-ea"/>
                        <a:cs typeface="+mn-cs"/>
                      </a:endParaRPr>
                    </a:p>
                  </a:txBody>
                  <a:tcPr marL="91441" marR="91441" marT="45721" marB="45721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3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2016</a:t>
                      </a:r>
                      <a:endParaRPr kumimoji="0" lang="it-IT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70" marR="45770" marT="45742" marB="45742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3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2017</a:t>
                      </a:r>
                      <a:endParaRPr kumimoji="0" lang="it-IT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70" marR="45770" marT="45742" marB="45742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30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Diff</a:t>
                      </a:r>
                      <a:r>
                        <a:rPr kumimoji="0" lang="it-IT" sz="13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  <a:endParaRPr kumimoji="0" lang="it-IT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70" marR="45770" marT="45742" marB="45742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2016</a:t>
                      </a:r>
                    </a:p>
                  </a:txBody>
                  <a:tcPr marL="45770" marR="45770" marT="45742" marB="45742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3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2017</a:t>
                      </a:r>
                      <a:endParaRPr kumimoji="0" lang="it-IT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70" marR="45770" marT="45742" marB="45742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30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Diff</a:t>
                      </a:r>
                      <a:r>
                        <a:rPr kumimoji="0" lang="it-IT" sz="13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  <a:endParaRPr kumimoji="0" lang="it-IT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70" marR="45770" marT="45742" marB="45742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3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2016</a:t>
                      </a:r>
                      <a:endParaRPr kumimoji="0" lang="it-IT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3399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70" marR="45770" marT="45742" marB="45742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3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2017</a:t>
                      </a:r>
                      <a:endParaRPr kumimoji="0" lang="it-IT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3399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70" marR="45770" marT="45742" marB="45742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30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Diff</a:t>
                      </a:r>
                      <a:r>
                        <a:rPr kumimoji="0" lang="it-IT" sz="13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  <a:endParaRPr kumimoji="0" lang="it-IT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3399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70" marR="45770" marT="45742" marB="45742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074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3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Gen.</a:t>
                      </a:r>
                      <a:endParaRPr kumimoji="0" lang="it-IT" sz="13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71" marR="45771" marT="45747" marB="45747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16.824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16.911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0,5%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4.887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5.736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17,4%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933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596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-36,1%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</a:tr>
              <a:tr h="3074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300" u="none" strike="noStrike" kern="1200" cap="none" normalizeH="0" baseline="0" dirty="0" err="1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Feb</a:t>
                      </a:r>
                      <a:r>
                        <a:rPr kumimoji="0" lang="it-IT" sz="13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kumimoji="0" lang="it-IT" sz="13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71" marR="45771" marT="45747" marB="45747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22.302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19.184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-14,0%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8.220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8.148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-0,9%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1.258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834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-33,7%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</a:tr>
              <a:tr h="3074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3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Mar.</a:t>
                      </a:r>
                      <a:endParaRPr kumimoji="0" lang="it-IT" sz="13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71" marR="45771" marT="45747" marB="45747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26.739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25.657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-4,0%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7.958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8.799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10,6%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1.577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1.030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-34,6%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</a:tr>
              <a:tr h="3074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300" u="none" strike="noStrike" kern="1200" cap="none" normalizeH="0" baseline="0" dirty="0" err="1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Apr</a:t>
                      </a:r>
                      <a:r>
                        <a:rPr kumimoji="0" lang="it-IT" sz="13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kumimoji="0" lang="it-IT" sz="13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71" marR="45771" marT="45747" marB="45747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22.606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21.357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-5,5%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7.771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9.159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17,9%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1.405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766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-45,5%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</a:tr>
              <a:tr h="3074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300" u="none" strike="noStrike" kern="1200" cap="none" normalizeH="0" baseline="0" dirty="0" err="1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Mag</a:t>
                      </a:r>
                      <a:r>
                        <a:rPr kumimoji="0" lang="it-IT" sz="13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kumimoji="0" lang="it-IT" sz="13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71" marR="45771" marT="45747" marB="45747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26.333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26.572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0,9%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8.848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10.158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14,8%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1.433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1.086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-24,2%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</a:tr>
              <a:tr h="3074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300" u="none" strike="noStrike" kern="1200" cap="none" normalizeH="0" baseline="0" dirty="0" err="1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Giu</a:t>
                      </a:r>
                      <a:r>
                        <a:rPr kumimoji="0" lang="it-IT" sz="13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kumimoji="0" lang="it-IT" sz="13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71" marR="45771" marT="45747" marB="45747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27.480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23.357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-15,0%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8.998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8.735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-2,9%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1.561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909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-41,8%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</a:tr>
              <a:tr h="3074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300" u="none" strike="noStrike" kern="1200" cap="none" normalizeH="0" baseline="0" dirty="0" err="1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Lug</a:t>
                      </a:r>
                      <a:r>
                        <a:rPr kumimoji="0" lang="it-IT" sz="13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kumimoji="0" lang="it-IT" sz="13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71" marR="45771" marT="45747" marB="45747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20.543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17.539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-14,6%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5.267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6.006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14,0%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984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616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-37,4%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</a:tr>
              <a:tr h="3074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3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Ago.</a:t>
                      </a:r>
                      <a:endParaRPr kumimoji="0" lang="it-IT" sz="13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71" marR="45771" marT="45747" marB="45747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10.694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2.968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4CD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4CD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492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CC3399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CC3399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</a:tr>
              <a:tr h="3074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3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Set.</a:t>
                      </a:r>
                      <a:endParaRPr kumimoji="0" lang="it-IT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71" marR="45771" marT="45747" marB="45747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21.856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7.459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4CD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4CD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1.044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CC3399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CC3399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</a:tr>
              <a:tr h="3074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3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Ott.</a:t>
                      </a:r>
                      <a:endParaRPr kumimoji="0" lang="it-IT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71" marR="45771" marT="45747" marB="45747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27.424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10.032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4CD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4CD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1.155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CC3399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CC3399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</a:tr>
              <a:tr h="3074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30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Nov</a:t>
                      </a:r>
                      <a:r>
                        <a:rPr kumimoji="0" lang="it-IT" sz="13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kumimoji="0" lang="it-IT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71" marR="45771" marT="45747" marB="45747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30.421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10.144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4CD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4CD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1.122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CC3399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CC3399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</a:tr>
              <a:tr h="3074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3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Dic.</a:t>
                      </a:r>
                      <a:endParaRPr kumimoji="0" lang="it-IT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71" marR="45771" marT="45747" marB="45747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31.836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10.141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4CD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4CD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985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CC3399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CC3399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</a:tr>
              <a:tr h="48429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Tot. </a:t>
                      </a:r>
                      <a:r>
                        <a:rPr kumimoji="0" lang="it-IT" sz="13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Prog</a:t>
                      </a:r>
                      <a:r>
                        <a:rPr kumimoji="0" lang="it-IT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</a:p>
                  </a:txBody>
                  <a:tcPr marL="45771" marR="45771" marT="45747" marB="45747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162.826 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150.576 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-7,5%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51.949 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56.741 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9,2%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9.151 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5.837 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-36,2%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8429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Totale</a:t>
                      </a:r>
                    </a:p>
                  </a:txBody>
                  <a:tcPr marL="45771" marR="45771" marT="45747" marB="45747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285.056 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92.692 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4CD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4CD6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4CD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13.949 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CC3399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CC3399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CC3399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27331" name="Text Box 3"/>
          <p:cNvSpPr txBox="1">
            <a:spLocks noChangeArrowheads="1"/>
          </p:cNvSpPr>
          <p:nvPr/>
        </p:nvSpPr>
        <p:spPr bwMode="auto">
          <a:xfrm>
            <a:off x="179388" y="44450"/>
            <a:ext cx="864076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it-IT"/>
            </a:defPPr>
            <a:lvl1pPr algn="ctr" eaLnBrk="1" hangingPunct="1">
              <a:spcBef>
                <a:spcPct val="50000"/>
              </a:spcBef>
              <a:buClrTx/>
              <a:buFontTx/>
              <a:buNone/>
              <a:defRPr sz="2000" i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800"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Char char="•"/>
              <a:defRPr sz="1600"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Verdana" pitchFamily="34" charset="0"/>
              </a:defRPr>
            </a:lvl9pPr>
          </a:lstStyle>
          <a:p>
            <a:r>
              <a:rPr lang="it-IT" altLang="it-IT" dirty="0"/>
              <a:t>Fatturato in migliaia di euro per OGGETTO/TIPOLOGIA</a:t>
            </a:r>
          </a:p>
        </p:txBody>
      </p:sp>
      <p:sp>
        <p:nvSpPr>
          <p:cNvPr id="6330" name="Rectangle 88"/>
          <p:cNvSpPr>
            <a:spLocks noChangeArrowheads="1"/>
          </p:cNvSpPr>
          <p:nvPr/>
        </p:nvSpPr>
        <p:spPr bwMode="auto">
          <a:xfrm>
            <a:off x="3668713" y="198438"/>
            <a:ext cx="1841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Char char="•"/>
              <a:defRPr sz="2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Char char="•"/>
              <a:defRPr sz="16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endParaRPr lang="en-US" altLang="it-IT" sz="1600">
              <a:latin typeface="Arial" charset="0"/>
            </a:endParaRPr>
          </a:p>
        </p:txBody>
      </p:sp>
      <p:sp>
        <p:nvSpPr>
          <p:cNvPr id="6331" name="Rectangle 89"/>
          <p:cNvSpPr>
            <a:spLocks noChangeArrowheads="1"/>
          </p:cNvSpPr>
          <p:nvPr/>
        </p:nvSpPr>
        <p:spPr bwMode="auto">
          <a:xfrm>
            <a:off x="3921125" y="260350"/>
            <a:ext cx="184150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Char char="•"/>
              <a:defRPr sz="2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Char char="•"/>
              <a:defRPr sz="16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en-US" altLang="it-IT" sz="1100">
              <a:latin typeface="Arial" charset="0"/>
            </a:endParaRPr>
          </a:p>
        </p:txBody>
      </p:sp>
      <p:sp>
        <p:nvSpPr>
          <p:cNvPr id="6332" name="Rectangle 90"/>
          <p:cNvSpPr>
            <a:spLocks noChangeArrowheads="1"/>
          </p:cNvSpPr>
          <p:nvPr/>
        </p:nvSpPr>
        <p:spPr bwMode="auto">
          <a:xfrm>
            <a:off x="3935413" y="260350"/>
            <a:ext cx="184150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Char char="•"/>
              <a:defRPr sz="2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Char char="•"/>
              <a:defRPr sz="16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endParaRPr lang="en-US" altLang="it-IT" sz="1100">
              <a:latin typeface="Arial" charset="0"/>
            </a:endParaRPr>
          </a:p>
        </p:txBody>
      </p:sp>
      <p:sp>
        <p:nvSpPr>
          <p:cNvPr id="6333" name="CasellaDiTesto 10"/>
          <p:cNvSpPr txBox="1">
            <a:spLocks noChangeArrowheads="1"/>
          </p:cNvSpPr>
          <p:nvPr/>
        </p:nvSpPr>
        <p:spPr bwMode="auto">
          <a:xfrm>
            <a:off x="7235825" y="6623050"/>
            <a:ext cx="1296988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Char char="•"/>
              <a:defRPr sz="2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Char char="•"/>
              <a:defRPr sz="16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it-IT" altLang="it-IT" sz="1100" dirty="0">
                <a:latin typeface="Arial" charset="0"/>
              </a:rPr>
              <a:t>Pagina 1 di 2</a:t>
            </a:r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273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273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273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273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273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273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7331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Group 41">
            <a:hlinkClick r:id="rId2"/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7859696"/>
              </p:ext>
            </p:extLst>
          </p:nvPr>
        </p:nvGraphicFramePr>
        <p:xfrm>
          <a:off x="278764" y="763852"/>
          <a:ext cx="8586473" cy="5205942"/>
        </p:xfrm>
        <a:graphic>
          <a:graphicData uri="http://schemas.openxmlformats.org/drawingml/2006/table">
            <a:tbl>
              <a:tblPr>
                <a:tableStyleId>{775DCB02-9BB8-47FD-8907-85C794F793BA}</a:tableStyleId>
              </a:tblPr>
              <a:tblGrid>
                <a:gridCol w="558769"/>
                <a:gridCol w="592913"/>
                <a:gridCol w="611174"/>
                <a:gridCol w="630410"/>
                <a:gridCol w="702632"/>
                <a:gridCol w="666039"/>
                <a:gridCol w="720080"/>
                <a:gridCol w="792088"/>
                <a:gridCol w="720080"/>
                <a:gridCol w="702113"/>
                <a:gridCol w="666039"/>
                <a:gridCol w="630105"/>
                <a:gridCol w="594031"/>
              </a:tblGrid>
              <a:tr h="520599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3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Mese</a:t>
                      </a:r>
                      <a:endParaRPr kumimoji="0" lang="it-IT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62" marR="45762" marT="45772" marB="45772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3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D9727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CLASSIFIED/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3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D9727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DIRECTORIES</a:t>
                      </a:r>
                      <a:endParaRPr kumimoji="0" lang="it-IT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D9727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66" marR="45766" marT="45770" marB="45770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lang="it-IT" sz="1100" b="1" i="0" u="none" strike="noStrike" kern="1200" dirty="0" smtClean="0">
                        <a:solidFill>
                          <a:srgbClr val="C00000"/>
                        </a:solidFill>
                        <a:latin typeface="Verdana"/>
                        <a:ea typeface="+mn-ea"/>
                        <a:cs typeface="+mn-cs"/>
                      </a:endParaRPr>
                    </a:p>
                  </a:txBody>
                  <a:tcPr marL="45724" marR="45724" marT="45719" marB="45719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it-IT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4" marR="45724" marT="45719" marB="45719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lang="it-IT" sz="1300" u="none" strike="noStrike" kern="1200" dirty="0" smtClean="0">
                          <a:solidFill>
                            <a:schemeClr val="accent5">
                              <a:lumMod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NATIVE</a:t>
                      </a:r>
                    </a:p>
                  </a:txBody>
                  <a:tcPr marL="45725" marR="45725" marT="45729" marB="45729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it-IT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4" marR="45724" marT="45719" marB="45719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it-IT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4" marR="45724" marT="45719" marB="45719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lang="it-IT" sz="1300" u="none" strike="noStrike" kern="1200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ALTRE TIPOLOGIE</a:t>
                      </a:r>
                      <a:endParaRPr lang="it-IT" sz="1300" b="0" i="0" u="none" strike="noStrike" kern="1200" dirty="0" smtClean="0">
                        <a:solidFill>
                          <a:srgbClr val="C0000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25" marR="45725" marT="45729" marB="45729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it-IT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4" marR="45724" marT="45719" marB="45719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it-IT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4" marR="45724" marT="45719" marB="45719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3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Totale</a:t>
                      </a:r>
                      <a:endParaRPr kumimoji="0" lang="it-IT" sz="13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25" marR="45725" marT="45729" marB="45729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it-IT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3399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4" marR="45724" marT="45719" marB="45719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it-IT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3399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724" marR="45724" marT="45719" marB="45719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5893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it-IT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+mn-ea"/>
                        <a:cs typeface="+mn-cs"/>
                      </a:endParaRPr>
                    </a:p>
                  </a:txBody>
                  <a:tcPr marL="91441" marR="91441" marT="45721" marB="45721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3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D9727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2016</a:t>
                      </a:r>
                      <a:endParaRPr kumimoji="0" lang="it-IT" sz="13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D9727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64" marR="45764" marT="45755" marB="45755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3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D9727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2017</a:t>
                      </a:r>
                      <a:endParaRPr kumimoji="0" lang="it-IT" sz="13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D9727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64" marR="45764" marT="45755" marB="45755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30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D9727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Diff</a:t>
                      </a:r>
                      <a:r>
                        <a:rPr kumimoji="0" lang="it-IT" sz="13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D9727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  <a:endParaRPr kumimoji="0" lang="it-IT" sz="13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D9727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64" marR="45764" marT="45755" marB="45755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lang="it-IT" sz="1300" u="none" strike="noStrike" kern="1200" dirty="0" smtClean="0">
                          <a:solidFill>
                            <a:schemeClr val="accent5">
                              <a:lumMod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2016</a:t>
                      </a:r>
                      <a:endParaRPr lang="it-IT" sz="1300" b="0" i="0" u="none" strike="noStrike" kern="1200" dirty="0" smtClean="0">
                        <a:solidFill>
                          <a:schemeClr val="accent5">
                            <a:lumMod val="25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23" marR="45723" marT="45714" marB="45714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lang="it-IT" sz="1300" u="none" strike="noStrike" kern="1200" dirty="0" smtClean="0">
                          <a:solidFill>
                            <a:schemeClr val="accent5">
                              <a:lumMod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2017</a:t>
                      </a:r>
                      <a:endParaRPr lang="it-IT" sz="1300" b="0" i="0" u="none" strike="noStrike" kern="1200" dirty="0" smtClean="0">
                        <a:solidFill>
                          <a:schemeClr val="accent5">
                            <a:lumMod val="25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23" marR="45723" marT="45714" marB="45714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lang="it-IT" sz="1300" u="none" strike="noStrike" kern="1200" dirty="0" err="1" smtClean="0">
                          <a:solidFill>
                            <a:schemeClr val="accent5">
                              <a:lumMod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Diff</a:t>
                      </a:r>
                      <a:r>
                        <a:rPr lang="it-IT" sz="1300" u="none" strike="noStrike" kern="1200" dirty="0" smtClean="0">
                          <a:solidFill>
                            <a:schemeClr val="accent5">
                              <a:lumMod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  <a:endParaRPr lang="it-IT" sz="1300" b="0" i="0" u="none" strike="noStrike" kern="1200" dirty="0" smtClean="0">
                        <a:solidFill>
                          <a:schemeClr val="accent5">
                            <a:lumMod val="25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23" marR="45723" marT="45714" marB="45714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lang="it-IT" sz="1300" u="none" strike="noStrike" kern="1200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2016</a:t>
                      </a:r>
                      <a:endParaRPr lang="it-IT" sz="1300" b="0" i="0" u="none" strike="noStrike" kern="1200" dirty="0" smtClean="0">
                        <a:solidFill>
                          <a:srgbClr val="C0000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23" marR="45723" marT="45714" marB="45714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lang="it-IT" sz="1300" u="none" strike="noStrike" kern="1200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2017</a:t>
                      </a:r>
                      <a:endParaRPr lang="it-IT" sz="1300" b="0" i="0" u="none" strike="noStrike" kern="1200" dirty="0" smtClean="0">
                        <a:solidFill>
                          <a:srgbClr val="C0000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23" marR="45723" marT="45714" marB="45714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lang="it-IT" sz="1300" u="none" strike="noStrike" kern="1200" dirty="0" err="1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Diff</a:t>
                      </a:r>
                      <a:r>
                        <a:rPr lang="it-IT" sz="1300" u="none" strike="noStrike" kern="1200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  <a:endParaRPr lang="it-IT" sz="1600" b="0" i="0" u="none" strike="noStrike" kern="1200" dirty="0" smtClean="0">
                        <a:solidFill>
                          <a:srgbClr val="C0000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23" marR="45723" marT="45714" marB="45714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3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2016</a:t>
                      </a:r>
                      <a:endParaRPr kumimoji="0" lang="it-IT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3" marR="45723" marT="45714" marB="45714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3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2017</a:t>
                      </a:r>
                      <a:endParaRPr kumimoji="0" lang="it-IT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3" marR="45723" marT="45714" marB="45714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30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Diff</a:t>
                      </a:r>
                      <a:r>
                        <a:rPr kumimoji="0" lang="it-IT" sz="13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  <a:endParaRPr kumimoji="0" lang="it-IT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3" marR="45723" marT="45714" marB="45714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859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3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Gen.</a:t>
                      </a:r>
                      <a:endParaRPr kumimoji="0" lang="it-IT" sz="13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65" marR="45765" marT="45760" marB="45760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490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439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-10,4%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1.324 </a:t>
                      </a:r>
                      <a:endParaRPr lang="it-IT" sz="12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2.467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86,3%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1.341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1.007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-24,9%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25.800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27.155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5,3%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</a:tr>
              <a:tr h="2859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300" u="none" strike="noStrike" kern="1200" cap="none" normalizeH="0" baseline="0" dirty="0" err="1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Feb</a:t>
                      </a:r>
                      <a:r>
                        <a:rPr kumimoji="0" lang="it-IT" sz="13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kumimoji="0" lang="it-IT" sz="13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65" marR="45765" marT="45760" marB="45760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554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455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-17,9%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1.365 </a:t>
                      </a:r>
                      <a:endParaRPr lang="it-IT" sz="12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2.330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70,6%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1.991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1.796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-9,8%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35.691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32.747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-8,2%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</a:tr>
              <a:tr h="2859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3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Mar.</a:t>
                      </a:r>
                      <a:endParaRPr kumimoji="0" lang="it-IT" sz="13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65" marR="45765" marT="45760" marB="45760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620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643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3,7%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2.179 </a:t>
                      </a:r>
                      <a:endParaRPr lang="it-IT" sz="12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3.350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53,7%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3.652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2.205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-39,6%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42.725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41.683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-2,4%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</a:tr>
              <a:tr h="2859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300" u="none" strike="noStrike" kern="1200" cap="none" normalizeH="0" baseline="0" dirty="0" err="1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Apr</a:t>
                      </a:r>
                      <a:r>
                        <a:rPr kumimoji="0" lang="it-IT" sz="13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kumimoji="0" lang="it-IT" sz="13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65" marR="45765" marT="45760" marB="45760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447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433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-3,2%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1.830 </a:t>
                      </a:r>
                      <a:endParaRPr lang="it-IT" sz="12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3.318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81,4%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1.933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1.699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-12,1%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35.991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36.732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2,1%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</a:tr>
              <a:tr h="2859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300" u="none" strike="noStrike" kern="1200" cap="none" normalizeH="0" baseline="0" dirty="0" err="1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Mag</a:t>
                      </a:r>
                      <a:r>
                        <a:rPr kumimoji="0" lang="it-IT" sz="13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kumimoji="0" lang="it-IT" sz="13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65" marR="45765" marT="45760" marB="45760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191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552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189,7%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2.053 </a:t>
                      </a:r>
                      <a:endParaRPr lang="it-IT" sz="12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3.267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59,2%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2.230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2.649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18,8%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41.088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44.284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7,8%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</a:tr>
              <a:tr h="2859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300" u="none" strike="noStrike" kern="1200" cap="none" normalizeH="0" baseline="0" dirty="0" err="1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Giu</a:t>
                      </a:r>
                      <a:r>
                        <a:rPr kumimoji="0" lang="it-IT" sz="13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kumimoji="0" lang="it-IT" sz="13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65" marR="45765" marT="45760" marB="45760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594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472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-20,5%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2.141 </a:t>
                      </a:r>
                      <a:endParaRPr lang="it-IT" sz="12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2.930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36,8%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4.151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3.607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-13,1%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44.925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40.011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-10,9%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</a:tr>
              <a:tr h="2859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300" u="none" strike="noStrike" kern="1200" cap="none" normalizeH="0" baseline="0" dirty="0" err="1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Lug</a:t>
                      </a:r>
                      <a:r>
                        <a:rPr kumimoji="0" lang="it-IT" sz="13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kumimoji="0" lang="it-IT" sz="13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65" marR="45765" marT="45760" marB="45760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217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541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148,8%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1.654 </a:t>
                      </a:r>
                      <a:endParaRPr lang="it-IT" sz="12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2.343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41,7%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1.432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1.848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29,1%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30.096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28.892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-4,0%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</a:tr>
              <a:tr h="2859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3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Ago.</a:t>
                      </a:r>
                      <a:endParaRPr kumimoji="0" lang="it-IT" sz="13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65" marR="45765" marT="45760" marB="45760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159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1.068 </a:t>
                      </a:r>
                      <a:endParaRPr lang="it-IT" sz="12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953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16.334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</a:tr>
              <a:tr h="2859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3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Set.</a:t>
                      </a:r>
                      <a:endParaRPr kumimoji="0" lang="it-IT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65" marR="45765" marT="45760" marB="45760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772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2.042 </a:t>
                      </a:r>
                      <a:endParaRPr lang="it-IT" sz="12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1.545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34.717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</a:tr>
              <a:tr h="2859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3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Ott.</a:t>
                      </a:r>
                      <a:endParaRPr kumimoji="0" lang="it-IT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65" marR="45765" marT="45760" marB="45760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440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2.463 </a:t>
                      </a:r>
                      <a:endParaRPr lang="it-IT" sz="12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2.000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43.513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</a:tr>
              <a:tr h="32330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30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Nov</a:t>
                      </a:r>
                      <a:r>
                        <a:rPr kumimoji="0" lang="it-IT" sz="13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kumimoji="0" lang="it-IT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65" marR="45765" marT="45760" marB="45760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494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2.944 </a:t>
                      </a:r>
                      <a:endParaRPr lang="it-IT" sz="12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1.963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47.087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</a:tr>
              <a:tr h="2859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3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Dic.</a:t>
                      </a:r>
                      <a:endParaRPr kumimoji="0" lang="it-IT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65" marR="45765" marT="45760" marB="45760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565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3.341 </a:t>
                      </a:r>
                      <a:endParaRPr lang="it-IT" sz="12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3.645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50.513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</a:tr>
              <a:tr h="4814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Tot. </a:t>
                      </a:r>
                      <a:r>
                        <a:rPr kumimoji="0" lang="it-IT" sz="13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Prog</a:t>
                      </a:r>
                      <a:r>
                        <a:rPr kumimoji="0" lang="it-IT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</a:p>
                  </a:txBody>
                  <a:tcPr marL="45765" marR="45765" marT="45760" marB="45760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3.113 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3.535 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13,6%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12.546 </a:t>
                      </a:r>
                      <a:endParaRPr lang="it-IT" sz="12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20.006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59,5%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16.730 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14.811 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-11,5%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256.315 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251.504 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-1,9%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918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Totale</a:t>
                      </a:r>
                    </a:p>
                  </a:txBody>
                  <a:tcPr marL="45765" marR="45765" marT="45760" marB="45760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5.542 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24.405 </a:t>
                      </a:r>
                      <a:endParaRPr lang="it-IT" sz="12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26.835 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448.479 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27331" name="Text Box 3"/>
          <p:cNvSpPr txBox="1">
            <a:spLocks noChangeArrowheads="1"/>
          </p:cNvSpPr>
          <p:nvPr/>
        </p:nvSpPr>
        <p:spPr bwMode="auto">
          <a:xfrm>
            <a:off x="179388" y="44450"/>
            <a:ext cx="864076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it-IT"/>
            </a:defPPr>
            <a:lvl1pPr algn="ctr" eaLnBrk="1" hangingPunct="1">
              <a:spcBef>
                <a:spcPct val="50000"/>
              </a:spcBef>
              <a:buClrTx/>
              <a:buFontTx/>
              <a:buNone/>
              <a:defRPr sz="2000" i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800"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Char char="•"/>
              <a:defRPr sz="1600"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Verdana" pitchFamily="34" charset="0"/>
              </a:defRPr>
            </a:lvl9pPr>
          </a:lstStyle>
          <a:p>
            <a:r>
              <a:rPr lang="it-IT" altLang="it-IT" dirty="0"/>
              <a:t>Fatturato in migliaia di euro per OGGETTO/TIPOLOGIA</a:t>
            </a:r>
          </a:p>
        </p:txBody>
      </p:sp>
      <p:sp>
        <p:nvSpPr>
          <p:cNvPr id="7353" name="Rectangle 88"/>
          <p:cNvSpPr>
            <a:spLocks noChangeArrowheads="1"/>
          </p:cNvSpPr>
          <p:nvPr/>
        </p:nvSpPr>
        <p:spPr bwMode="auto">
          <a:xfrm>
            <a:off x="3668713" y="198438"/>
            <a:ext cx="1841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Char char="•"/>
              <a:defRPr sz="2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Char char="•"/>
              <a:defRPr sz="16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endParaRPr lang="en-US" altLang="it-IT" sz="1600">
              <a:latin typeface="Arial" charset="0"/>
            </a:endParaRPr>
          </a:p>
        </p:txBody>
      </p:sp>
      <p:sp>
        <p:nvSpPr>
          <p:cNvPr id="7354" name="Rectangle 89"/>
          <p:cNvSpPr>
            <a:spLocks noChangeArrowheads="1"/>
          </p:cNvSpPr>
          <p:nvPr/>
        </p:nvSpPr>
        <p:spPr bwMode="auto">
          <a:xfrm>
            <a:off x="3921125" y="260350"/>
            <a:ext cx="184150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Char char="•"/>
              <a:defRPr sz="2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Char char="•"/>
              <a:defRPr sz="16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en-US" altLang="it-IT" sz="1100">
              <a:latin typeface="Arial" charset="0"/>
            </a:endParaRPr>
          </a:p>
        </p:txBody>
      </p:sp>
      <p:sp>
        <p:nvSpPr>
          <p:cNvPr id="7355" name="Rectangle 90"/>
          <p:cNvSpPr>
            <a:spLocks noChangeArrowheads="1"/>
          </p:cNvSpPr>
          <p:nvPr/>
        </p:nvSpPr>
        <p:spPr bwMode="auto">
          <a:xfrm>
            <a:off x="3935413" y="260350"/>
            <a:ext cx="184150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Char char="•"/>
              <a:defRPr sz="2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Char char="•"/>
              <a:defRPr sz="16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endParaRPr lang="en-US" altLang="it-IT" sz="1100">
              <a:latin typeface="Arial" charset="0"/>
            </a:endParaRPr>
          </a:p>
        </p:txBody>
      </p:sp>
      <p:sp>
        <p:nvSpPr>
          <p:cNvPr id="7356" name="CasellaDiTesto 10"/>
          <p:cNvSpPr txBox="1">
            <a:spLocks noChangeArrowheads="1"/>
          </p:cNvSpPr>
          <p:nvPr/>
        </p:nvSpPr>
        <p:spPr bwMode="auto">
          <a:xfrm>
            <a:off x="7235825" y="6623050"/>
            <a:ext cx="1296988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Char char="•"/>
              <a:defRPr sz="2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Char char="•"/>
              <a:defRPr sz="16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it-IT" altLang="it-IT" sz="1100" dirty="0">
                <a:latin typeface="Arial" charset="0"/>
              </a:rPr>
              <a:t>Pagina 2 di 2</a:t>
            </a:r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273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273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273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273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273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273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7331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Group 4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0863219"/>
              </p:ext>
            </p:extLst>
          </p:nvPr>
        </p:nvGraphicFramePr>
        <p:xfrm>
          <a:off x="216122" y="690116"/>
          <a:ext cx="8711757" cy="5923056"/>
        </p:xfrm>
        <a:graphic>
          <a:graphicData uri="http://schemas.openxmlformats.org/drawingml/2006/table">
            <a:tbl>
              <a:tblPr>
                <a:tableStyleId>{775DCB02-9BB8-47FD-8907-85C794F793BA}</a:tableStyleId>
              </a:tblPr>
              <a:tblGrid>
                <a:gridCol w="579877"/>
                <a:gridCol w="699008"/>
                <a:gridCol w="627832"/>
                <a:gridCol w="627832"/>
                <a:gridCol w="627832"/>
                <a:gridCol w="627832"/>
                <a:gridCol w="627832"/>
                <a:gridCol w="627832"/>
                <a:gridCol w="627832"/>
                <a:gridCol w="627832"/>
                <a:gridCol w="602554"/>
                <a:gridCol w="602554"/>
                <a:gridCol w="602554"/>
                <a:gridCol w="602554"/>
              </a:tblGrid>
              <a:tr h="24720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it-IT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45108" marR="45108" marT="45109" marB="45109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endParaRPr lang="it-IT" sz="1200" b="0" i="0" u="none" strike="noStrike" dirty="0">
                        <a:solidFill>
                          <a:srgbClr val="FF0000"/>
                        </a:solidFill>
                        <a:latin typeface="Verdana"/>
                      </a:endParaRPr>
                    </a:p>
                  </a:txBody>
                  <a:tcPr marL="9399" marR="9399" marT="9399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endParaRPr lang="it-IT" sz="1200" b="0" i="0" u="none" strike="noStrike" dirty="0">
                        <a:solidFill>
                          <a:srgbClr val="00B050"/>
                        </a:solidFill>
                        <a:latin typeface="Verdana"/>
                      </a:endParaRPr>
                    </a:p>
                  </a:txBody>
                  <a:tcPr marL="9399" marR="9399" marT="9399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0" fontAlgn="ctr"/>
                      <a:endParaRPr lang="it-IT" sz="1200" b="0" i="0" u="none" strike="noStrike" dirty="0">
                        <a:solidFill>
                          <a:srgbClr val="000000"/>
                        </a:solidFill>
                        <a:latin typeface="Verdana"/>
                      </a:endParaRPr>
                    </a:p>
                  </a:txBody>
                  <a:tcPr marL="9399" marR="9399" marT="9399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300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 sul Totale Video</a:t>
                      </a:r>
                      <a:r>
                        <a:rPr lang="it-IT" sz="1300" u="none" strike="noStrike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ADV</a:t>
                      </a:r>
                      <a:endParaRPr lang="it-IT" sz="130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399" marR="9399" marT="9399" marB="0" anchor="ctr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200" b="0" i="0" u="none" strike="noStrike" dirty="0">
                        <a:solidFill>
                          <a:srgbClr val="000000"/>
                        </a:solidFill>
                        <a:latin typeface="Verdana"/>
                      </a:endParaRPr>
                    </a:p>
                  </a:txBody>
                  <a:tcPr marL="9526" marR="9526" marT="95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817050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Mese</a:t>
                      </a:r>
                      <a:endParaRPr kumimoji="0" lang="it-IT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108" marR="45108" marT="45109" marB="4510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it-IT" sz="1300" u="none" strike="noStrike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Video ADV</a:t>
                      </a:r>
                      <a:r>
                        <a:rPr lang="it-IT" sz="1300" u="none" strike="noStrike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/>
                      </a:r>
                      <a:br>
                        <a:rPr lang="it-IT" sz="1300" u="none" strike="noStrike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it-IT" sz="1300" u="none" strike="noStrike" dirty="0" err="1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Podcasting</a:t>
                      </a:r>
                      <a:r>
                        <a:rPr lang="it-IT" sz="1300" u="none" strike="noStrike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video/Video Banner </a:t>
                      </a:r>
                      <a:endParaRPr lang="it-IT" sz="1300" b="0" i="0" u="none" strike="noStrike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399" marR="9399" marT="9399" marB="0" anchor="ctr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it-IT" sz="1300" u="none" strike="noStrike" dirty="0" smtClean="0">
                          <a:solidFill>
                            <a:srgbClr val="0D9727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Video ADV</a:t>
                      </a:r>
                      <a:r>
                        <a:rPr lang="it-IT" sz="1300" u="none" strike="noStrike" dirty="0">
                          <a:solidFill>
                            <a:srgbClr val="0D9727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/>
                      </a:r>
                      <a:br>
                        <a:rPr lang="it-IT" sz="1300" u="none" strike="noStrike" dirty="0">
                          <a:solidFill>
                            <a:srgbClr val="0D9727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it-IT" sz="1300" u="none" strike="noStrike" dirty="0" err="1">
                          <a:solidFill>
                            <a:srgbClr val="0D9727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</a:t>
                      </a:r>
                      <a:r>
                        <a:rPr lang="it-IT" sz="1300" u="none" strike="noStrike" dirty="0">
                          <a:solidFill>
                            <a:srgbClr val="0D9727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r>
                        <a:rPr lang="it-IT" sz="1300" u="none" strike="noStrike" dirty="0" err="1">
                          <a:solidFill>
                            <a:srgbClr val="0D9727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Mid</a:t>
                      </a:r>
                      <a:r>
                        <a:rPr lang="it-IT" sz="1300" u="none" strike="noStrike" dirty="0">
                          <a:solidFill>
                            <a:srgbClr val="0D9727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-Post </a:t>
                      </a:r>
                      <a:r>
                        <a:rPr lang="it-IT" sz="1300" u="none" strike="noStrike" dirty="0" err="1">
                          <a:solidFill>
                            <a:srgbClr val="0D9727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Roll</a:t>
                      </a:r>
                      <a:r>
                        <a:rPr lang="it-IT" sz="1300" u="none" strike="noStrike" dirty="0">
                          <a:solidFill>
                            <a:srgbClr val="0D9727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it-IT" sz="1300" b="0" i="0" u="none" strike="noStrike" dirty="0">
                        <a:solidFill>
                          <a:srgbClr val="0D9727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399" marR="9399" marT="9399" marB="0" anchor="ctr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it-IT" sz="1300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Video</a:t>
                      </a:r>
                      <a:r>
                        <a:rPr lang="it-IT" sz="1300" u="none" strike="noStrike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ADV  </a:t>
                      </a:r>
                    </a:p>
                    <a:p>
                      <a:pPr algn="ctr" rtl="0" fontAlgn="ctr"/>
                      <a:r>
                        <a:rPr lang="it-IT" sz="1300" u="none" strike="noStrike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Totale</a:t>
                      </a:r>
                      <a:endParaRPr lang="it-IT" sz="130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399" marR="9399" marT="9399" marB="0" anchor="ctr"/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it-IT" sz="1200" b="1" i="0" u="none" strike="noStrike" dirty="0">
                        <a:solidFill>
                          <a:srgbClr val="000000"/>
                        </a:solidFill>
                        <a:latin typeface="Verdana"/>
                      </a:endParaRPr>
                    </a:p>
                  </a:txBody>
                  <a:tcPr marL="9526" marR="9526" marT="95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it-IT" sz="1200" b="1" i="0" u="none" strike="noStrike" dirty="0">
                        <a:solidFill>
                          <a:srgbClr val="000000"/>
                        </a:solidFill>
                        <a:latin typeface="Verdana"/>
                      </a:endParaRPr>
                    </a:p>
                  </a:txBody>
                  <a:tcPr marL="9526" marR="9526" marT="95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300" u="none" strike="noStrike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Video ADV</a:t>
                      </a:r>
                      <a:br>
                        <a:rPr lang="it-IT" sz="1300" u="none" strike="noStrike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it-IT" sz="1300" u="none" strike="noStrike" dirty="0" err="1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Podcasting</a:t>
                      </a:r>
                      <a:r>
                        <a:rPr lang="it-IT" sz="1300" u="none" strike="noStrike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video/Video Banner </a:t>
                      </a:r>
                      <a:endParaRPr lang="it-IT" sz="1300" b="0" i="0" u="none" strike="noStrike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399" marR="9399" marT="9399" marB="0" anchor="ctr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300" u="none" strike="noStrike" dirty="0" smtClean="0">
                          <a:solidFill>
                            <a:srgbClr val="0D9727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Video ADV</a:t>
                      </a:r>
                      <a:br>
                        <a:rPr lang="it-IT" sz="1300" u="none" strike="noStrike" dirty="0" smtClean="0">
                          <a:solidFill>
                            <a:srgbClr val="0D9727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it-IT" sz="1300" u="none" strike="noStrike" dirty="0" err="1" smtClean="0">
                          <a:solidFill>
                            <a:srgbClr val="0D9727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</a:t>
                      </a:r>
                      <a:r>
                        <a:rPr lang="it-IT" sz="1300" u="none" strike="noStrike" dirty="0" smtClean="0">
                          <a:solidFill>
                            <a:srgbClr val="0D9727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r>
                        <a:rPr lang="it-IT" sz="1300" u="none" strike="noStrike" dirty="0" err="1" smtClean="0">
                          <a:solidFill>
                            <a:srgbClr val="0D9727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Mid</a:t>
                      </a:r>
                      <a:r>
                        <a:rPr lang="it-IT" sz="1300" u="none" strike="noStrike" dirty="0" smtClean="0">
                          <a:solidFill>
                            <a:srgbClr val="0D9727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-Post </a:t>
                      </a:r>
                      <a:r>
                        <a:rPr lang="it-IT" sz="1300" u="none" strike="noStrike" dirty="0" err="1" smtClean="0">
                          <a:solidFill>
                            <a:srgbClr val="0D9727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Roll</a:t>
                      </a:r>
                      <a:r>
                        <a:rPr lang="it-IT" sz="1300" u="none" strike="noStrike" dirty="0" smtClean="0">
                          <a:solidFill>
                            <a:srgbClr val="0D9727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it-IT" sz="1300" b="0" i="0" u="none" strike="noStrike" dirty="0">
                        <a:solidFill>
                          <a:srgbClr val="0D9727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399" marR="9399" marT="9399" marB="0" anchor="ctr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211446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it-IT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+mn-ea"/>
                        <a:cs typeface="+mn-cs"/>
                      </a:endParaRPr>
                    </a:p>
                  </a:txBody>
                  <a:tcPr marL="91441" marR="91441"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300" u="none" strike="noStrike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2016</a:t>
                      </a:r>
                      <a:endParaRPr lang="it-IT" sz="1300" b="0" i="0" u="none" strike="noStrike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399" marR="9399" marT="93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300" u="none" strike="noStrike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2017</a:t>
                      </a:r>
                      <a:endParaRPr lang="it-IT" sz="1300" b="0" i="0" u="none" strike="noStrike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399" marR="9399" marT="93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300" u="none" strike="noStrike" dirty="0" err="1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Diff</a:t>
                      </a:r>
                      <a:r>
                        <a:rPr lang="it-IT" sz="1300" u="none" strike="noStrike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  <a:endParaRPr lang="it-IT" sz="1300" b="0" i="0" u="none" strike="noStrike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399" marR="9399" marT="9399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300" u="none" strike="noStrike" kern="1200" dirty="0" smtClean="0">
                          <a:solidFill>
                            <a:srgbClr val="0D9727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2016</a:t>
                      </a:r>
                      <a:endParaRPr lang="it-IT" sz="1300" b="0" i="0" u="none" strike="noStrike" kern="1200" dirty="0">
                        <a:solidFill>
                          <a:srgbClr val="0D9727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399" marR="9399" marT="9399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300" u="none" strike="noStrike" kern="1200" dirty="0" smtClean="0">
                          <a:solidFill>
                            <a:srgbClr val="0D9727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2017</a:t>
                      </a:r>
                      <a:endParaRPr lang="it-IT" sz="1300" b="0" i="0" u="none" strike="noStrike" kern="1200" dirty="0">
                        <a:solidFill>
                          <a:srgbClr val="0D9727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399" marR="9399" marT="9399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300" u="none" strike="noStrike" kern="1200" dirty="0" err="1" smtClean="0">
                          <a:solidFill>
                            <a:srgbClr val="0D9727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Diff</a:t>
                      </a:r>
                      <a:r>
                        <a:rPr lang="it-IT" sz="1300" u="none" strike="noStrike" kern="1200" dirty="0" smtClean="0">
                          <a:solidFill>
                            <a:srgbClr val="0D9727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  <a:endParaRPr lang="it-IT" sz="1300" b="0" i="0" u="none" strike="noStrike" kern="1200" dirty="0">
                        <a:solidFill>
                          <a:srgbClr val="0D9727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399" marR="9399" marT="93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300" b="0" i="0" u="none" strike="noStrike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2016</a:t>
                      </a:r>
                      <a:endParaRPr lang="it-IT" sz="1300" b="0" i="0" u="none" strike="noStrike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399" marR="9399" marT="93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300" b="0" i="0" u="none" strike="noStrike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2017</a:t>
                      </a:r>
                      <a:endParaRPr lang="it-IT" sz="1300" b="0" i="0" u="none" strike="noStrike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399" marR="9399" marT="939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300" u="none" strike="noStrike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Diff</a:t>
                      </a:r>
                      <a:r>
                        <a:rPr lang="it-IT" sz="1300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  <a:endParaRPr lang="it-IT" sz="1300" b="0" i="0" u="none" strike="noStrike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399" marR="9399" marT="9399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300" u="none" strike="noStrike" kern="12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2016</a:t>
                      </a:r>
                      <a:endParaRPr lang="it-IT" sz="1300" b="0" i="0" u="none" strike="noStrike" kern="12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399" marR="9399" marT="9399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300" u="none" strike="noStrike" kern="12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2017</a:t>
                      </a:r>
                      <a:endParaRPr lang="it-IT" sz="1300" b="0" i="0" u="none" strike="noStrike" kern="12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399" marR="9399" marT="9399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300" u="none" strike="noStrike" kern="1200" dirty="0" smtClean="0">
                          <a:solidFill>
                            <a:srgbClr val="0D9727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2016</a:t>
                      </a:r>
                      <a:endParaRPr lang="it-IT" sz="1300" b="0" i="0" u="none" strike="noStrike" kern="1200" dirty="0">
                        <a:solidFill>
                          <a:srgbClr val="0D9727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399" marR="9399" marT="9399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300" u="none" strike="noStrike" kern="1200" dirty="0" smtClean="0">
                          <a:solidFill>
                            <a:srgbClr val="0D9727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2017</a:t>
                      </a:r>
                      <a:endParaRPr lang="it-IT" sz="1300" b="0" i="0" u="none" strike="noStrike" kern="1200" dirty="0">
                        <a:solidFill>
                          <a:srgbClr val="0D9727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399" marR="9399" marT="9399" marB="0" anchor="ctr"/>
                </a:tc>
              </a:tr>
              <a:tr h="31419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Gen.</a:t>
                      </a:r>
                      <a:endParaRPr kumimoji="0" lang="it-IT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111" marR="45111" marT="45097" marB="45097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1.230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1.232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0,2%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3.657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4.503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23,1%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4.887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5.736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17,4%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25,2%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21,5%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74,8%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78,5%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</a:tr>
              <a:tr h="31145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u="none" strike="noStrike" kern="1200" cap="none" normalizeH="0" baseline="0" dirty="0" err="1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Feb</a:t>
                      </a:r>
                      <a:r>
                        <a:rPr kumimoji="0" lang="it-IT" sz="12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kumimoji="0" lang="it-IT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111" marR="45111" marT="45097" marB="45097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2.256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1.963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-13,0%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5.964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6.185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3,7%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8.220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8.148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-0,9%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27,4%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24,1%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72,6%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75,9%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</a:tr>
              <a:tr h="31145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Mar.</a:t>
                      </a:r>
                      <a:endParaRPr kumimoji="0" lang="it-IT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111" marR="45111" marT="45097" marB="45097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2.166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2.071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-4,4%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5.792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6.728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16,2%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7.958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8.799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10,6%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27,2%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23,5%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72,8%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76,5%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</a:tr>
              <a:tr h="31145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u="none" strike="noStrike" kern="1200" cap="none" normalizeH="0" baseline="0" dirty="0" err="1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Apr</a:t>
                      </a:r>
                      <a:r>
                        <a:rPr kumimoji="0" lang="it-IT" sz="12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kumimoji="0" lang="it-IT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111" marR="45111" marT="45097" marB="45097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2.244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1.999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-10,9%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5.527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7.161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29,6%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7.771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9.159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17,9%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28,9%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21,8%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71,1%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78,2%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</a:tr>
              <a:tr h="31145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u="none" strike="noStrike" kern="1200" cap="none" normalizeH="0" baseline="0" dirty="0" err="1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Mag</a:t>
                      </a:r>
                      <a:r>
                        <a:rPr kumimoji="0" lang="it-IT" sz="12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kumimoji="0" lang="it-IT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111" marR="45111" marT="45097" marB="45097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2.515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1.961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-22,0%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6.333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8.197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29,4%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8.848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10.158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14,8%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28,4%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19,3%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71,6%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80,7%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</a:tr>
              <a:tr h="31145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u="none" strike="noStrike" kern="1200" cap="none" normalizeH="0" baseline="0" dirty="0" err="1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Giu</a:t>
                      </a:r>
                      <a:r>
                        <a:rPr kumimoji="0" lang="it-IT" sz="12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kumimoji="0" lang="it-IT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111" marR="45111" marT="45097" marB="45097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2.024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1.796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-11,2%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6.974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6.939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-0,5%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8.998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8.735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-2,9%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22,5%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20,6%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77,5%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79,4%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</a:tr>
              <a:tr h="31145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u="none" strike="noStrike" kern="1200" cap="none" normalizeH="0" baseline="0" dirty="0" err="1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Lug</a:t>
                      </a:r>
                      <a:r>
                        <a:rPr kumimoji="0" lang="it-IT" sz="12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kumimoji="0" lang="it-IT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111" marR="45111" marT="45097" marB="45097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1.415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1.074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-24,1%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3.851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4.932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28,1%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5.267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6.006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14,0%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26,9%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17,9%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73,1%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82,1%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</a:tr>
              <a:tr h="31145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Ago.</a:t>
                      </a:r>
                      <a:endParaRPr kumimoji="0" lang="it-IT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111" marR="45111" marT="45097" marB="45097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712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2.255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2.968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24,0%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76,0%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</a:tr>
              <a:tr h="31145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Set.</a:t>
                      </a:r>
                      <a:endParaRPr kumimoji="0" lang="it-IT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111" marR="45111" marT="45097" marB="45097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1.755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5.704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7.459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23,5%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76,5%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</a:tr>
              <a:tr h="31145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Ott.</a:t>
                      </a:r>
                      <a:endParaRPr kumimoji="0" lang="it-IT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111" marR="45111" marT="45097" marB="45097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2.358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7.674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10.032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23,5%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76,5%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</a:tr>
              <a:tr h="2900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Nov</a:t>
                      </a:r>
                      <a:r>
                        <a:rPr kumimoji="0" lang="it-IT" sz="1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kumimoji="0" lang="it-IT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111" marR="45111" marT="45097" marB="45097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2.222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7.922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10.144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21,9%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78,1%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</a:tr>
              <a:tr h="31145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Dic.</a:t>
                      </a:r>
                      <a:endParaRPr kumimoji="0" lang="it-IT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111" marR="45111" marT="45097" marB="45097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2.469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7.672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10.141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24,3%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75,7%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</a:tr>
              <a:tr h="4645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Tot. </a:t>
                      </a:r>
                      <a:r>
                        <a:rPr kumimoji="0" lang="it-IT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Prog</a:t>
                      </a:r>
                      <a:r>
                        <a:rPr kumimoji="0" lang="it-IT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</a:p>
                  </a:txBody>
                  <a:tcPr marL="45111" marR="45111" marT="45097" marB="45097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13.850 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12.096 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-12,7%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38.099 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44.645 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17,2%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51.949 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56.741 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9,2%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26,7%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21,3%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73,3%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78,7%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6391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Totale</a:t>
                      </a:r>
                    </a:p>
                  </a:txBody>
                  <a:tcPr marL="45111" marR="45111" marT="45097" marB="45097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23.365 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69.326 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92.692 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25,2%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74,8%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200" b="0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27331" name="Text Box 3"/>
          <p:cNvSpPr txBox="1">
            <a:spLocks noChangeArrowheads="1"/>
          </p:cNvSpPr>
          <p:nvPr/>
        </p:nvSpPr>
        <p:spPr bwMode="auto">
          <a:xfrm>
            <a:off x="179388" y="-26988"/>
            <a:ext cx="8640762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it-IT"/>
            </a:defPPr>
            <a:lvl1pPr algn="ctr" eaLnBrk="1" hangingPunct="1">
              <a:spcBef>
                <a:spcPct val="50000"/>
              </a:spcBef>
              <a:buClrTx/>
              <a:buFontTx/>
              <a:buNone/>
              <a:defRPr sz="2000" i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800"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Char char="•"/>
              <a:defRPr sz="1600"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Verdana" pitchFamily="34" charset="0"/>
              </a:defRPr>
            </a:lvl9pPr>
          </a:lstStyle>
          <a:p>
            <a:r>
              <a:rPr lang="it-IT" altLang="it-IT" sz="1500" dirty="0"/>
              <a:t>Fatturato VIDEO per mese </a:t>
            </a:r>
            <a:r>
              <a:rPr lang="it-IT" altLang="it-IT" sz="1500" dirty="0" smtClean="0"/>
              <a:t>a Luglio 2017 in </a:t>
            </a:r>
            <a:r>
              <a:rPr lang="it-IT" altLang="it-IT" sz="1500" dirty="0"/>
              <a:t>valore assoluto e percentuale suddiviso per le tipologie </a:t>
            </a:r>
            <a:r>
              <a:rPr lang="it-IT" altLang="it-IT" sz="1500" dirty="0" err="1"/>
              <a:t>Podcasting</a:t>
            </a:r>
            <a:r>
              <a:rPr lang="it-IT" altLang="it-IT" sz="1500" dirty="0"/>
              <a:t> video/Video Banner e </a:t>
            </a:r>
            <a:r>
              <a:rPr lang="it-IT" altLang="it-IT" sz="1500" dirty="0" err="1"/>
              <a:t>Pre</a:t>
            </a:r>
            <a:r>
              <a:rPr lang="it-IT" altLang="it-IT" sz="1500" dirty="0"/>
              <a:t>-</a:t>
            </a:r>
            <a:r>
              <a:rPr lang="it-IT" altLang="it-IT" sz="1500" dirty="0" err="1"/>
              <a:t>Mid</a:t>
            </a:r>
            <a:r>
              <a:rPr lang="it-IT" altLang="it-IT" sz="1500" dirty="0"/>
              <a:t>-Post </a:t>
            </a:r>
            <a:r>
              <a:rPr lang="it-IT" altLang="it-IT" sz="1500" dirty="0" err="1"/>
              <a:t>Roll</a:t>
            </a:r>
            <a:r>
              <a:rPr lang="it-IT" altLang="it-IT" sz="1500" dirty="0"/>
              <a:t> </a:t>
            </a:r>
          </a:p>
        </p:txBody>
      </p:sp>
      <p:sp>
        <p:nvSpPr>
          <p:cNvPr id="8463" name="Rectangle 88"/>
          <p:cNvSpPr>
            <a:spLocks noChangeArrowheads="1"/>
          </p:cNvSpPr>
          <p:nvPr/>
        </p:nvSpPr>
        <p:spPr bwMode="auto">
          <a:xfrm>
            <a:off x="3668713" y="198438"/>
            <a:ext cx="1841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Char char="•"/>
              <a:defRPr sz="2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Char char="•"/>
              <a:defRPr sz="16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endParaRPr lang="en-US" altLang="it-IT" sz="1600">
              <a:latin typeface="Arial" charset="0"/>
            </a:endParaRPr>
          </a:p>
        </p:txBody>
      </p:sp>
      <p:sp>
        <p:nvSpPr>
          <p:cNvPr id="8464" name="Rectangle 89"/>
          <p:cNvSpPr>
            <a:spLocks noChangeArrowheads="1"/>
          </p:cNvSpPr>
          <p:nvPr/>
        </p:nvSpPr>
        <p:spPr bwMode="auto">
          <a:xfrm>
            <a:off x="3921125" y="260350"/>
            <a:ext cx="184150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Char char="•"/>
              <a:defRPr sz="2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Char char="•"/>
              <a:defRPr sz="16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en-US" altLang="it-IT" sz="1100">
              <a:latin typeface="Arial" charset="0"/>
            </a:endParaRPr>
          </a:p>
        </p:txBody>
      </p:sp>
      <p:sp>
        <p:nvSpPr>
          <p:cNvPr id="8465" name="Rectangle 90"/>
          <p:cNvSpPr>
            <a:spLocks noChangeArrowheads="1"/>
          </p:cNvSpPr>
          <p:nvPr/>
        </p:nvSpPr>
        <p:spPr bwMode="auto">
          <a:xfrm>
            <a:off x="3935413" y="260350"/>
            <a:ext cx="184150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Char char="•"/>
              <a:defRPr sz="2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Char char="•"/>
              <a:defRPr sz="16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endParaRPr lang="en-US" altLang="it-IT" sz="1100">
              <a:latin typeface="Arial" charset="0"/>
            </a:endParaRPr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273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273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273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273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273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273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7331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1259632" y="112615"/>
            <a:ext cx="6752396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it-IT"/>
            </a:defPPr>
            <a:lvl1pPr algn="ctr" eaLnBrk="1" hangingPunct="1">
              <a:spcBef>
                <a:spcPct val="50000"/>
              </a:spcBef>
              <a:buClrTx/>
              <a:buFontTx/>
              <a:buNone/>
              <a:defRPr sz="1500" i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800"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Char char="•"/>
              <a:defRPr sz="1600"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Verdana" pitchFamily="34" charset="0"/>
              </a:defRPr>
            </a:lvl9pPr>
          </a:lstStyle>
          <a:p>
            <a:r>
              <a:rPr lang="it-IT" altLang="it-IT" sz="1800" dirty="0"/>
              <a:t>Trend del fatturato VIDEO per le </a:t>
            </a:r>
            <a:r>
              <a:rPr lang="it-IT" altLang="it-IT" sz="1800" dirty="0" smtClean="0"/>
              <a:t>tipologie </a:t>
            </a:r>
            <a:r>
              <a:rPr lang="it-IT" altLang="it-IT" sz="1800" dirty="0" err="1" smtClean="0"/>
              <a:t>Podcasting</a:t>
            </a:r>
            <a:r>
              <a:rPr lang="it-IT" altLang="it-IT" sz="1800" dirty="0" smtClean="0"/>
              <a:t> </a:t>
            </a:r>
            <a:r>
              <a:rPr lang="it-IT" altLang="it-IT" sz="1800" dirty="0"/>
              <a:t>video/Video Banner e </a:t>
            </a:r>
            <a:r>
              <a:rPr lang="it-IT" altLang="it-IT" sz="1800" dirty="0" err="1"/>
              <a:t>Pre</a:t>
            </a:r>
            <a:r>
              <a:rPr lang="it-IT" altLang="it-IT" sz="1800" dirty="0"/>
              <a:t>-</a:t>
            </a:r>
            <a:r>
              <a:rPr lang="it-IT" altLang="it-IT" sz="1800" dirty="0" err="1"/>
              <a:t>Mid</a:t>
            </a:r>
            <a:r>
              <a:rPr lang="it-IT" altLang="it-IT" sz="1800" dirty="0"/>
              <a:t>-Post </a:t>
            </a:r>
            <a:r>
              <a:rPr lang="it-IT" altLang="it-IT" sz="1800" dirty="0" err="1"/>
              <a:t>Roll</a:t>
            </a:r>
            <a:r>
              <a:rPr lang="it-IT" altLang="it-IT" sz="1800" dirty="0"/>
              <a:t> </a:t>
            </a:r>
          </a:p>
        </p:txBody>
      </p:sp>
      <p:grpSp>
        <p:nvGrpSpPr>
          <p:cNvPr id="4" name="Gruppo 3"/>
          <p:cNvGrpSpPr/>
          <p:nvPr/>
        </p:nvGrpSpPr>
        <p:grpSpPr>
          <a:xfrm>
            <a:off x="487862" y="1135184"/>
            <a:ext cx="8295936" cy="4665797"/>
            <a:chOff x="487862" y="1135184"/>
            <a:chExt cx="8295936" cy="4665797"/>
          </a:xfrm>
        </p:grpSpPr>
        <p:grpSp>
          <p:nvGrpSpPr>
            <p:cNvPr id="3" name="Gruppo 2"/>
            <p:cNvGrpSpPr/>
            <p:nvPr/>
          </p:nvGrpSpPr>
          <p:grpSpPr>
            <a:xfrm>
              <a:off x="2939698" y="1135184"/>
              <a:ext cx="4956443" cy="292388"/>
              <a:chOff x="3262446" y="1135184"/>
              <a:chExt cx="4942974" cy="292388"/>
            </a:xfrm>
          </p:grpSpPr>
          <p:sp>
            <p:nvSpPr>
              <p:cNvPr id="7" name="CasellaDiTesto 6"/>
              <p:cNvSpPr txBox="1"/>
              <p:nvPr/>
            </p:nvSpPr>
            <p:spPr bwMode="auto">
              <a:xfrm>
                <a:off x="3262446" y="1135184"/>
                <a:ext cx="821959" cy="29238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>
                  <a:defRPr/>
                </a:pPr>
                <a:r>
                  <a:rPr lang="it-IT" sz="13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2016</a:t>
                </a:r>
                <a:endParaRPr lang="it-IT" sz="13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8" name="CasellaDiTesto 7"/>
              <p:cNvSpPr txBox="1"/>
              <p:nvPr/>
            </p:nvSpPr>
            <p:spPr bwMode="auto">
              <a:xfrm>
                <a:off x="7399856" y="1135184"/>
                <a:ext cx="805564" cy="29238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>
                  <a:defRPr/>
                </a:pPr>
                <a:r>
                  <a:rPr lang="it-IT" sz="13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2017</a:t>
                </a:r>
                <a:endParaRPr lang="it-IT" sz="13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aphicFrame>
          <p:nvGraphicFramePr>
            <p:cNvPr id="10" name="Grafico 9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2762630267"/>
                </p:ext>
              </p:extLst>
            </p:nvPr>
          </p:nvGraphicFramePr>
          <p:xfrm>
            <a:off x="487862" y="1700808"/>
            <a:ext cx="8295936" cy="4100173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3256701388"/>
      </p:ext>
    </p:extLst>
  </p:cSld>
  <p:clrMapOvr>
    <a:masterClrMapping/>
  </p:clrMapOvr>
  <p:transition spd="med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88"/>
          <p:cNvSpPr>
            <a:spLocks noChangeArrowheads="1"/>
          </p:cNvSpPr>
          <p:nvPr/>
        </p:nvSpPr>
        <p:spPr bwMode="auto">
          <a:xfrm>
            <a:off x="3668713" y="198438"/>
            <a:ext cx="1841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Char char="•"/>
              <a:defRPr sz="2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Char char="•"/>
              <a:defRPr sz="16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endParaRPr lang="en-US" altLang="it-IT" sz="1600">
              <a:latin typeface="Arial" charset="0"/>
            </a:endParaRPr>
          </a:p>
        </p:txBody>
      </p:sp>
      <p:sp>
        <p:nvSpPr>
          <p:cNvPr id="12291" name="Rectangle 89"/>
          <p:cNvSpPr>
            <a:spLocks noChangeArrowheads="1"/>
          </p:cNvSpPr>
          <p:nvPr/>
        </p:nvSpPr>
        <p:spPr bwMode="auto">
          <a:xfrm>
            <a:off x="3921125" y="260350"/>
            <a:ext cx="184150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Char char="•"/>
              <a:defRPr sz="2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Char char="•"/>
              <a:defRPr sz="16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en-US" altLang="it-IT" sz="1100">
              <a:latin typeface="Arial" charset="0"/>
            </a:endParaRPr>
          </a:p>
        </p:txBody>
      </p:sp>
      <p:sp>
        <p:nvSpPr>
          <p:cNvPr id="12292" name="Rectangle 90"/>
          <p:cNvSpPr>
            <a:spLocks noChangeArrowheads="1"/>
          </p:cNvSpPr>
          <p:nvPr/>
        </p:nvSpPr>
        <p:spPr bwMode="auto">
          <a:xfrm>
            <a:off x="3935413" y="260350"/>
            <a:ext cx="184150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Char char="•"/>
              <a:defRPr sz="2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Char char="•"/>
              <a:defRPr sz="16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endParaRPr lang="en-US" altLang="it-IT" sz="1100">
              <a:latin typeface="Arial" charset="0"/>
            </a:endParaRPr>
          </a:p>
        </p:txBody>
      </p:sp>
      <p:sp>
        <p:nvSpPr>
          <p:cNvPr id="14" name="Text Box 3"/>
          <p:cNvSpPr txBox="1">
            <a:spLocks noChangeArrowheads="1"/>
          </p:cNvSpPr>
          <p:nvPr/>
        </p:nvSpPr>
        <p:spPr bwMode="auto">
          <a:xfrm>
            <a:off x="252413" y="44624"/>
            <a:ext cx="864076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Char char="•"/>
              <a:defRPr sz="2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Char char="•"/>
              <a:defRPr sz="16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r>
              <a:rPr lang="it-IT" altLang="it-IT" sz="1800" dirty="0">
                <a:latin typeface="Arial" panose="020B0604020202020204" pitchFamily="34" charset="0"/>
                <a:cs typeface="Arial" panose="020B0604020202020204" pitchFamily="34" charset="0"/>
              </a:rPr>
              <a:t>Ranking per fascia di fatturato totale (per 1.000)  - Crescita %</a:t>
            </a:r>
          </a:p>
        </p:txBody>
      </p:sp>
      <p:sp>
        <p:nvSpPr>
          <p:cNvPr id="7" name="CasellaDiTesto 6"/>
          <p:cNvSpPr txBox="1"/>
          <p:nvPr/>
        </p:nvSpPr>
        <p:spPr>
          <a:xfrm>
            <a:off x="215900" y="6489572"/>
            <a:ext cx="8820150" cy="306388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>
              <a:defRPr/>
            </a:pPr>
            <a:r>
              <a:rPr lang="it-IT" sz="1000" dirty="0">
                <a:latin typeface="Arial" panose="020B0604020202020204" pitchFamily="34" charset="0"/>
                <a:cs typeface="Arial" panose="020B0604020202020204" pitchFamily="34" charset="0"/>
              </a:rPr>
              <a:t>N.B. I valori sono stati calcolati partendo dai fatturati netti pubblicitari </a:t>
            </a:r>
            <a:r>
              <a:rPr lang="it-IT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2016 </a:t>
            </a:r>
            <a:r>
              <a:rPr lang="it-IT" sz="1000" dirty="0">
                <a:latin typeface="Arial" panose="020B0604020202020204" pitchFamily="34" charset="0"/>
                <a:cs typeface="Arial" panose="020B0604020202020204" pitchFamily="34" charset="0"/>
              </a:rPr>
              <a:t>e </a:t>
            </a:r>
            <a:r>
              <a:rPr lang="it-IT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2017 (</a:t>
            </a:r>
            <a:r>
              <a:rPr lang="it-IT" sz="1000" dirty="0">
                <a:latin typeface="Arial" panose="020B0604020202020204" pitchFamily="34" charset="0"/>
                <a:cs typeface="Arial" panose="020B0604020202020204" pitchFamily="34" charset="0"/>
              </a:rPr>
              <a:t>esclusa la "</a:t>
            </a:r>
            <a:r>
              <a:rPr lang="it-IT" sz="1000" dirty="0" err="1">
                <a:latin typeface="Arial" panose="020B0604020202020204" pitchFamily="34" charset="0"/>
                <a:cs typeface="Arial" panose="020B0604020202020204" pitchFamily="34" charset="0"/>
              </a:rPr>
              <a:t>Keywords</a:t>
            </a:r>
            <a:r>
              <a:rPr lang="it-IT" sz="1000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it-IT" sz="1000" dirty="0" err="1">
                <a:latin typeface="Arial" panose="020B0604020202020204" pitchFamily="34" charset="0"/>
                <a:cs typeface="Arial" panose="020B0604020202020204" pitchFamily="34" charset="0"/>
              </a:rPr>
              <a:t>Search</a:t>
            </a:r>
            <a:r>
              <a:rPr lang="it-IT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1000" dirty="0" err="1">
                <a:latin typeface="Arial" panose="020B0604020202020204" pitchFamily="34" charset="0"/>
                <a:cs typeface="Arial" panose="020B0604020202020204" pitchFamily="34" charset="0"/>
              </a:rPr>
              <a:t>adv</a:t>
            </a:r>
            <a:r>
              <a:rPr lang="it-IT" sz="1000" dirty="0">
                <a:latin typeface="Arial" panose="020B0604020202020204" pitchFamily="34" charset="0"/>
                <a:cs typeface="Arial" panose="020B0604020202020204" pitchFamily="34" charset="0"/>
              </a:rPr>
              <a:t>") delle Aziende che dichiarano i propri dati all'Osservatorio FCP Assointernet.</a:t>
            </a:r>
          </a:p>
        </p:txBody>
      </p:sp>
      <p:graphicFrame>
        <p:nvGraphicFramePr>
          <p:cNvPr id="9" name="Tabel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6153643"/>
              </p:ext>
            </p:extLst>
          </p:nvPr>
        </p:nvGraphicFramePr>
        <p:xfrm>
          <a:off x="323973" y="688802"/>
          <a:ext cx="8497642" cy="5276909"/>
        </p:xfrm>
        <a:graphic>
          <a:graphicData uri="http://schemas.openxmlformats.org/drawingml/2006/table">
            <a:tbl>
              <a:tblPr>
                <a:tableStyleId>{F5AB1C69-6EDB-4FF4-983F-18BD219EF322}</a:tableStyleId>
              </a:tblPr>
              <a:tblGrid>
                <a:gridCol w="1341732"/>
                <a:gridCol w="983938"/>
                <a:gridCol w="983938"/>
                <a:gridCol w="1073386"/>
                <a:gridCol w="983938"/>
                <a:gridCol w="1073386"/>
                <a:gridCol w="983938"/>
                <a:gridCol w="1073386"/>
              </a:tblGrid>
              <a:tr h="283474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050" u="none" strike="noStrike" dirty="0" smtClean="0">
                          <a:effectLst/>
                        </a:rPr>
                        <a:t>Fascia di Fatturato </a:t>
                      </a:r>
                    </a:p>
                    <a:p>
                      <a:pPr algn="l" rtl="0" fontAlgn="ctr"/>
                      <a:r>
                        <a:rPr lang="it-IT" sz="105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2016</a:t>
                      </a:r>
                      <a:endParaRPr lang="it-IT" sz="105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45718" marR="45718" marT="45723" marB="457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050" u="none" strike="noStrike" kern="1200" dirty="0">
                          <a:solidFill>
                            <a:srgbClr val="612A8A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GRUPPO A:</a:t>
                      </a:r>
                      <a:br>
                        <a:rPr lang="it-IT" sz="1050" u="none" strike="noStrike" kern="1200" dirty="0">
                          <a:solidFill>
                            <a:srgbClr val="612A8A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it-IT" sz="1050" u="none" strike="noStrike" kern="1200" dirty="0">
                          <a:solidFill>
                            <a:srgbClr val="612A8A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&gt; </a:t>
                      </a:r>
                      <a:r>
                        <a:rPr lang="it-IT" sz="1050" u="none" strike="noStrike" kern="1200" dirty="0" smtClean="0">
                          <a:solidFill>
                            <a:srgbClr val="612A8A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30.000</a:t>
                      </a:r>
                      <a:endParaRPr lang="it-IT" sz="1050" u="none" strike="noStrike" kern="1200" dirty="0">
                        <a:solidFill>
                          <a:srgbClr val="612A8A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050" u="none" strike="noStrike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GRUPPO B:</a:t>
                      </a:r>
                      <a:br>
                        <a:rPr lang="it-IT" sz="1050" u="none" strike="noStrike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it-IT" sz="1050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30.000 </a:t>
                      </a:r>
                      <a:r>
                        <a:rPr lang="it-IT" sz="1050" u="none" strike="noStrike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lang="it-IT" sz="1050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16.000</a:t>
                      </a:r>
                      <a:endParaRPr lang="it-IT" sz="1050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050" b="0" i="0" u="none" strike="noStrike" kern="1200" dirty="0">
                          <a:solidFill>
                            <a:srgbClr val="0099CC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GRUPPO C:</a:t>
                      </a:r>
                      <a:br>
                        <a:rPr lang="it-IT" sz="1050" b="0" i="0" u="none" strike="noStrike" kern="1200" dirty="0">
                          <a:solidFill>
                            <a:srgbClr val="0099CC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it-IT" sz="1050" b="0" i="0" u="none" strike="noStrike" kern="1200" dirty="0" smtClean="0">
                          <a:solidFill>
                            <a:srgbClr val="0099CC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16.000 </a:t>
                      </a:r>
                      <a:r>
                        <a:rPr lang="it-IT" sz="1050" b="0" i="0" u="none" strike="noStrike" kern="1200" dirty="0">
                          <a:solidFill>
                            <a:srgbClr val="0099CC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lang="it-IT" sz="1050" b="0" i="0" u="none" strike="noStrike" kern="1200" dirty="0" smtClean="0">
                          <a:solidFill>
                            <a:srgbClr val="0099CC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10.000</a:t>
                      </a:r>
                      <a:endParaRPr lang="it-IT" sz="1050" b="0" i="0" u="none" strike="noStrike" kern="1200" dirty="0">
                        <a:solidFill>
                          <a:srgbClr val="0099CC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050" b="0" i="0" u="none" strike="noStrike" kern="1200" dirty="0">
                          <a:solidFill>
                            <a:srgbClr val="FFC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GRUPPO D:</a:t>
                      </a:r>
                      <a:br>
                        <a:rPr lang="it-IT" sz="1050" b="0" i="0" u="none" strike="noStrike" kern="1200" dirty="0">
                          <a:solidFill>
                            <a:srgbClr val="FFC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it-IT" sz="1050" b="0" i="0" u="none" strike="noStrike" kern="1200" dirty="0" smtClean="0">
                          <a:solidFill>
                            <a:srgbClr val="FFC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10.000 </a:t>
                      </a:r>
                      <a:r>
                        <a:rPr lang="it-IT" sz="1050" b="0" i="0" u="none" strike="noStrike" kern="1200" dirty="0">
                          <a:solidFill>
                            <a:srgbClr val="FFC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- 7.000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050" b="0" i="0" u="none" strike="noStrike" kern="1200" dirty="0">
                          <a:solidFill>
                            <a:srgbClr val="CC33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GRUPPO E:</a:t>
                      </a:r>
                      <a:br>
                        <a:rPr lang="it-IT" sz="1050" b="0" i="0" u="none" strike="noStrike" kern="1200" dirty="0">
                          <a:solidFill>
                            <a:srgbClr val="CC33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it-IT" sz="1050" b="0" i="0" u="none" strike="noStrike" kern="1200" dirty="0">
                          <a:solidFill>
                            <a:srgbClr val="CC33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7.000 - </a:t>
                      </a:r>
                      <a:r>
                        <a:rPr lang="it-IT" sz="1050" b="0" i="0" u="none" strike="noStrike" kern="1200" dirty="0" smtClean="0">
                          <a:solidFill>
                            <a:srgbClr val="CC33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4.000</a:t>
                      </a:r>
                      <a:endParaRPr lang="it-IT" sz="1050" b="0" i="0" u="none" strike="noStrike" kern="1200" dirty="0">
                        <a:solidFill>
                          <a:srgbClr val="CC3399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050" b="0" i="0" u="none" strike="noStrike" kern="1200" dirty="0">
                          <a:solidFill>
                            <a:srgbClr val="0D9727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GRUPPO F:</a:t>
                      </a:r>
                      <a:br>
                        <a:rPr lang="it-IT" sz="1050" b="0" i="0" u="none" strike="noStrike" kern="1200" dirty="0">
                          <a:solidFill>
                            <a:srgbClr val="0D9727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it-IT" sz="1050" b="0" i="0" u="none" strike="noStrike" kern="1200" dirty="0" smtClean="0">
                          <a:solidFill>
                            <a:srgbClr val="0D9727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&lt;</a:t>
                      </a:r>
                      <a:r>
                        <a:rPr lang="it-IT" sz="1050" b="0" i="0" u="none" strike="noStrike" kern="1200" baseline="0" dirty="0" smtClean="0">
                          <a:solidFill>
                            <a:srgbClr val="0D9727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4.000</a:t>
                      </a:r>
                      <a:endParaRPr lang="it-IT" sz="1050" b="0" i="0" u="none" strike="noStrike" kern="1200" dirty="0">
                        <a:solidFill>
                          <a:srgbClr val="0D9727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050" u="none" strike="noStrike" dirty="0" smtClean="0">
                          <a:effectLst/>
                        </a:rPr>
                        <a:t>Tot. Mese 2017</a:t>
                      </a:r>
                    </a:p>
                    <a:p>
                      <a:pPr algn="ctr" rtl="0" fontAlgn="ctr"/>
                      <a:r>
                        <a:rPr lang="it-IT" sz="1050" u="none" strike="noStrike" dirty="0" smtClean="0">
                          <a:effectLst/>
                        </a:rPr>
                        <a:t> Valore </a:t>
                      </a:r>
                      <a:r>
                        <a:rPr lang="it-IT" sz="1050" u="none" strike="noStrike" dirty="0">
                          <a:effectLst/>
                        </a:rPr>
                        <a:t>%</a:t>
                      </a:r>
                      <a:endParaRPr lang="it-IT" sz="1050" b="1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45718" marR="45718" marT="45723" marB="457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83298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100" u="none" strike="noStrike" dirty="0" smtClean="0">
                          <a:effectLst/>
                        </a:rPr>
                        <a:t>N° Aziende Dichiaranti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45718" marR="45718" marT="45723" marB="457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100" b="0" i="0" u="none" strike="noStrike" kern="1200" dirty="0">
                          <a:solidFill>
                            <a:srgbClr val="7030A0"/>
                          </a:solidFill>
                          <a:effectLst/>
                          <a:latin typeface="Verdana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100" b="0" i="0" u="none" strike="noStrike" kern="1200" dirty="0">
                          <a:solidFill>
                            <a:srgbClr val="FF0000"/>
                          </a:solidFill>
                          <a:effectLst/>
                          <a:latin typeface="Verdana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100" b="0" i="0" u="none" strike="noStrike" kern="1200" dirty="0">
                          <a:solidFill>
                            <a:schemeClr val="accent1"/>
                          </a:solidFill>
                          <a:effectLst/>
                          <a:latin typeface="Verdana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100" b="0" i="0" u="none" strike="noStrike" kern="1200" dirty="0" smtClean="0">
                          <a:solidFill>
                            <a:srgbClr val="FFC000"/>
                          </a:solidFill>
                          <a:effectLst/>
                          <a:latin typeface="Verdana"/>
                          <a:ea typeface="+mn-ea"/>
                          <a:cs typeface="+mn-cs"/>
                        </a:rPr>
                        <a:t>4</a:t>
                      </a:r>
                      <a:endParaRPr lang="it-IT" sz="1100" b="0" i="0" u="none" strike="noStrike" kern="1200" dirty="0">
                        <a:solidFill>
                          <a:srgbClr val="FFC000"/>
                        </a:solidFill>
                        <a:effectLst/>
                        <a:latin typeface="Verdana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100" b="0" i="0" u="none" strike="noStrike" kern="1200" dirty="0" smtClean="0">
                          <a:solidFill>
                            <a:srgbClr val="CC3399"/>
                          </a:solidFill>
                          <a:effectLst/>
                          <a:latin typeface="Verdana"/>
                          <a:ea typeface="+mn-ea"/>
                          <a:cs typeface="+mn-cs"/>
                        </a:rPr>
                        <a:t>5</a:t>
                      </a:r>
                      <a:endParaRPr lang="it-IT" sz="1100" b="0" i="0" u="none" strike="noStrike" kern="1200" dirty="0">
                        <a:solidFill>
                          <a:srgbClr val="CC3399"/>
                        </a:solidFill>
                        <a:effectLst/>
                        <a:latin typeface="Verdana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100" b="0" i="0" u="none" strike="noStrike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Verdana"/>
                          <a:ea typeface="+mn-ea"/>
                          <a:cs typeface="+mn-cs"/>
                        </a:rPr>
                        <a:t>5</a:t>
                      </a:r>
                      <a:endParaRPr lang="it-IT" sz="1100" b="0" i="0" u="none" strike="noStrike" kern="12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Verdana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+mn-ea"/>
                          <a:cs typeface="+mn-cs"/>
                        </a:rPr>
                        <a:t>26</a:t>
                      </a:r>
                      <a:endParaRPr lang="it-IT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Verdana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628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050" u="none" strike="noStrike" dirty="0">
                          <a:effectLst/>
                        </a:rPr>
                        <a:t>MESE</a:t>
                      </a:r>
                      <a:endParaRPr lang="it-IT" sz="1050" b="1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45718" marR="45718" marT="45723" marB="457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it-IT" sz="1050" u="none" strike="noStrike" dirty="0">
                          <a:effectLst/>
                          <a:latin typeface="+mn-lt"/>
                        </a:rPr>
                        <a:t>CRESCITA % DEL </a:t>
                      </a:r>
                      <a:r>
                        <a:rPr lang="it-IT" sz="1050" u="none" strike="noStrike" dirty="0" smtClean="0">
                          <a:effectLst/>
                          <a:latin typeface="+mn-lt"/>
                        </a:rPr>
                        <a:t>FATTURATO</a:t>
                      </a:r>
                      <a:r>
                        <a:rPr lang="it-IT" sz="1050" u="none" strike="noStrike" baseline="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it-IT" sz="1050" b="1" u="none" strike="noStrike" dirty="0" smtClean="0">
                          <a:effectLst/>
                          <a:latin typeface="+mn-lt"/>
                        </a:rPr>
                        <a:t>PER MESE </a:t>
                      </a:r>
                      <a:r>
                        <a:rPr lang="it-IT" sz="1050" u="none" strike="noStrike" dirty="0" smtClean="0">
                          <a:effectLst/>
                          <a:latin typeface="+mn-lt"/>
                        </a:rPr>
                        <a:t>2017 SUL 2016 </a:t>
                      </a:r>
                    </a:p>
                    <a:p>
                      <a:pPr algn="ctr" fontAlgn="ctr"/>
                      <a:r>
                        <a:rPr lang="it-IT" sz="1050" u="none" strike="noStrike" dirty="0" smtClean="0">
                          <a:effectLst/>
                          <a:latin typeface="+mn-lt"/>
                        </a:rPr>
                        <a:t>DELLE </a:t>
                      </a:r>
                      <a:r>
                        <a:rPr lang="it-IT" sz="1050" u="none" strike="noStrike" dirty="0">
                          <a:effectLst/>
                          <a:latin typeface="+mn-lt"/>
                        </a:rPr>
                        <a:t>AZIENDE DELLA FASCIA</a:t>
                      </a:r>
                      <a:endParaRPr lang="it-IT" sz="105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1438" marR="91438" marT="45723" marB="457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237174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000" u="none" strike="noStrike" dirty="0">
                          <a:effectLst/>
                        </a:rPr>
                        <a:t>Gennaio</a:t>
                      </a:r>
                      <a:endParaRPr lang="it-IT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45718" marR="45718" marT="45723" marB="457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100" b="0" i="0" u="none" strike="noStrike" kern="1200" dirty="0">
                          <a:solidFill>
                            <a:srgbClr val="7030A0"/>
                          </a:solidFill>
                          <a:effectLst/>
                          <a:latin typeface="Verdana"/>
                          <a:ea typeface="+mn-ea"/>
                          <a:cs typeface="+mn-cs"/>
                        </a:rPr>
                        <a:t>5,9%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100" b="0" i="0" u="none" strike="noStrike" kern="1200" dirty="0">
                          <a:solidFill>
                            <a:srgbClr val="FF0000"/>
                          </a:solidFill>
                          <a:effectLst/>
                          <a:latin typeface="Verdana"/>
                          <a:ea typeface="+mn-ea"/>
                          <a:cs typeface="+mn-cs"/>
                        </a:rPr>
                        <a:t>-17,4%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100" b="0" i="0" u="none" strike="noStrike" kern="1200" dirty="0">
                          <a:solidFill>
                            <a:schemeClr val="accent1"/>
                          </a:solidFill>
                          <a:effectLst/>
                          <a:latin typeface="Verdana"/>
                          <a:ea typeface="+mn-ea"/>
                          <a:cs typeface="+mn-cs"/>
                        </a:rPr>
                        <a:t>17,4%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100" b="0" i="0" u="none" strike="noStrike" kern="1200" dirty="0">
                          <a:solidFill>
                            <a:srgbClr val="FFC000"/>
                          </a:solidFill>
                          <a:effectLst/>
                          <a:latin typeface="Verdana"/>
                          <a:ea typeface="+mn-ea"/>
                          <a:cs typeface="+mn-cs"/>
                        </a:rPr>
                        <a:t>16,2%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100" b="0" i="0" u="none" strike="noStrike" kern="1200" dirty="0">
                          <a:solidFill>
                            <a:srgbClr val="CC3399"/>
                          </a:solidFill>
                          <a:effectLst/>
                          <a:latin typeface="Verdana"/>
                          <a:ea typeface="+mn-ea"/>
                          <a:cs typeface="+mn-cs"/>
                        </a:rPr>
                        <a:t>61,4%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100" b="0" i="0" u="none" strike="noStrike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Verdana"/>
                          <a:ea typeface="+mn-ea"/>
                          <a:cs typeface="+mn-cs"/>
                        </a:rPr>
                        <a:t>-43,7%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9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5,3%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352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Febbraio</a:t>
                      </a:r>
                      <a:endParaRPr lang="it-IT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45718" marR="45718" marT="45723" marB="457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100" b="0" i="0" u="none" strike="noStrike" kern="1200" dirty="0">
                          <a:solidFill>
                            <a:srgbClr val="7030A0"/>
                          </a:solidFill>
                          <a:effectLst/>
                          <a:latin typeface="Verdana"/>
                          <a:ea typeface="+mn-ea"/>
                          <a:cs typeface="+mn-cs"/>
                        </a:rPr>
                        <a:t>-8,5%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100" b="0" i="0" u="none" strike="noStrike" kern="1200" dirty="0">
                          <a:solidFill>
                            <a:srgbClr val="FF0000"/>
                          </a:solidFill>
                          <a:effectLst/>
                          <a:latin typeface="Verdana"/>
                          <a:ea typeface="+mn-ea"/>
                          <a:cs typeface="+mn-cs"/>
                        </a:rPr>
                        <a:t>-18,6%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100" b="0" i="0" u="none" strike="noStrike" kern="1200">
                          <a:solidFill>
                            <a:schemeClr val="accent1"/>
                          </a:solidFill>
                          <a:effectLst/>
                          <a:latin typeface="Verdana"/>
                          <a:ea typeface="+mn-ea"/>
                          <a:cs typeface="+mn-cs"/>
                        </a:rPr>
                        <a:t>-12,4%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100" b="0" i="0" u="none" strike="noStrike" kern="1200" dirty="0">
                          <a:solidFill>
                            <a:srgbClr val="FFC000"/>
                          </a:solidFill>
                          <a:effectLst/>
                          <a:latin typeface="Verdana"/>
                          <a:ea typeface="+mn-ea"/>
                          <a:cs typeface="+mn-cs"/>
                        </a:rPr>
                        <a:t>-0,4%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100" b="0" i="0" u="none" strike="noStrike" kern="1200" dirty="0">
                          <a:solidFill>
                            <a:srgbClr val="CC3399"/>
                          </a:solidFill>
                          <a:effectLst/>
                          <a:latin typeface="Verdana"/>
                          <a:ea typeface="+mn-ea"/>
                          <a:cs typeface="+mn-cs"/>
                        </a:rPr>
                        <a:t>22,2%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100" b="0" i="0" u="none" strike="noStrike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Verdana"/>
                          <a:ea typeface="+mn-ea"/>
                          <a:cs typeface="+mn-cs"/>
                        </a:rPr>
                        <a:t>-3,4%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9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-8,2%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3538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Marzo</a:t>
                      </a:r>
                      <a:endParaRPr lang="it-IT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45718" marR="45718" marT="45723" marB="457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100" b="0" i="0" u="none" strike="noStrike" kern="1200" dirty="0">
                          <a:solidFill>
                            <a:srgbClr val="7030A0"/>
                          </a:solidFill>
                          <a:effectLst/>
                          <a:latin typeface="Verdana"/>
                          <a:ea typeface="+mn-ea"/>
                          <a:cs typeface="+mn-cs"/>
                        </a:rPr>
                        <a:t>-3,7%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100" b="0" i="0" u="none" strike="noStrike" kern="1200" dirty="0">
                          <a:solidFill>
                            <a:srgbClr val="FF0000"/>
                          </a:solidFill>
                          <a:effectLst/>
                          <a:latin typeface="Verdana"/>
                          <a:ea typeface="+mn-ea"/>
                          <a:cs typeface="+mn-cs"/>
                        </a:rPr>
                        <a:t>-17,8%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100" b="0" i="0" u="none" strike="noStrike" kern="1200" dirty="0">
                          <a:solidFill>
                            <a:schemeClr val="accent1"/>
                          </a:solidFill>
                          <a:effectLst/>
                          <a:latin typeface="Verdana"/>
                          <a:ea typeface="+mn-ea"/>
                          <a:cs typeface="+mn-cs"/>
                        </a:rPr>
                        <a:t>-1,5%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100" b="0" i="0" u="none" strike="noStrike" kern="1200" dirty="0">
                          <a:solidFill>
                            <a:srgbClr val="FFC000"/>
                          </a:solidFill>
                          <a:effectLst/>
                          <a:latin typeface="Verdana"/>
                          <a:ea typeface="+mn-ea"/>
                          <a:cs typeface="+mn-cs"/>
                        </a:rPr>
                        <a:t>18,7%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100" b="0" i="0" u="none" strike="noStrike" kern="1200" dirty="0">
                          <a:solidFill>
                            <a:srgbClr val="CC3399"/>
                          </a:solidFill>
                          <a:effectLst/>
                          <a:latin typeface="Verdana"/>
                          <a:ea typeface="+mn-ea"/>
                          <a:cs typeface="+mn-cs"/>
                        </a:rPr>
                        <a:t>36,0%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100" b="0" i="0" u="none" strike="noStrike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Verdana"/>
                          <a:ea typeface="+mn-ea"/>
                          <a:cs typeface="+mn-cs"/>
                        </a:rPr>
                        <a:t>-9,2%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9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-2,4%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Aprile</a:t>
                      </a:r>
                      <a:endParaRPr lang="it-IT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45718" marR="45718" marT="45723" marB="457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100" b="0" i="0" u="none" strike="noStrike" kern="1200" dirty="0">
                          <a:solidFill>
                            <a:srgbClr val="7030A0"/>
                          </a:solidFill>
                          <a:effectLst/>
                          <a:latin typeface="Verdana"/>
                          <a:ea typeface="+mn-ea"/>
                          <a:cs typeface="+mn-cs"/>
                        </a:rPr>
                        <a:t>3,5%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100" b="0" i="0" u="none" strike="noStrike" kern="1200" dirty="0">
                          <a:solidFill>
                            <a:srgbClr val="FF0000"/>
                          </a:solidFill>
                          <a:effectLst/>
                          <a:latin typeface="Verdana"/>
                          <a:ea typeface="+mn-ea"/>
                          <a:cs typeface="+mn-cs"/>
                        </a:rPr>
                        <a:t>-9,2%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100" b="0" i="0" u="none" strike="noStrike" kern="1200" dirty="0">
                          <a:solidFill>
                            <a:schemeClr val="accent1"/>
                          </a:solidFill>
                          <a:effectLst/>
                          <a:latin typeface="Verdana"/>
                          <a:ea typeface="+mn-ea"/>
                          <a:cs typeface="+mn-cs"/>
                        </a:rPr>
                        <a:t>3,3%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100" b="0" i="0" u="none" strike="noStrike" kern="1200" dirty="0">
                          <a:solidFill>
                            <a:srgbClr val="FFC000"/>
                          </a:solidFill>
                          <a:effectLst/>
                          <a:latin typeface="Verdana"/>
                          <a:ea typeface="+mn-ea"/>
                          <a:cs typeface="+mn-cs"/>
                        </a:rPr>
                        <a:t>-4,1%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100" b="0" i="0" u="none" strike="noStrike" kern="1200">
                          <a:solidFill>
                            <a:srgbClr val="CC3399"/>
                          </a:solidFill>
                          <a:effectLst/>
                          <a:latin typeface="Verdana"/>
                          <a:ea typeface="+mn-ea"/>
                          <a:cs typeface="+mn-cs"/>
                        </a:rPr>
                        <a:t>31,4%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100" b="0" i="0" u="none" strike="noStrike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Verdana"/>
                          <a:ea typeface="+mn-ea"/>
                          <a:cs typeface="+mn-cs"/>
                        </a:rPr>
                        <a:t>-18,0%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9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2,1%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0210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Maggio</a:t>
                      </a:r>
                      <a:endParaRPr lang="it-IT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45718" marR="45718" marT="45723" marB="457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100" b="0" i="0" u="none" strike="noStrike" kern="1200" dirty="0">
                          <a:solidFill>
                            <a:srgbClr val="7030A0"/>
                          </a:solidFill>
                          <a:effectLst/>
                          <a:latin typeface="Verdana"/>
                          <a:ea typeface="+mn-ea"/>
                          <a:cs typeface="+mn-cs"/>
                        </a:rPr>
                        <a:t>8,3%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100" b="0" i="0" u="none" strike="noStrike" kern="1200" dirty="0">
                          <a:solidFill>
                            <a:srgbClr val="FF0000"/>
                          </a:solidFill>
                          <a:effectLst/>
                          <a:latin typeface="Verdana"/>
                          <a:ea typeface="+mn-ea"/>
                          <a:cs typeface="+mn-cs"/>
                        </a:rPr>
                        <a:t>-1,8%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100" b="0" i="0" u="none" strike="noStrike" kern="1200" dirty="0">
                          <a:solidFill>
                            <a:schemeClr val="accent1"/>
                          </a:solidFill>
                          <a:effectLst/>
                          <a:latin typeface="Verdana"/>
                          <a:ea typeface="+mn-ea"/>
                          <a:cs typeface="+mn-cs"/>
                        </a:rPr>
                        <a:t>10,7%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100" b="0" i="0" u="none" strike="noStrike" kern="1200" dirty="0">
                          <a:solidFill>
                            <a:srgbClr val="FFC000"/>
                          </a:solidFill>
                          <a:effectLst/>
                          <a:latin typeface="Verdana"/>
                          <a:ea typeface="+mn-ea"/>
                          <a:cs typeface="+mn-cs"/>
                        </a:rPr>
                        <a:t>13,2%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100" b="0" i="0" u="none" strike="noStrike" kern="1200" dirty="0">
                          <a:solidFill>
                            <a:srgbClr val="CC3399"/>
                          </a:solidFill>
                          <a:effectLst/>
                          <a:latin typeface="Verdana"/>
                          <a:ea typeface="+mn-ea"/>
                          <a:cs typeface="+mn-cs"/>
                        </a:rPr>
                        <a:t>27,8%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100" b="0" i="0" u="none" strike="noStrike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Verdana"/>
                          <a:ea typeface="+mn-ea"/>
                          <a:cs typeface="+mn-cs"/>
                        </a:rPr>
                        <a:t>-22,4%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9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7,8%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Giugno</a:t>
                      </a:r>
                      <a:endParaRPr lang="it-IT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45718" marR="45718" marT="45723" marB="457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100" b="0" i="0" u="none" strike="noStrike" kern="1200" dirty="0">
                          <a:solidFill>
                            <a:srgbClr val="7030A0"/>
                          </a:solidFill>
                          <a:effectLst/>
                          <a:latin typeface="Verdana"/>
                          <a:ea typeface="+mn-ea"/>
                          <a:cs typeface="+mn-cs"/>
                        </a:rPr>
                        <a:t>-9,8%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100" b="0" i="0" u="none" strike="noStrike" kern="1200" dirty="0">
                          <a:solidFill>
                            <a:srgbClr val="FF0000"/>
                          </a:solidFill>
                          <a:effectLst/>
                          <a:latin typeface="Verdana"/>
                          <a:ea typeface="+mn-ea"/>
                          <a:cs typeface="+mn-cs"/>
                        </a:rPr>
                        <a:t>-14,4%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100" b="0" i="0" u="none" strike="noStrike" kern="1200" dirty="0">
                          <a:solidFill>
                            <a:schemeClr val="accent1"/>
                          </a:solidFill>
                          <a:effectLst/>
                          <a:latin typeface="Verdana"/>
                          <a:ea typeface="+mn-ea"/>
                          <a:cs typeface="+mn-cs"/>
                        </a:rPr>
                        <a:t>-11,9%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100" b="0" i="0" u="none" strike="noStrike" kern="1200" dirty="0">
                          <a:solidFill>
                            <a:srgbClr val="FFC000"/>
                          </a:solidFill>
                          <a:effectLst/>
                          <a:latin typeface="Verdana"/>
                          <a:ea typeface="+mn-ea"/>
                          <a:cs typeface="+mn-cs"/>
                        </a:rPr>
                        <a:t>-23,1%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100" b="0" i="0" u="none" strike="noStrike" kern="1200">
                          <a:solidFill>
                            <a:srgbClr val="CC3399"/>
                          </a:solidFill>
                          <a:effectLst/>
                          <a:latin typeface="Verdana"/>
                          <a:ea typeface="+mn-ea"/>
                          <a:cs typeface="+mn-cs"/>
                        </a:rPr>
                        <a:t>6,5%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100" b="0" i="0" u="none" strike="noStrike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Verdana"/>
                          <a:ea typeface="+mn-ea"/>
                          <a:cs typeface="+mn-cs"/>
                        </a:rPr>
                        <a:t>-14,9%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9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-10,9%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1388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Luglio</a:t>
                      </a:r>
                      <a:endParaRPr lang="it-IT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45718" marR="45718" marT="45723" marB="457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100" b="0" i="0" u="none" strike="noStrike" kern="1200" dirty="0">
                          <a:solidFill>
                            <a:srgbClr val="7030A0"/>
                          </a:solidFill>
                          <a:effectLst/>
                          <a:latin typeface="Verdana"/>
                          <a:ea typeface="+mn-ea"/>
                          <a:cs typeface="+mn-cs"/>
                        </a:rPr>
                        <a:t>-0,8%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100" b="0" i="0" u="none" strike="noStrike" kern="1200" dirty="0">
                          <a:solidFill>
                            <a:srgbClr val="FF0000"/>
                          </a:solidFill>
                          <a:effectLst/>
                          <a:latin typeface="Verdana"/>
                          <a:ea typeface="+mn-ea"/>
                          <a:cs typeface="+mn-cs"/>
                        </a:rPr>
                        <a:t>-12,1%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100" b="0" i="0" u="none" strike="noStrike" kern="1200" dirty="0">
                          <a:solidFill>
                            <a:schemeClr val="accent1"/>
                          </a:solidFill>
                          <a:effectLst/>
                          <a:latin typeface="Verdana"/>
                          <a:ea typeface="+mn-ea"/>
                          <a:cs typeface="+mn-cs"/>
                        </a:rPr>
                        <a:t>-8,5%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100" b="0" i="0" u="none" strike="noStrike" kern="1200" dirty="0">
                          <a:solidFill>
                            <a:srgbClr val="FFC000"/>
                          </a:solidFill>
                          <a:effectLst/>
                          <a:latin typeface="Verdana"/>
                          <a:ea typeface="+mn-ea"/>
                          <a:cs typeface="+mn-cs"/>
                        </a:rPr>
                        <a:t>-6,7%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100" b="0" i="0" u="none" strike="noStrike" kern="1200" dirty="0">
                          <a:solidFill>
                            <a:srgbClr val="CC3399"/>
                          </a:solidFill>
                          <a:effectLst/>
                          <a:latin typeface="Verdana"/>
                          <a:ea typeface="+mn-ea"/>
                          <a:cs typeface="+mn-cs"/>
                        </a:rPr>
                        <a:t>6,2%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100" b="0" i="0" u="none" strike="noStrike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Verdana"/>
                          <a:ea typeface="+mn-ea"/>
                          <a:cs typeface="+mn-cs"/>
                        </a:rPr>
                        <a:t>-17,6%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-4,0%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1541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050" u="none" strike="noStrike" dirty="0">
                          <a:effectLst/>
                        </a:rPr>
                        <a:t>MESE</a:t>
                      </a:r>
                      <a:endParaRPr lang="it-IT" sz="1050" b="1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45718" marR="45718" marT="45723" marB="457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it-IT" sz="1050" u="none" strike="noStrike" dirty="0" smtClean="0">
                          <a:effectLst/>
                          <a:latin typeface="+mn-lt"/>
                        </a:rPr>
                        <a:t>PESO DEL FATTURATO </a:t>
                      </a:r>
                      <a:r>
                        <a:rPr lang="it-IT" sz="1050" b="1" u="none" strike="noStrike" dirty="0" smtClean="0">
                          <a:effectLst/>
                          <a:latin typeface="+mn-lt"/>
                        </a:rPr>
                        <a:t>PER MESE</a:t>
                      </a:r>
                      <a:r>
                        <a:rPr lang="it-IT" sz="1050" u="none" strike="noStrike" dirty="0" smtClean="0">
                          <a:effectLst/>
                          <a:latin typeface="+mn-lt"/>
                        </a:rPr>
                        <a:t> DELLE AZIENDE </a:t>
                      </a:r>
                    </a:p>
                    <a:p>
                      <a:pPr algn="ctr" fontAlgn="ctr"/>
                      <a:r>
                        <a:rPr lang="it-IT" sz="1050" u="none" strike="noStrike" dirty="0" smtClean="0">
                          <a:effectLst/>
                          <a:latin typeface="+mn-lt"/>
                        </a:rPr>
                        <a:t>DELLA FASCIA SUL TOTALE FATTURATO 2017</a:t>
                      </a:r>
                      <a:endParaRPr lang="it-IT" sz="105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1438" marR="91438" marT="45723" marB="457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199101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000" u="none" strike="noStrike" dirty="0">
                          <a:effectLst/>
                        </a:rPr>
                        <a:t>Gennaio</a:t>
                      </a:r>
                      <a:endParaRPr lang="it-IT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45718" marR="45718" marT="45723" marB="457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100" b="0" i="0" u="none" strike="noStrike" kern="1200" dirty="0">
                          <a:solidFill>
                            <a:srgbClr val="7030A0"/>
                          </a:solidFill>
                          <a:effectLst/>
                          <a:latin typeface="Verdana"/>
                          <a:ea typeface="+mn-ea"/>
                          <a:cs typeface="+mn-cs"/>
                        </a:rPr>
                        <a:t>55,8%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100" b="0" i="0" u="none" strike="noStrike" kern="1200" dirty="0">
                          <a:solidFill>
                            <a:srgbClr val="FF0000"/>
                          </a:solidFill>
                          <a:effectLst/>
                          <a:latin typeface="Verdana"/>
                          <a:ea typeface="+mn-ea"/>
                          <a:cs typeface="+mn-cs"/>
                        </a:rPr>
                        <a:t>14,8%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100" b="0" i="0" u="none" strike="noStrike" kern="1200" dirty="0">
                          <a:solidFill>
                            <a:schemeClr val="accent1"/>
                          </a:solidFill>
                          <a:effectLst/>
                          <a:latin typeface="Verdana"/>
                          <a:ea typeface="+mn-ea"/>
                          <a:cs typeface="+mn-cs"/>
                        </a:rPr>
                        <a:t>13,6%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100" b="0" i="0" u="none" strike="noStrike" kern="1200" dirty="0">
                          <a:solidFill>
                            <a:srgbClr val="FFC000"/>
                          </a:solidFill>
                          <a:effectLst/>
                          <a:latin typeface="Verdana"/>
                          <a:ea typeface="+mn-ea"/>
                          <a:cs typeface="+mn-cs"/>
                        </a:rPr>
                        <a:t>6,4%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100" b="0" i="0" u="none" strike="noStrike" kern="1200" dirty="0">
                          <a:solidFill>
                            <a:srgbClr val="CC3399"/>
                          </a:solidFill>
                          <a:effectLst/>
                          <a:latin typeface="Verdana"/>
                          <a:ea typeface="+mn-ea"/>
                          <a:cs typeface="+mn-cs"/>
                        </a:rPr>
                        <a:t>8,1%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100" b="0" i="0" u="none" strike="noStrike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Verdana"/>
                          <a:ea typeface="+mn-ea"/>
                          <a:cs typeface="+mn-cs"/>
                        </a:rPr>
                        <a:t>1,3%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9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287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Febbraio</a:t>
                      </a:r>
                      <a:endParaRPr lang="it-IT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45718" marR="45718" marT="45723" marB="457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100" b="0" i="0" u="none" strike="noStrike" kern="1200" dirty="0">
                          <a:solidFill>
                            <a:srgbClr val="7030A0"/>
                          </a:solidFill>
                          <a:effectLst/>
                          <a:latin typeface="Verdana"/>
                          <a:ea typeface="+mn-ea"/>
                          <a:cs typeface="+mn-cs"/>
                        </a:rPr>
                        <a:t>54,3%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100" b="0" i="0" u="none" strike="noStrike" kern="1200" dirty="0">
                          <a:solidFill>
                            <a:srgbClr val="FF0000"/>
                          </a:solidFill>
                          <a:effectLst/>
                          <a:latin typeface="Verdana"/>
                          <a:ea typeface="+mn-ea"/>
                          <a:cs typeface="+mn-cs"/>
                        </a:rPr>
                        <a:t>16,9%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100" b="0" i="0" u="none" strike="noStrike" kern="1200" dirty="0">
                          <a:solidFill>
                            <a:schemeClr val="accent1"/>
                          </a:solidFill>
                          <a:effectLst/>
                          <a:latin typeface="Verdana"/>
                          <a:ea typeface="+mn-ea"/>
                          <a:cs typeface="+mn-cs"/>
                        </a:rPr>
                        <a:t>10,3%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100" b="0" i="0" u="none" strike="noStrike" kern="1200" dirty="0">
                          <a:solidFill>
                            <a:srgbClr val="FFC000"/>
                          </a:solidFill>
                          <a:effectLst/>
                          <a:latin typeface="Verdana"/>
                          <a:ea typeface="+mn-ea"/>
                          <a:cs typeface="+mn-cs"/>
                        </a:rPr>
                        <a:t>8,5%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100" b="0" i="0" u="none" strike="noStrike" kern="1200" dirty="0">
                          <a:solidFill>
                            <a:srgbClr val="CC3399"/>
                          </a:solidFill>
                          <a:effectLst/>
                          <a:latin typeface="Verdana"/>
                          <a:ea typeface="+mn-ea"/>
                          <a:cs typeface="+mn-cs"/>
                        </a:rPr>
                        <a:t>8,3%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100" b="0" i="0" u="none" strike="noStrike" kern="120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Verdana"/>
                          <a:ea typeface="+mn-ea"/>
                          <a:cs typeface="+mn-cs"/>
                        </a:rPr>
                        <a:t>1,7%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9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465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Marzo</a:t>
                      </a:r>
                      <a:endParaRPr lang="it-IT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45718" marR="45718" marT="45723" marB="457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100" b="0" i="0" u="none" strike="noStrike" kern="1200">
                          <a:solidFill>
                            <a:srgbClr val="7030A0"/>
                          </a:solidFill>
                          <a:effectLst/>
                          <a:latin typeface="Verdana"/>
                          <a:ea typeface="+mn-ea"/>
                          <a:cs typeface="+mn-cs"/>
                        </a:rPr>
                        <a:t>55,2%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100" b="0" i="0" u="none" strike="noStrike" kern="1200" dirty="0">
                          <a:solidFill>
                            <a:srgbClr val="FF0000"/>
                          </a:solidFill>
                          <a:effectLst/>
                          <a:latin typeface="Verdana"/>
                          <a:ea typeface="+mn-ea"/>
                          <a:cs typeface="+mn-cs"/>
                        </a:rPr>
                        <a:t>15,7%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100" b="0" i="0" u="none" strike="noStrike" kern="1200" dirty="0">
                          <a:solidFill>
                            <a:schemeClr val="accent1"/>
                          </a:solidFill>
                          <a:effectLst/>
                          <a:latin typeface="Verdana"/>
                          <a:ea typeface="+mn-ea"/>
                          <a:cs typeface="+mn-cs"/>
                        </a:rPr>
                        <a:t>11,1%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100" b="0" i="0" u="none" strike="noStrike" kern="1200">
                          <a:solidFill>
                            <a:srgbClr val="FFC000"/>
                          </a:solidFill>
                          <a:effectLst/>
                          <a:latin typeface="Verdana"/>
                          <a:ea typeface="+mn-ea"/>
                          <a:cs typeface="+mn-cs"/>
                        </a:rPr>
                        <a:t>8,2%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100" b="0" i="0" u="none" strike="noStrike" kern="1200" dirty="0">
                          <a:solidFill>
                            <a:srgbClr val="CC3399"/>
                          </a:solidFill>
                          <a:effectLst/>
                          <a:latin typeface="Verdana"/>
                          <a:ea typeface="+mn-ea"/>
                          <a:cs typeface="+mn-cs"/>
                        </a:rPr>
                        <a:t>7,8%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100" b="0" i="0" u="none" strike="noStrike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Verdana"/>
                          <a:ea typeface="+mn-ea"/>
                          <a:cs typeface="+mn-cs"/>
                        </a:rPr>
                        <a:t>1,8%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9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9651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Aprile</a:t>
                      </a:r>
                      <a:endParaRPr lang="it-IT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45718" marR="45718" marT="45723" marB="457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100" b="0" i="0" u="none" strike="noStrike" kern="1200" dirty="0">
                          <a:solidFill>
                            <a:srgbClr val="7030A0"/>
                          </a:solidFill>
                          <a:effectLst/>
                          <a:latin typeface="Verdana"/>
                          <a:ea typeface="+mn-ea"/>
                          <a:cs typeface="+mn-cs"/>
                        </a:rPr>
                        <a:t>54,0%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100" b="0" i="0" u="none" strike="noStrike" kern="1200" dirty="0">
                          <a:solidFill>
                            <a:srgbClr val="FF0000"/>
                          </a:solidFill>
                          <a:effectLst/>
                          <a:latin typeface="Verdana"/>
                          <a:ea typeface="+mn-ea"/>
                          <a:cs typeface="+mn-cs"/>
                        </a:rPr>
                        <a:t>16,4%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100" b="0" i="0" u="none" strike="noStrike" kern="1200">
                          <a:solidFill>
                            <a:schemeClr val="accent1"/>
                          </a:solidFill>
                          <a:effectLst/>
                          <a:latin typeface="Verdana"/>
                          <a:ea typeface="+mn-ea"/>
                          <a:cs typeface="+mn-cs"/>
                        </a:rPr>
                        <a:t>11,4%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100" b="0" i="0" u="none" strike="noStrike" kern="1200" dirty="0">
                          <a:solidFill>
                            <a:srgbClr val="FFC000"/>
                          </a:solidFill>
                          <a:effectLst/>
                          <a:latin typeface="Verdana"/>
                          <a:ea typeface="+mn-ea"/>
                          <a:cs typeface="+mn-cs"/>
                        </a:rPr>
                        <a:t>7,5%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100" b="0" i="0" u="none" strike="noStrike" kern="1200">
                          <a:solidFill>
                            <a:srgbClr val="CC3399"/>
                          </a:solidFill>
                          <a:effectLst/>
                          <a:latin typeface="Verdana"/>
                          <a:ea typeface="+mn-ea"/>
                          <a:cs typeface="+mn-cs"/>
                        </a:rPr>
                        <a:t>9,0%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100" b="0" i="0" u="none" strike="noStrike" kern="120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Verdana"/>
                          <a:ea typeface="+mn-ea"/>
                          <a:cs typeface="+mn-cs"/>
                        </a:rPr>
                        <a:t>1,6%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9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Maggio</a:t>
                      </a:r>
                      <a:endParaRPr lang="it-IT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45718" marR="45718" marT="45723" marB="457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100" b="0" i="0" u="none" strike="noStrike" kern="1200" dirty="0">
                          <a:solidFill>
                            <a:srgbClr val="7030A0"/>
                          </a:solidFill>
                          <a:effectLst/>
                          <a:latin typeface="Verdana"/>
                          <a:ea typeface="+mn-ea"/>
                          <a:cs typeface="+mn-cs"/>
                        </a:rPr>
                        <a:t>56,1%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100" b="0" i="0" u="none" strike="noStrike" kern="1200" dirty="0">
                          <a:solidFill>
                            <a:srgbClr val="FF0000"/>
                          </a:solidFill>
                          <a:effectLst/>
                          <a:latin typeface="Verdana"/>
                          <a:ea typeface="+mn-ea"/>
                          <a:cs typeface="+mn-cs"/>
                        </a:rPr>
                        <a:t>16,0%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100" b="0" i="0" u="none" strike="noStrike" kern="1200">
                          <a:solidFill>
                            <a:schemeClr val="accent1"/>
                          </a:solidFill>
                          <a:effectLst/>
                          <a:latin typeface="Verdana"/>
                          <a:ea typeface="+mn-ea"/>
                          <a:cs typeface="+mn-cs"/>
                        </a:rPr>
                        <a:t>10,8%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100" b="0" i="0" u="none" strike="noStrike" kern="1200" dirty="0">
                          <a:solidFill>
                            <a:srgbClr val="FFC000"/>
                          </a:solidFill>
                          <a:effectLst/>
                          <a:latin typeface="Verdana"/>
                          <a:ea typeface="+mn-ea"/>
                          <a:cs typeface="+mn-cs"/>
                        </a:rPr>
                        <a:t>7,8%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100" b="0" i="0" u="none" strike="noStrike" kern="1200">
                          <a:solidFill>
                            <a:srgbClr val="CC3399"/>
                          </a:solidFill>
                          <a:effectLst/>
                          <a:latin typeface="Verdana"/>
                          <a:ea typeface="+mn-ea"/>
                          <a:cs typeface="+mn-cs"/>
                        </a:rPr>
                        <a:t>7,8%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100" b="0" i="0" u="none" strike="noStrike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Verdana"/>
                          <a:ea typeface="+mn-ea"/>
                          <a:cs typeface="+mn-cs"/>
                        </a:rPr>
                        <a:t>1,5%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9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8202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Giugno</a:t>
                      </a:r>
                      <a:endParaRPr lang="it-IT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45718" marR="45718" marT="45723" marB="457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100" b="0" i="0" u="none" strike="noStrike" kern="1200" dirty="0">
                          <a:solidFill>
                            <a:srgbClr val="7030A0"/>
                          </a:solidFill>
                          <a:effectLst/>
                          <a:latin typeface="Verdana"/>
                          <a:ea typeface="+mn-ea"/>
                          <a:cs typeface="+mn-cs"/>
                        </a:rPr>
                        <a:t>54,7%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100" b="0" i="0" u="none" strike="noStrike" kern="1200" dirty="0">
                          <a:solidFill>
                            <a:srgbClr val="FF0000"/>
                          </a:solidFill>
                          <a:effectLst/>
                          <a:latin typeface="Verdana"/>
                          <a:ea typeface="+mn-ea"/>
                          <a:cs typeface="+mn-cs"/>
                        </a:rPr>
                        <a:t>16,4%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100" b="0" i="0" u="none" strike="noStrike" kern="1200" dirty="0">
                          <a:solidFill>
                            <a:schemeClr val="accent1"/>
                          </a:solidFill>
                          <a:effectLst/>
                          <a:latin typeface="Verdana"/>
                          <a:ea typeface="+mn-ea"/>
                          <a:cs typeface="+mn-cs"/>
                        </a:rPr>
                        <a:t>12,9%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100" b="0" i="0" u="none" strike="noStrike" kern="1200" dirty="0">
                          <a:solidFill>
                            <a:srgbClr val="FFC000"/>
                          </a:solidFill>
                          <a:effectLst/>
                          <a:latin typeface="Verdana"/>
                          <a:ea typeface="+mn-ea"/>
                          <a:cs typeface="+mn-cs"/>
                        </a:rPr>
                        <a:t>6,5%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100" b="0" i="0" u="none" strike="noStrike" kern="1200" dirty="0">
                          <a:solidFill>
                            <a:srgbClr val="CC3399"/>
                          </a:solidFill>
                          <a:effectLst/>
                          <a:latin typeface="Verdana"/>
                          <a:ea typeface="+mn-ea"/>
                          <a:cs typeface="+mn-cs"/>
                        </a:rPr>
                        <a:t>7,6%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100" b="0" i="0" u="none" strike="noStrike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Verdana"/>
                          <a:ea typeface="+mn-ea"/>
                          <a:cs typeface="+mn-cs"/>
                        </a:rPr>
                        <a:t>1,9%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9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4351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Luglio</a:t>
                      </a:r>
                      <a:endParaRPr lang="it-IT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45718" marR="45718" marT="45723" marB="457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100" b="0" i="0" u="none" strike="noStrike" kern="1200" dirty="0">
                          <a:solidFill>
                            <a:srgbClr val="7030A0"/>
                          </a:solidFill>
                          <a:effectLst/>
                          <a:latin typeface="Verdana"/>
                          <a:ea typeface="+mn-ea"/>
                          <a:cs typeface="+mn-cs"/>
                        </a:rPr>
                        <a:t>55,5%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100" b="0" i="0" u="none" strike="noStrike" kern="1200" dirty="0">
                          <a:solidFill>
                            <a:srgbClr val="FF0000"/>
                          </a:solidFill>
                          <a:effectLst/>
                          <a:latin typeface="Verdana"/>
                          <a:ea typeface="+mn-ea"/>
                          <a:cs typeface="+mn-cs"/>
                        </a:rPr>
                        <a:t>15,5%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100" b="0" i="0" u="none" strike="noStrike" kern="1200" dirty="0">
                          <a:solidFill>
                            <a:schemeClr val="accent1"/>
                          </a:solidFill>
                          <a:effectLst/>
                          <a:latin typeface="Verdana"/>
                          <a:ea typeface="+mn-ea"/>
                          <a:cs typeface="+mn-cs"/>
                        </a:rPr>
                        <a:t>12,2%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100" b="0" i="0" u="none" strike="noStrike" kern="1200" dirty="0">
                          <a:solidFill>
                            <a:srgbClr val="FFC000"/>
                          </a:solidFill>
                          <a:effectLst/>
                          <a:latin typeface="Verdana"/>
                          <a:ea typeface="+mn-ea"/>
                          <a:cs typeface="+mn-cs"/>
                        </a:rPr>
                        <a:t>7,5%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100" b="0" i="0" u="none" strike="noStrike" kern="1200" dirty="0">
                          <a:solidFill>
                            <a:srgbClr val="CC3399"/>
                          </a:solidFill>
                          <a:effectLst/>
                          <a:latin typeface="Verdana"/>
                          <a:ea typeface="+mn-ea"/>
                          <a:cs typeface="+mn-cs"/>
                        </a:rPr>
                        <a:t>7,5%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100" b="0" i="0" u="none" strike="noStrike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Verdana"/>
                          <a:ea typeface="+mn-ea"/>
                          <a:cs typeface="+mn-cs"/>
                        </a:rPr>
                        <a:t>1,8%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9644387"/>
      </p:ext>
    </p:extLst>
  </p:cSld>
  <p:clrMapOvr>
    <a:masterClrMapping/>
  </p:clrMapOvr>
  <p:transition spd="med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utoUpdateAnimBg="0"/>
      <p:bldP spid="7" grpId="0" autoUpdateAnimBg="0"/>
    </p:bldLst>
  </p:timing>
</p:sld>
</file>

<file path=ppt/theme/theme1.xml><?xml version="1.0" encoding="utf-8"?>
<a:theme xmlns:a="http://schemas.openxmlformats.org/drawingml/2006/main" name="1_Default Design">
  <a:themeElements>
    <a:clrScheme name="1_Default Design 7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3399FF"/>
      </a:accent1>
      <a:accent2>
        <a:srgbClr val="99FFCC"/>
      </a:accent2>
      <a:accent3>
        <a:srgbClr val="FFFFFF"/>
      </a:accent3>
      <a:accent4>
        <a:srgbClr val="000000"/>
      </a:accent4>
      <a:accent5>
        <a:srgbClr val="ADCAFF"/>
      </a:accent5>
      <a:accent6>
        <a:srgbClr val="8AE7B9"/>
      </a:accent6>
      <a:hlink>
        <a:srgbClr val="CC00CC"/>
      </a:hlink>
      <a:folHlink>
        <a:srgbClr val="B2B2B2"/>
      </a:folHlink>
    </a:clrScheme>
    <a:fontScheme name="1_Default Design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11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11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Personalizza struttur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Watermark</Template>
  <TotalTime>23149</TotalTime>
  <Words>2213</Words>
  <Application>Microsoft Office PowerPoint</Application>
  <PresentationFormat>Presentazione su schermo (4:3)</PresentationFormat>
  <Paragraphs>1319</Paragraphs>
  <Slides>11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2</vt:i4>
      </vt:variant>
      <vt:variant>
        <vt:lpstr>Titoli diapositive</vt:lpstr>
      </vt:variant>
      <vt:variant>
        <vt:i4>11</vt:i4>
      </vt:variant>
    </vt:vector>
  </HeadingPairs>
  <TitlesOfParts>
    <vt:vector size="17" baseType="lpstr">
      <vt:lpstr>ＭＳ Ｐゴシック</vt:lpstr>
      <vt:lpstr>Arial</vt:lpstr>
      <vt:lpstr>Calibri</vt:lpstr>
      <vt:lpstr>Verdana</vt:lpstr>
      <vt:lpstr>1_Default Design</vt:lpstr>
      <vt:lpstr>Personalizza struttura</vt:lpstr>
      <vt:lpstr> PRESENTAZIONE  DATI LUGLIO 2017 OSSERVATORIO FCP - ASSOINTERNET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>Reply Consulting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Dati Mensili Osservatorio Stampa</dc:title>
  <dc:creator>FCP</dc:creator>
  <cp:lastModifiedBy>Selvaggi Laura</cp:lastModifiedBy>
  <cp:revision>1919</cp:revision>
  <cp:lastPrinted>2017-06-22T15:34:50Z</cp:lastPrinted>
  <dcterms:created xsi:type="dcterms:W3CDTF">2006-03-29T09:09:15Z</dcterms:created>
  <dcterms:modified xsi:type="dcterms:W3CDTF">2017-09-11T11:10:42Z</dcterms:modified>
</cp:coreProperties>
</file>