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3" r:id="rId2"/>
  </p:sldMasterIdLst>
  <p:notesMasterIdLst>
    <p:notesMasterId r:id="rId12"/>
  </p:notesMasterIdLst>
  <p:handoutMasterIdLst>
    <p:handoutMasterId r:id="rId13"/>
  </p:handoutMasterIdLst>
  <p:sldIdLst>
    <p:sldId id="256" r:id="rId3"/>
    <p:sldId id="379" r:id="rId4"/>
    <p:sldId id="389" r:id="rId5"/>
    <p:sldId id="393" r:id="rId6"/>
    <p:sldId id="373" r:id="rId7"/>
    <p:sldId id="391" r:id="rId8"/>
    <p:sldId id="387" r:id="rId9"/>
    <p:sldId id="388" r:id="rId10"/>
    <p:sldId id="365" r:id="rId11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telli Chiara" initials="CC" lastIdx="3" clrIdx="0"/>
  <p:cmAuthor id="1" name="Selvaggi Laura" initials="S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C00000"/>
    <a:srgbClr val="7DB517"/>
    <a:srgbClr val="F4C20A"/>
    <a:srgbClr val="FFFF66"/>
    <a:srgbClr val="8C61E1"/>
    <a:srgbClr val="FF9900"/>
    <a:srgbClr val="EF7511"/>
    <a:srgbClr val="CEF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434" autoAdjust="0"/>
  </p:normalViewPr>
  <p:slideViewPr>
    <p:cSldViewPr>
      <p:cViewPr varScale="1">
        <p:scale>
          <a:sx n="71" d="100"/>
          <a:sy n="71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acchi\Documents\Clienti%20-%20FCP\AssoRadio\2017\07.%20Luglio\Elaborati%20finali\Secondi%20di%20Avvisi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7.%20Luglio\Elaborati%20finali\Trend%20Fatturato%20Totale%20per%20tabel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7.%20Luglio\Elaborati%20finali\Trend%20Fatturato%20Totale%20per%20tabel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581316517072483E-2"/>
          <c:y val="4.0627885503231764E-2"/>
          <c:w val="0.95944483557615712"/>
          <c:h val="0.773470085244765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&lt; 15" - Nazionale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(grafico!$C$2:$I$2,grafico!$O$2:$P$2)</c:f>
              <c:numCache>
                <c:formatCode>0.0%</c:formatCode>
                <c:ptCount val="9"/>
                <c:pt idx="0">
                  <c:v>3.0572313574723279E-3</c:v>
                </c:pt>
                <c:pt idx="1">
                  <c:v>1.1534352322552038E-2</c:v>
                </c:pt>
                <c:pt idx="2">
                  <c:v>1.5323977453264555E-2</c:v>
                </c:pt>
                <c:pt idx="3">
                  <c:v>9.3351284251486991E-3</c:v>
                </c:pt>
                <c:pt idx="4">
                  <c:v>2.0698334536912728E-2</c:v>
                </c:pt>
                <c:pt idx="5">
                  <c:v>1.2676586362808773E-2</c:v>
                </c:pt>
                <c:pt idx="6">
                  <c:v>0</c:v>
                </c:pt>
                <c:pt idx="7">
                  <c:v>9.5164570030023005E-3</c:v>
                </c:pt>
                <c:pt idx="8">
                  <c:v>1.1234237637131326E-2</c:v>
                </c:pt>
              </c:numCache>
            </c:numRef>
          </c:val>
        </c:ser>
        <c:ser>
          <c:idx val="1"/>
          <c:order val="1"/>
          <c:tx>
            <c:strRef>
              <c:f>grafico!$A$3</c:f>
              <c:strCache>
                <c:ptCount val="1"/>
                <c:pt idx="0">
                  <c:v>15" - Nazionale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14,6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(grafico!$C$3:$I$3,grafico!$O$3:$P$3)</c:f>
              <c:numCache>
                <c:formatCode>0.0%</c:formatCode>
                <c:ptCount val="9"/>
                <c:pt idx="0">
                  <c:v>0.13715906979200199</c:v>
                </c:pt>
                <c:pt idx="1">
                  <c:v>0.12153504105953931</c:v>
                </c:pt>
                <c:pt idx="2">
                  <c:v>0.13759632638559216</c:v>
                </c:pt>
                <c:pt idx="3">
                  <c:v>0.15558588061825696</c:v>
                </c:pt>
                <c:pt idx="4">
                  <c:v>0.1438923596133683</c:v>
                </c:pt>
                <c:pt idx="5">
                  <c:v>0.19560644010981226</c:v>
                </c:pt>
                <c:pt idx="6">
                  <c:v>0</c:v>
                </c:pt>
                <c:pt idx="7">
                  <c:v>0.15955032397119834</c:v>
                </c:pt>
                <c:pt idx="8">
                  <c:v>0.14606335359765554</c:v>
                </c:pt>
              </c:numCache>
            </c:numRef>
          </c:val>
        </c:ser>
        <c:ser>
          <c:idx val="2"/>
          <c:order val="2"/>
          <c:tx>
            <c:strRef>
              <c:f>grafico!$A$4</c:f>
              <c:strCache>
                <c:ptCount val="1"/>
                <c:pt idx="0">
                  <c:v>20" - Nazionale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(grafico!$C$4:$I$4,grafico!$O$4:$P$4)</c:f>
              <c:numCache>
                <c:formatCode>0.0%</c:formatCode>
                <c:ptCount val="9"/>
                <c:pt idx="0">
                  <c:v>0.11600013133367656</c:v>
                </c:pt>
                <c:pt idx="1">
                  <c:v>0.13300592712251949</c:v>
                </c:pt>
                <c:pt idx="2">
                  <c:v>0.15055263785591705</c:v>
                </c:pt>
                <c:pt idx="3">
                  <c:v>0.14768739525749111</c:v>
                </c:pt>
                <c:pt idx="4">
                  <c:v>0.12859182287619395</c:v>
                </c:pt>
                <c:pt idx="5">
                  <c:v>0.14118295599103847</c:v>
                </c:pt>
                <c:pt idx="6">
                  <c:v>0</c:v>
                </c:pt>
                <c:pt idx="7">
                  <c:v>0.120742779244462</c:v>
                </c:pt>
                <c:pt idx="8">
                  <c:v>0.13504798549355707</c:v>
                </c:pt>
              </c:numCache>
            </c:numRef>
          </c:val>
        </c:ser>
        <c:ser>
          <c:idx val="3"/>
          <c:order val="3"/>
          <c:tx>
            <c:strRef>
              <c:f>grafico!$A$5</c:f>
              <c:strCache>
                <c:ptCount val="1"/>
                <c:pt idx="0">
                  <c:v>25" e 30" - Nazionale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73,0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68,3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68,6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(grafico!$C$5:$I$5,grafico!$O$5:$P$5)</c:f>
              <c:numCache>
                <c:formatCode>0.0%</c:formatCode>
                <c:ptCount val="9"/>
                <c:pt idx="0">
                  <c:v>0.72961983977968436</c:v>
                </c:pt>
                <c:pt idx="1">
                  <c:v>0.71043248698372474</c:v>
                </c:pt>
                <c:pt idx="2">
                  <c:v>0.66197645205733491</c:v>
                </c:pt>
                <c:pt idx="3">
                  <c:v>0.66582315253438729</c:v>
                </c:pt>
                <c:pt idx="4">
                  <c:v>0.68194997094715504</c:v>
                </c:pt>
                <c:pt idx="5">
                  <c:v>0.63547893764978824</c:v>
                </c:pt>
                <c:pt idx="6">
                  <c:v>0</c:v>
                </c:pt>
                <c:pt idx="7">
                  <c:v>0.68321189480563482</c:v>
                </c:pt>
                <c:pt idx="8">
                  <c:v>0.68599441379666493</c:v>
                </c:pt>
              </c:numCache>
            </c:numRef>
          </c:val>
        </c:ser>
        <c:ser>
          <c:idx val="4"/>
          <c:order val="4"/>
          <c:tx>
            <c:strRef>
              <c:f>grafico!$A$6</c:f>
              <c:strCache>
                <c:ptCount val="1"/>
                <c:pt idx="0">
                  <c:v>&gt; 30" - Nazionale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(grafico!$C$6:$I$6,grafico!$O$6:$P$6)</c:f>
              <c:numCache>
                <c:formatCode>0.0%</c:formatCode>
                <c:ptCount val="9"/>
                <c:pt idx="0">
                  <c:v>1.4163727737164756E-2</c:v>
                </c:pt>
                <c:pt idx="1">
                  <c:v>2.3492192511664414E-2</c:v>
                </c:pt>
                <c:pt idx="2">
                  <c:v>3.4550606247891344E-2</c:v>
                </c:pt>
                <c:pt idx="3">
                  <c:v>2.1568443164715949E-2</c:v>
                </c:pt>
                <c:pt idx="4">
                  <c:v>2.4867512026369967E-2</c:v>
                </c:pt>
                <c:pt idx="5">
                  <c:v>1.5055079886552275E-2</c:v>
                </c:pt>
                <c:pt idx="6">
                  <c:v>0</c:v>
                </c:pt>
                <c:pt idx="7">
                  <c:v>2.6978544975702567E-2</c:v>
                </c:pt>
                <c:pt idx="8">
                  <c:v>2.1660009474991186E-2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209210704"/>
        <c:axId val="209157720"/>
      </c:barChart>
      <c:catAx>
        <c:axId val="209210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9157720"/>
        <c:crosses val="autoZero"/>
        <c:auto val="1"/>
        <c:lblAlgn val="ctr"/>
        <c:lblOffset val="100"/>
        <c:noMultiLvlLbl val="0"/>
      </c:catAx>
      <c:valAx>
        <c:axId val="2091577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09210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821523045708824E-2"/>
          <c:y val="0.89922329722309569"/>
          <c:w val="0.93398698192909235"/>
          <c:h val="0.10077670277690425"/>
        </c:manualLayout>
      </c:layout>
      <c:overlay val="0"/>
      <c:txPr>
        <a:bodyPr/>
        <a:lstStyle/>
        <a:p>
          <a:pPr>
            <a:defRPr sz="13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678440"/>
        <c:axId val="209102944"/>
      </c:lineChart>
      <c:catAx>
        <c:axId val="272678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09102944"/>
        <c:crosses val="autoZero"/>
        <c:auto val="1"/>
        <c:lblAlgn val="ctr"/>
        <c:lblOffset val="100"/>
        <c:noMultiLvlLbl val="0"/>
      </c:catAx>
      <c:valAx>
        <c:axId val="209102944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6784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mensile!$B$2:$B$128</c:f>
              <c:strCache>
                <c:ptCount val="127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  <c:pt idx="12">
                  <c:v>Gennaio</c:v>
                </c:pt>
                <c:pt idx="13">
                  <c:v>Febbraio</c:v>
                </c:pt>
                <c:pt idx="14">
                  <c:v>Marzo</c:v>
                </c:pt>
                <c:pt idx="15">
                  <c:v>Aprile</c:v>
                </c:pt>
                <c:pt idx="16">
                  <c:v>Maggio</c:v>
                </c:pt>
                <c:pt idx="17">
                  <c:v>Giugno</c:v>
                </c:pt>
                <c:pt idx="18">
                  <c:v>Luglio</c:v>
                </c:pt>
                <c:pt idx="19">
                  <c:v>Agosto</c:v>
                </c:pt>
                <c:pt idx="20">
                  <c:v>Settembre</c:v>
                </c:pt>
                <c:pt idx="21">
                  <c:v>Ottobre</c:v>
                </c:pt>
                <c:pt idx="22">
                  <c:v>Novembre</c:v>
                </c:pt>
                <c:pt idx="23">
                  <c:v>Dicembre</c:v>
                </c:pt>
                <c:pt idx="24">
                  <c:v>Gennaio</c:v>
                </c:pt>
                <c:pt idx="25">
                  <c:v>Febbraio</c:v>
                </c:pt>
                <c:pt idx="26">
                  <c:v>Marzo</c:v>
                </c:pt>
                <c:pt idx="27">
                  <c:v>Aprile</c:v>
                </c:pt>
                <c:pt idx="28">
                  <c:v>Maggio</c:v>
                </c:pt>
                <c:pt idx="29">
                  <c:v>Giugno</c:v>
                </c:pt>
                <c:pt idx="30">
                  <c:v>Luglio</c:v>
                </c:pt>
                <c:pt idx="31">
                  <c:v>Agosto</c:v>
                </c:pt>
                <c:pt idx="32">
                  <c:v>Settembre</c:v>
                </c:pt>
                <c:pt idx="33">
                  <c:v>Ottobre</c:v>
                </c:pt>
                <c:pt idx="34">
                  <c:v>Novembre</c:v>
                </c:pt>
                <c:pt idx="35">
                  <c:v>Dicembre</c:v>
                </c:pt>
                <c:pt idx="36">
                  <c:v>Gennaio</c:v>
                </c:pt>
                <c:pt idx="37">
                  <c:v>Febbraio</c:v>
                </c:pt>
                <c:pt idx="38">
                  <c:v>Marzo</c:v>
                </c:pt>
                <c:pt idx="39">
                  <c:v>Aprile</c:v>
                </c:pt>
                <c:pt idx="40">
                  <c:v>Maggio</c:v>
                </c:pt>
                <c:pt idx="41">
                  <c:v>Giugno</c:v>
                </c:pt>
                <c:pt idx="42">
                  <c:v>Luglio</c:v>
                </c:pt>
                <c:pt idx="43">
                  <c:v>Agosto</c:v>
                </c:pt>
                <c:pt idx="44">
                  <c:v>Settembre</c:v>
                </c:pt>
                <c:pt idx="45">
                  <c:v>Ottobre</c:v>
                </c:pt>
                <c:pt idx="46">
                  <c:v>Novembre</c:v>
                </c:pt>
                <c:pt idx="47">
                  <c:v>Dicembre</c:v>
                </c:pt>
                <c:pt idx="48">
                  <c:v>Gennaio</c:v>
                </c:pt>
                <c:pt idx="49">
                  <c:v>Febbraio</c:v>
                </c:pt>
                <c:pt idx="50">
                  <c:v>Marzo</c:v>
                </c:pt>
                <c:pt idx="51">
                  <c:v>Aprile</c:v>
                </c:pt>
                <c:pt idx="52">
                  <c:v>Maggio</c:v>
                </c:pt>
                <c:pt idx="53">
                  <c:v>Giugno</c:v>
                </c:pt>
                <c:pt idx="54">
                  <c:v>Luglio</c:v>
                </c:pt>
                <c:pt idx="55">
                  <c:v>Agosto</c:v>
                </c:pt>
                <c:pt idx="56">
                  <c:v>Settembre</c:v>
                </c:pt>
                <c:pt idx="57">
                  <c:v>Ottobre</c:v>
                </c:pt>
                <c:pt idx="58">
                  <c:v>Novembre</c:v>
                </c:pt>
                <c:pt idx="59">
                  <c:v>Dicembre</c:v>
                </c:pt>
                <c:pt idx="60">
                  <c:v>Gennaio</c:v>
                </c:pt>
                <c:pt idx="61">
                  <c:v>Febbraio</c:v>
                </c:pt>
                <c:pt idx="62">
                  <c:v>Marzo</c:v>
                </c:pt>
                <c:pt idx="63">
                  <c:v>Aprile</c:v>
                </c:pt>
                <c:pt idx="64">
                  <c:v>Maggio</c:v>
                </c:pt>
                <c:pt idx="65">
                  <c:v>Giugno</c:v>
                </c:pt>
                <c:pt idx="66">
                  <c:v>Luglio</c:v>
                </c:pt>
                <c:pt idx="67">
                  <c:v>Agosto</c:v>
                </c:pt>
                <c:pt idx="68">
                  <c:v>Settembre</c:v>
                </c:pt>
                <c:pt idx="69">
                  <c:v>Ottobre</c:v>
                </c:pt>
                <c:pt idx="70">
                  <c:v>Novembre</c:v>
                </c:pt>
                <c:pt idx="71">
                  <c:v>Dicembre</c:v>
                </c:pt>
                <c:pt idx="72">
                  <c:v>Gennaio</c:v>
                </c:pt>
                <c:pt idx="73">
                  <c:v>Febbraio</c:v>
                </c:pt>
                <c:pt idx="74">
                  <c:v>Marzo</c:v>
                </c:pt>
                <c:pt idx="75">
                  <c:v>Aprile</c:v>
                </c:pt>
                <c:pt idx="76">
                  <c:v>Maggio</c:v>
                </c:pt>
                <c:pt idx="77">
                  <c:v>Giugno</c:v>
                </c:pt>
                <c:pt idx="78">
                  <c:v>Luglio</c:v>
                </c:pt>
                <c:pt idx="79">
                  <c:v>Agosto</c:v>
                </c:pt>
                <c:pt idx="80">
                  <c:v>Settembre</c:v>
                </c:pt>
                <c:pt idx="81">
                  <c:v>Ottobre</c:v>
                </c:pt>
                <c:pt idx="82">
                  <c:v>Novembre</c:v>
                </c:pt>
                <c:pt idx="83">
                  <c:v>Dicembre</c:v>
                </c:pt>
                <c:pt idx="84">
                  <c:v>Gennaio</c:v>
                </c:pt>
                <c:pt idx="85">
                  <c:v>Febbraio</c:v>
                </c:pt>
                <c:pt idx="86">
                  <c:v>Marzo</c:v>
                </c:pt>
                <c:pt idx="87">
                  <c:v>Aprile</c:v>
                </c:pt>
                <c:pt idx="88">
                  <c:v>Maggio</c:v>
                </c:pt>
                <c:pt idx="89">
                  <c:v>Giugno</c:v>
                </c:pt>
                <c:pt idx="90">
                  <c:v>Luglio</c:v>
                </c:pt>
                <c:pt idx="91">
                  <c:v>Agosto</c:v>
                </c:pt>
                <c:pt idx="92">
                  <c:v>Settembre</c:v>
                </c:pt>
                <c:pt idx="93">
                  <c:v>Ottobre</c:v>
                </c:pt>
                <c:pt idx="94">
                  <c:v>Novembre</c:v>
                </c:pt>
                <c:pt idx="95">
                  <c:v>Dicembre</c:v>
                </c:pt>
                <c:pt idx="96">
                  <c:v>Gennaio</c:v>
                </c:pt>
                <c:pt idx="97">
                  <c:v>Febbraio</c:v>
                </c:pt>
                <c:pt idx="98">
                  <c:v>Marzo</c:v>
                </c:pt>
                <c:pt idx="99">
                  <c:v>Aprile</c:v>
                </c:pt>
                <c:pt idx="100">
                  <c:v>Maggio</c:v>
                </c:pt>
                <c:pt idx="101">
                  <c:v>Giugno</c:v>
                </c:pt>
                <c:pt idx="102">
                  <c:v>Luglio</c:v>
                </c:pt>
                <c:pt idx="103">
                  <c:v>Agosto</c:v>
                </c:pt>
                <c:pt idx="104">
                  <c:v>Settembre</c:v>
                </c:pt>
                <c:pt idx="105">
                  <c:v>Ottobre</c:v>
                </c:pt>
                <c:pt idx="106">
                  <c:v>Novembre</c:v>
                </c:pt>
                <c:pt idx="107">
                  <c:v>Dicembre</c:v>
                </c:pt>
                <c:pt idx="108">
                  <c:v>Gennaio</c:v>
                </c:pt>
                <c:pt idx="109">
                  <c:v>Febbraio</c:v>
                </c:pt>
                <c:pt idx="110">
                  <c:v>Marzo</c:v>
                </c:pt>
                <c:pt idx="111">
                  <c:v>Aprile</c:v>
                </c:pt>
                <c:pt idx="112">
                  <c:v>Maggio</c:v>
                </c:pt>
                <c:pt idx="113">
                  <c:v>Giugno</c:v>
                </c:pt>
                <c:pt idx="114">
                  <c:v>Luglio</c:v>
                </c:pt>
                <c:pt idx="115">
                  <c:v>Agosto</c:v>
                </c:pt>
                <c:pt idx="116">
                  <c:v>Settembre</c:v>
                </c:pt>
                <c:pt idx="117">
                  <c:v>Ottobre</c:v>
                </c:pt>
                <c:pt idx="118">
                  <c:v>Novembre</c:v>
                </c:pt>
                <c:pt idx="119">
                  <c:v>Dicembre</c:v>
                </c:pt>
                <c:pt idx="120">
                  <c:v>Gennaio</c:v>
                </c:pt>
                <c:pt idx="121">
                  <c:v>Febbraio</c:v>
                </c:pt>
                <c:pt idx="122">
                  <c:v>Marzo</c:v>
                </c:pt>
                <c:pt idx="123">
                  <c:v>Aprile</c:v>
                </c:pt>
                <c:pt idx="124">
                  <c:v>Maggio</c:v>
                </c:pt>
                <c:pt idx="125">
                  <c:v>Giugno</c:v>
                </c:pt>
                <c:pt idx="126">
                  <c:v>Luglio</c:v>
                </c:pt>
              </c:strCache>
            </c:strRef>
          </c:cat>
          <c:val>
            <c:numRef>
              <c:f>mensile!$C$2:$C$128</c:f>
              <c:numCache>
                <c:formatCode>#,##0</c:formatCode>
                <c:ptCount val="127"/>
                <c:pt idx="0">
                  <c:v>23659</c:v>
                </c:pt>
                <c:pt idx="1">
                  <c:v>27916</c:v>
                </c:pt>
                <c:pt idx="2">
                  <c:v>38195</c:v>
                </c:pt>
                <c:pt idx="3">
                  <c:v>33986</c:v>
                </c:pt>
                <c:pt idx="4">
                  <c:v>43187</c:v>
                </c:pt>
                <c:pt idx="5">
                  <c:v>44366</c:v>
                </c:pt>
                <c:pt idx="6">
                  <c:v>31941</c:v>
                </c:pt>
                <c:pt idx="7">
                  <c:v>13240</c:v>
                </c:pt>
                <c:pt idx="8">
                  <c:v>28194</c:v>
                </c:pt>
                <c:pt idx="9">
                  <c:v>42806</c:v>
                </c:pt>
                <c:pt idx="10">
                  <c:v>40158</c:v>
                </c:pt>
                <c:pt idx="11">
                  <c:v>30806</c:v>
                </c:pt>
                <c:pt idx="12">
                  <c:v>27131</c:v>
                </c:pt>
                <c:pt idx="13">
                  <c:v>33878</c:v>
                </c:pt>
                <c:pt idx="14">
                  <c:v>37933</c:v>
                </c:pt>
                <c:pt idx="15">
                  <c:v>35399</c:v>
                </c:pt>
                <c:pt idx="16">
                  <c:v>46518</c:v>
                </c:pt>
                <c:pt idx="17">
                  <c:v>43004</c:v>
                </c:pt>
                <c:pt idx="18">
                  <c:v>30568</c:v>
                </c:pt>
                <c:pt idx="19">
                  <c:v>12154</c:v>
                </c:pt>
                <c:pt idx="20">
                  <c:v>31166</c:v>
                </c:pt>
                <c:pt idx="21">
                  <c:v>41813</c:v>
                </c:pt>
                <c:pt idx="22">
                  <c:v>35477</c:v>
                </c:pt>
                <c:pt idx="23">
                  <c:v>26918</c:v>
                </c:pt>
                <c:pt idx="24">
                  <c:v>18749</c:v>
                </c:pt>
                <c:pt idx="25">
                  <c:v>25655</c:v>
                </c:pt>
                <c:pt idx="26">
                  <c:v>34670</c:v>
                </c:pt>
                <c:pt idx="27">
                  <c:v>29170</c:v>
                </c:pt>
                <c:pt idx="28">
                  <c:v>39072</c:v>
                </c:pt>
                <c:pt idx="29">
                  <c:v>37495</c:v>
                </c:pt>
                <c:pt idx="30">
                  <c:v>27821</c:v>
                </c:pt>
                <c:pt idx="31">
                  <c:v>11961</c:v>
                </c:pt>
                <c:pt idx="32">
                  <c:v>31360</c:v>
                </c:pt>
                <c:pt idx="33">
                  <c:v>38767</c:v>
                </c:pt>
                <c:pt idx="34">
                  <c:v>42613</c:v>
                </c:pt>
                <c:pt idx="35">
                  <c:v>33516</c:v>
                </c:pt>
                <c:pt idx="36">
                  <c:v>20032</c:v>
                </c:pt>
                <c:pt idx="37">
                  <c:v>29234</c:v>
                </c:pt>
                <c:pt idx="38">
                  <c:v>39702</c:v>
                </c:pt>
                <c:pt idx="39">
                  <c:v>34320</c:v>
                </c:pt>
                <c:pt idx="40">
                  <c:v>45289</c:v>
                </c:pt>
                <c:pt idx="41">
                  <c:v>43390</c:v>
                </c:pt>
                <c:pt idx="42">
                  <c:v>28792</c:v>
                </c:pt>
                <c:pt idx="43">
                  <c:v>12421</c:v>
                </c:pt>
                <c:pt idx="44">
                  <c:v>31185</c:v>
                </c:pt>
                <c:pt idx="45">
                  <c:v>40420</c:v>
                </c:pt>
                <c:pt idx="46">
                  <c:v>42885</c:v>
                </c:pt>
                <c:pt idx="47">
                  <c:v>31786</c:v>
                </c:pt>
                <c:pt idx="48">
                  <c:v>20138</c:v>
                </c:pt>
                <c:pt idx="49">
                  <c:v>29586</c:v>
                </c:pt>
                <c:pt idx="50">
                  <c:v>34791</c:v>
                </c:pt>
                <c:pt idx="51">
                  <c:v>29973</c:v>
                </c:pt>
                <c:pt idx="52">
                  <c:v>40011</c:v>
                </c:pt>
                <c:pt idx="53">
                  <c:v>38952</c:v>
                </c:pt>
                <c:pt idx="54">
                  <c:v>31306</c:v>
                </c:pt>
                <c:pt idx="55">
                  <c:v>14388</c:v>
                </c:pt>
                <c:pt idx="56">
                  <c:v>29299</c:v>
                </c:pt>
                <c:pt idx="57">
                  <c:v>38831</c:v>
                </c:pt>
                <c:pt idx="58">
                  <c:v>34041</c:v>
                </c:pt>
                <c:pt idx="59">
                  <c:v>26880</c:v>
                </c:pt>
                <c:pt idx="60">
                  <c:v>19286</c:v>
                </c:pt>
                <c:pt idx="61">
                  <c:v>27927</c:v>
                </c:pt>
                <c:pt idx="62">
                  <c:v>33898</c:v>
                </c:pt>
                <c:pt idx="63">
                  <c:v>29992</c:v>
                </c:pt>
                <c:pt idx="64">
                  <c:v>34979</c:v>
                </c:pt>
                <c:pt idx="65">
                  <c:v>36773</c:v>
                </c:pt>
                <c:pt idx="66">
                  <c:v>27562</c:v>
                </c:pt>
                <c:pt idx="67">
                  <c:v>11027</c:v>
                </c:pt>
                <c:pt idx="68">
                  <c:v>25490</c:v>
                </c:pt>
                <c:pt idx="69">
                  <c:v>33011</c:v>
                </c:pt>
                <c:pt idx="70">
                  <c:v>26688</c:v>
                </c:pt>
                <c:pt idx="71">
                  <c:v>24057</c:v>
                </c:pt>
                <c:pt idx="72">
                  <c:v>18863</c:v>
                </c:pt>
                <c:pt idx="73">
                  <c:v>20190</c:v>
                </c:pt>
                <c:pt idx="74">
                  <c:v>26443</c:v>
                </c:pt>
                <c:pt idx="75">
                  <c:v>26276</c:v>
                </c:pt>
                <c:pt idx="76">
                  <c:v>32986</c:v>
                </c:pt>
                <c:pt idx="77">
                  <c:v>31747</c:v>
                </c:pt>
                <c:pt idx="78">
                  <c:v>26789</c:v>
                </c:pt>
                <c:pt idx="79">
                  <c:v>10189</c:v>
                </c:pt>
                <c:pt idx="80">
                  <c:v>23465</c:v>
                </c:pt>
                <c:pt idx="81">
                  <c:v>30022</c:v>
                </c:pt>
                <c:pt idx="82">
                  <c:v>30503</c:v>
                </c:pt>
                <c:pt idx="83">
                  <c:v>22497</c:v>
                </c:pt>
                <c:pt idx="84">
                  <c:v>19713</c:v>
                </c:pt>
                <c:pt idx="85">
                  <c:v>21986</c:v>
                </c:pt>
                <c:pt idx="86">
                  <c:v>27066</c:v>
                </c:pt>
                <c:pt idx="87">
                  <c:v>23506</c:v>
                </c:pt>
                <c:pt idx="88">
                  <c:v>30901</c:v>
                </c:pt>
                <c:pt idx="89">
                  <c:v>27385</c:v>
                </c:pt>
                <c:pt idx="90">
                  <c:v>23730</c:v>
                </c:pt>
                <c:pt idx="91">
                  <c:v>9897</c:v>
                </c:pt>
                <c:pt idx="92">
                  <c:v>24093</c:v>
                </c:pt>
                <c:pt idx="93" formatCode="General">
                  <c:v>30202</c:v>
                </c:pt>
                <c:pt idx="94">
                  <c:v>29939</c:v>
                </c:pt>
                <c:pt idx="95">
                  <c:v>23625</c:v>
                </c:pt>
                <c:pt idx="96" formatCode="General">
                  <c:v>19861</c:v>
                </c:pt>
                <c:pt idx="97" formatCode="General">
                  <c:v>24262</c:v>
                </c:pt>
                <c:pt idx="98" formatCode="General">
                  <c:v>29307</c:v>
                </c:pt>
                <c:pt idx="99" formatCode="General">
                  <c:v>25689</c:v>
                </c:pt>
                <c:pt idx="100">
                  <c:v>31416</c:v>
                </c:pt>
                <c:pt idx="101">
                  <c:v>32125</c:v>
                </c:pt>
                <c:pt idx="102">
                  <c:v>29615</c:v>
                </c:pt>
                <c:pt idx="103">
                  <c:v>11291</c:v>
                </c:pt>
                <c:pt idx="104">
                  <c:v>26798</c:v>
                </c:pt>
                <c:pt idx="105">
                  <c:v>33229</c:v>
                </c:pt>
                <c:pt idx="106">
                  <c:v>30972</c:v>
                </c:pt>
                <c:pt idx="107">
                  <c:v>25019</c:v>
                </c:pt>
                <c:pt idx="108">
                  <c:v>19234</c:v>
                </c:pt>
                <c:pt idx="109">
                  <c:v>25684</c:v>
                </c:pt>
                <c:pt idx="110">
                  <c:v>29780</c:v>
                </c:pt>
                <c:pt idx="111">
                  <c:v>26671</c:v>
                </c:pt>
                <c:pt idx="112">
                  <c:v>31810</c:v>
                </c:pt>
                <c:pt idx="113">
                  <c:v>30617</c:v>
                </c:pt>
                <c:pt idx="114">
                  <c:v>30419</c:v>
                </c:pt>
                <c:pt idx="115">
                  <c:v>12086</c:v>
                </c:pt>
                <c:pt idx="116">
                  <c:v>25565</c:v>
                </c:pt>
                <c:pt idx="117">
                  <c:v>32296</c:v>
                </c:pt>
                <c:pt idx="118">
                  <c:v>34072</c:v>
                </c:pt>
                <c:pt idx="119">
                  <c:v>28783</c:v>
                </c:pt>
                <c:pt idx="120">
                  <c:v>19986</c:v>
                </c:pt>
                <c:pt idx="121">
                  <c:v>24825</c:v>
                </c:pt>
                <c:pt idx="122">
                  <c:v>29755</c:v>
                </c:pt>
                <c:pt idx="123">
                  <c:v>27509</c:v>
                </c:pt>
                <c:pt idx="124">
                  <c:v>36475</c:v>
                </c:pt>
                <c:pt idx="125">
                  <c:v>33335</c:v>
                </c:pt>
                <c:pt idx="126">
                  <c:v>28882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2279128"/>
        <c:axId val="272279512"/>
      </c:lineChart>
      <c:catAx>
        <c:axId val="272279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279512"/>
        <c:crosses val="autoZero"/>
        <c:auto val="1"/>
        <c:lblAlgn val="ctr"/>
        <c:lblOffset val="100"/>
        <c:noMultiLvlLbl val="0"/>
      </c:catAx>
      <c:valAx>
        <c:axId val="272279512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2791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291368"/>
        <c:axId val="272341400"/>
      </c:lineChart>
      <c:catAx>
        <c:axId val="208291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341400"/>
        <c:crosses val="autoZero"/>
        <c:auto val="0"/>
        <c:lblAlgn val="ctr"/>
        <c:lblOffset val="100"/>
        <c:noMultiLvlLbl val="0"/>
      </c:catAx>
      <c:valAx>
        <c:axId val="272341400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08291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ser>
          <c:idx val="1"/>
          <c:order val="0"/>
          <c:tx>
            <c:strRef>
              <c:f>mensile!$B$13:$B$128</c:f>
              <c:strCache>
                <c:ptCount val="116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  <c:pt idx="115">
                  <c:v>Luglio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square"/>
            <c:size val="4"/>
            <c:spPr>
              <a:noFill/>
              <a:ln>
                <a:noFill/>
              </a:ln>
            </c:spPr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mensile!$B$13:$B$128</c:f>
              <c:strCache>
                <c:ptCount val="116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  <c:pt idx="115">
                  <c:v>Luglio</c:v>
                </c:pt>
              </c:strCache>
            </c:strRef>
          </c:cat>
          <c:val>
            <c:numRef>
              <c:f>mensile!$D$13:$D$128</c:f>
              <c:numCache>
                <c:formatCode>#,##0</c:formatCode>
                <c:ptCount val="116"/>
                <c:pt idx="0">
                  <c:v>33204.5</c:v>
                </c:pt>
                <c:pt idx="1">
                  <c:v>33493.833333333336</c:v>
                </c:pt>
                <c:pt idx="2">
                  <c:v>33990.666666666664</c:v>
                </c:pt>
                <c:pt idx="3">
                  <c:v>33968.833333333336</c:v>
                </c:pt>
                <c:pt idx="4">
                  <c:v>34086.583333333336</c:v>
                </c:pt>
                <c:pt idx="5">
                  <c:v>34364.166666666664</c:v>
                </c:pt>
                <c:pt idx="6">
                  <c:v>34250.666666666664</c:v>
                </c:pt>
                <c:pt idx="7">
                  <c:v>34136.25</c:v>
                </c:pt>
                <c:pt idx="8">
                  <c:v>34045.75</c:v>
                </c:pt>
                <c:pt idx="9">
                  <c:v>34293.416666666664</c:v>
                </c:pt>
                <c:pt idx="10">
                  <c:v>34210.666666666664</c:v>
                </c:pt>
                <c:pt idx="11">
                  <c:v>33820.583333333336</c:v>
                </c:pt>
                <c:pt idx="12">
                  <c:v>33496.583333333336</c:v>
                </c:pt>
                <c:pt idx="13">
                  <c:v>32798.083333333336</c:v>
                </c:pt>
                <c:pt idx="14">
                  <c:v>32112.833333333332</c:v>
                </c:pt>
                <c:pt idx="15">
                  <c:v>31840.916666666668</c:v>
                </c:pt>
                <c:pt idx="16">
                  <c:v>31321.833333333332</c:v>
                </c:pt>
                <c:pt idx="17">
                  <c:v>30701.333333333332</c:v>
                </c:pt>
                <c:pt idx="18">
                  <c:v>30242.25</c:v>
                </c:pt>
                <c:pt idx="19">
                  <c:v>30013.333333333332</c:v>
                </c:pt>
                <c:pt idx="20">
                  <c:v>29997.25</c:v>
                </c:pt>
                <c:pt idx="21">
                  <c:v>30013.416666666668</c:v>
                </c:pt>
                <c:pt idx="22">
                  <c:v>29759.583333333332</c:v>
                </c:pt>
                <c:pt idx="23">
                  <c:v>30354.25</c:v>
                </c:pt>
                <c:pt idx="24">
                  <c:v>30904.083333333332</c:v>
                </c:pt>
                <c:pt idx="25">
                  <c:v>31011</c:v>
                </c:pt>
                <c:pt idx="26">
                  <c:v>31309.25</c:v>
                </c:pt>
                <c:pt idx="27">
                  <c:v>31728.583333333332</c:v>
                </c:pt>
                <c:pt idx="28">
                  <c:v>32157.75</c:v>
                </c:pt>
                <c:pt idx="29">
                  <c:v>32675.833333333332</c:v>
                </c:pt>
                <c:pt idx="30">
                  <c:v>33167.083333333336</c:v>
                </c:pt>
                <c:pt idx="31">
                  <c:v>33248</c:v>
                </c:pt>
                <c:pt idx="32">
                  <c:v>33286.333333333336</c:v>
                </c:pt>
                <c:pt idx="33">
                  <c:v>33271.75</c:v>
                </c:pt>
                <c:pt idx="34">
                  <c:v>33409.5</c:v>
                </c:pt>
                <c:pt idx="35">
                  <c:v>33432.166666666664</c:v>
                </c:pt>
                <c:pt idx="36">
                  <c:v>33288</c:v>
                </c:pt>
                <c:pt idx="37">
                  <c:v>33296.833333333336</c:v>
                </c:pt>
                <c:pt idx="38">
                  <c:v>33326.166666666664</c:v>
                </c:pt>
                <c:pt idx="39">
                  <c:v>32916.916666666664</c:v>
                </c:pt>
                <c:pt idx="40">
                  <c:v>32554.666666666668</c:v>
                </c:pt>
                <c:pt idx="41">
                  <c:v>32114.833333333332</c:v>
                </c:pt>
                <c:pt idx="42">
                  <c:v>31745</c:v>
                </c:pt>
                <c:pt idx="43">
                  <c:v>31954.5</c:v>
                </c:pt>
                <c:pt idx="44">
                  <c:v>32118.416666666668</c:v>
                </c:pt>
                <c:pt idx="45">
                  <c:v>31961.25</c:v>
                </c:pt>
                <c:pt idx="46">
                  <c:v>31828.833333333332</c:v>
                </c:pt>
                <c:pt idx="47">
                  <c:v>31091.833333333332</c:v>
                </c:pt>
                <c:pt idx="48">
                  <c:v>30683</c:v>
                </c:pt>
                <c:pt idx="49">
                  <c:v>30612</c:v>
                </c:pt>
                <c:pt idx="50">
                  <c:v>30473.75</c:v>
                </c:pt>
                <c:pt idx="51">
                  <c:v>30399.333333333332</c:v>
                </c:pt>
                <c:pt idx="52">
                  <c:v>30400.916666666668</c:v>
                </c:pt>
                <c:pt idx="53">
                  <c:v>29981.583333333332</c:v>
                </c:pt>
                <c:pt idx="54">
                  <c:v>29800</c:v>
                </c:pt>
                <c:pt idx="55">
                  <c:v>29488</c:v>
                </c:pt>
                <c:pt idx="56">
                  <c:v>29207.916666666668</c:v>
                </c:pt>
                <c:pt idx="57">
                  <c:v>28890.5</c:v>
                </c:pt>
                <c:pt idx="58">
                  <c:v>28405.5</c:v>
                </c:pt>
                <c:pt idx="59">
                  <c:v>27792.75</c:v>
                </c:pt>
                <c:pt idx="60">
                  <c:v>27557.5</c:v>
                </c:pt>
                <c:pt idx="61">
                  <c:v>27522.25</c:v>
                </c:pt>
                <c:pt idx="62">
                  <c:v>26877.5</c:v>
                </c:pt>
                <c:pt idx="63">
                  <c:v>26256.25</c:v>
                </c:pt>
                <c:pt idx="64">
                  <c:v>25946.583333333332</c:v>
                </c:pt>
                <c:pt idx="65">
                  <c:v>25780.5</c:v>
                </c:pt>
                <c:pt idx="66">
                  <c:v>25361.666666666668</c:v>
                </c:pt>
                <c:pt idx="67">
                  <c:v>25297.25</c:v>
                </c:pt>
                <c:pt idx="68">
                  <c:v>25227.416666666668</c:v>
                </c:pt>
                <c:pt idx="69">
                  <c:v>25058.666666666668</c:v>
                </c:pt>
                <c:pt idx="70">
                  <c:v>24809.583333333332</c:v>
                </c:pt>
                <c:pt idx="71">
                  <c:v>25127.5</c:v>
                </c:pt>
                <c:pt idx="72">
                  <c:v>24997.5</c:v>
                </c:pt>
                <c:pt idx="73">
                  <c:v>25068.333333333332</c:v>
                </c:pt>
                <c:pt idx="74">
                  <c:v>25218</c:v>
                </c:pt>
                <c:pt idx="75">
                  <c:v>25269.916666666668</c:v>
                </c:pt>
                <c:pt idx="76">
                  <c:v>25039.083333333332</c:v>
                </c:pt>
                <c:pt idx="77">
                  <c:v>24865.333333333332</c:v>
                </c:pt>
                <c:pt idx="78">
                  <c:v>24501.833333333332</c:v>
                </c:pt>
                <c:pt idx="79">
                  <c:v>24246.916666666668</c:v>
                </c:pt>
                <c:pt idx="80">
                  <c:v>24222.583333333332</c:v>
                </c:pt>
                <c:pt idx="81">
                  <c:v>24274.916666666668</c:v>
                </c:pt>
                <c:pt idx="82">
                  <c:v>24289.916666666668</c:v>
                </c:pt>
                <c:pt idx="83">
                  <c:v>24242.916666666668</c:v>
                </c:pt>
                <c:pt idx="84">
                  <c:v>24336.916666666668</c:v>
                </c:pt>
                <c:pt idx="85">
                  <c:v>24349.25</c:v>
                </c:pt>
                <c:pt idx="86">
                  <c:v>24538.916666666668</c:v>
                </c:pt>
                <c:pt idx="87">
                  <c:v>24725.666666666668</c:v>
                </c:pt>
                <c:pt idx="88">
                  <c:v>24907.583333333332</c:v>
                </c:pt>
                <c:pt idx="89">
                  <c:v>24950.5</c:v>
                </c:pt>
                <c:pt idx="90">
                  <c:v>25345.5</c:v>
                </c:pt>
                <c:pt idx="91">
                  <c:v>25835.916666666668</c:v>
                </c:pt>
                <c:pt idx="92">
                  <c:v>25952.083333333332</c:v>
                </c:pt>
                <c:pt idx="93">
                  <c:v>26177.5</c:v>
                </c:pt>
                <c:pt idx="94">
                  <c:v>26429.75</c:v>
                </c:pt>
                <c:pt idx="95">
                  <c:v>26515.833333333332</c:v>
                </c:pt>
                <c:pt idx="96">
                  <c:v>26632</c:v>
                </c:pt>
                <c:pt idx="97">
                  <c:v>26579.75</c:v>
                </c:pt>
                <c:pt idx="98">
                  <c:v>26698.25</c:v>
                </c:pt>
                <c:pt idx="99">
                  <c:v>26737.666666666668</c:v>
                </c:pt>
                <c:pt idx="100">
                  <c:v>26819.5</c:v>
                </c:pt>
                <c:pt idx="101">
                  <c:v>26852.333333333332</c:v>
                </c:pt>
                <c:pt idx="102">
                  <c:v>26726.666666666668</c:v>
                </c:pt>
                <c:pt idx="103">
                  <c:v>26793.666666666668</c:v>
                </c:pt>
                <c:pt idx="104">
                  <c:v>26859.916666666668</c:v>
                </c:pt>
                <c:pt idx="105">
                  <c:v>26757.166666666668</c:v>
                </c:pt>
                <c:pt idx="106">
                  <c:v>26679.416666666668</c:v>
                </c:pt>
                <c:pt idx="107">
                  <c:v>26937.75</c:v>
                </c:pt>
                <c:pt idx="108">
                  <c:v>27251.416666666668</c:v>
                </c:pt>
                <c:pt idx="109">
                  <c:v>27314.083333333332</c:v>
                </c:pt>
                <c:pt idx="110">
                  <c:v>27242.5</c:v>
                </c:pt>
                <c:pt idx="111">
                  <c:v>27240.416666666668</c:v>
                </c:pt>
                <c:pt idx="112">
                  <c:v>27310.25</c:v>
                </c:pt>
                <c:pt idx="113">
                  <c:v>27699</c:v>
                </c:pt>
                <c:pt idx="114">
                  <c:v>27925.5</c:v>
                </c:pt>
                <c:pt idx="115">
                  <c:v>27797.416666666668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342184"/>
        <c:axId val="272342576"/>
      </c:lineChart>
      <c:catAx>
        <c:axId val="272342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342576"/>
        <c:crosses val="autoZero"/>
        <c:auto val="0"/>
        <c:lblAlgn val="ctr"/>
        <c:lblOffset val="100"/>
        <c:noMultiLvlLbl val="0"/>
      </c:catAx>
      <c:valAx>
        <c:axId val="272342576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272342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CA06CC-DF2B-4766-BFC7-FDC658E828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60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1303C6-5D75-4EB5-AB33-C6E03672B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796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B8966-1211-4F81-BE43-6E7236B1023C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5715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1303C6-5D75-4EB5-AB33-C6E03672B97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49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38359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176967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779852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665872679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589816"/>
      </p:ext>
    </p:extLst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826689"/>
      </p:ext>
    </p:extLst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9306583"/>
      </p:ext>
    </p:extLst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50887"/>
      </p:ext>
    </p:extLst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738116"/>
      </p:ext>
    </p:extLst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409807"/>
      </p:ext>
    </p:extLst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837974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59494"/>
      </p:ext>
    </p:extLst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4045"/>
      </p:ext>
    </p:extLst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230347"/>
      </p:ext>
    </p:extLst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677282"/>
      </p:ext>
    </p:extLst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808767"/>
      </p:ext>
    </p:extLst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021146096"/>
      </p:ext>
    </p:extLst>
  </p:cSld>
  <p:clrMapOvr>
    <a:masterClrMapping/>
  </p:clrMapOvr>
  <p:transition spd="med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2270" y="1006475"/>
            <a:ext cx="8346311" cy="4500563"/>
          </a:xfrm>
          <a:prstGeom prst="rect">
            <a:avLst/>
          </a:prstGeom>
        </p:spPr>
        <p:txBody>
          <a:bodyPr/>
          <a:lstStyle>
            <a:lvl1pPr marL="174625" indent="-174625">
              <a:spcAft>
                <a:spcPts val="115"/>
              </a:spcAft>
              <a:buFont typeface="Arial" pitchFamily="34" charset="0"/>
              <a:buNone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6688" indent="-166688">
              <a:spcAft>
                <a:spcPts val="115"/>
              </a:spcAft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7800" indent="-177800">
              <a:spcAft>
                <a:spcPts val="115"/>
              </a:spcAft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7800" indent="-177800">
              <a:spcAft>
                <a:spcPts val="115"/>
              </a:spcAft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4625" indent="-174625">
              <a:spcAft>
                <a:spcPts val="115"/>
              </a:spcAft>
              <a:buFont typeface="Arial" pitchFamily="34" charset="0"/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472269" y="249386"/>
            <a:ext cx="8361241" cy="583127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it-IT" dirty="0"/>
          </a:p>
        </p:txBody>
      </p:sp>
      <p:pic>
        <p:nvPicPr>
          <p:cNvPr id="2050" name="Picture 2" descr="C:\MARKETING\PROGETTI\PPT REPLY TEMPLATE\elements\omini tutti colori 3d\green\reply_3d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230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315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006452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414115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929287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348115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5745735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196655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 userDrawn="1"/>
        </p:nvSpPr>
        <p:spPr>
          <a:xfrm>
            <a:off x="162821" y="6137095"/>
            <a:ext cx="3802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3005305-56AA-41FB-8E52-9E09D388040D}" type="slidenum">
              <a:rPr lang="it-IT" sz="1100" smtClean="0">
                <a:solidFill>
                  <a:srgbClr val="000000"/>
                </a:solidFill>
              </a:rPr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5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47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LUGLIO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FCP-ASSORADIO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660083" y="692696"/>
            <a:ext cx="1584325" cy="8636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060922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1800" b="0" dirty="0" smtClean="0"/>
              <a:t>Milano, </a:t>
            </a:r>
            <a:r>
              <a:rPr lang="it-IT" altLang="it-IT" sz="1800" b="0" dirty="0"/>
              <a:t>4</a:t>
            </a:r>
            <a:r>
              <a:rPr lang="it-IT" altLang="it-IT" sz="1800" b="0" dirty="0" smtClean="0"/>
              <a:t> </a:t>
            </a:r>
            <a:r>
              <a:rPr lang="it-IT" altLang="it-IT" sz="1800" b="0" dirty="0" smtClean="0"/>
              <a:t>Settembre 2017</a:t>
            </a:r>
            <a:endParaRPr lang="it-IT" altLang="it-IT" sz="1800" b="0" dirty="0"/>
          </a:p>
          <a:p>
            <a:pPr algn="ctr">
              <a:buFontTx/>
              <a:buNone/>
            </a:pPr>
            <a:endParaRPr lang="it-IT" altLang="it-IT" sz="1800" b="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55576" y="764704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NUOVE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nel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– Luglio 2017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55079" y="3717032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CHIUSE nel 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Luglio 2017</a:t>
            </a:r>
            <a:endParaRPr lang="it-IT" altLang="it-IT" sz="18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17183"/>
              </p:ext>
            </p:extLst>
          </p:nvPr>
        </p:nvGraphicFramePr>
        <p:xfrm>
          <a:off x="395609" y="4365104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 2015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Chiuso da Dicembre 2016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67963"/>
              </p:ext>
            </p:extLst>
          </p:nvPr>
        </p:nvGraphicFramePr>
        <p:xfrm>
          <a:off x="395609" y="1412776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 SPECIAL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Nuova da Gennaio 2017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0398"/>
              </p:ext>
            </p:extLst>
          </p:nvPr>
        </p:nvGraphicFramePr>
        <p:xfrm>
          <a:off x="467544" y="977514"/>
          <a:ext cx="8496943" cy="5076015"/>
        </p:xfrm>
        <a:graphic>
          <a:graphicData uri="http://schemas.openxmlformats.org/drawingml/2006/table">
            <a:tbl>
              <a:tblPr firstRow="1" bandRow="1"/>
              <a:tblGrid>
                <a:gridCol w="1197599"/>
                <a:gridCol w="1108915"/>
                <a:gridCol w="884347"/>
                <a:gridCol w="884347"/>
                <a:gridCol w="884347"/>
                <a:gridCol w="884347"/>
                <a:gridCol w="884347"/>
                <a:gridCol w="884347"/>
                <a:gridCol w="884347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Fatturato</a:t>
                      </a:r>
                    </a:p>
                    <a:p>
                      <a:pPr algn="ctr" fontAlgn="ctr"/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24.262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25.689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32.163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192.327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25.755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30.602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30.426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194.048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36.475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28.882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200.730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Avvisi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104.980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125.806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137.988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135.152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836.225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119.850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131.963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122.481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134.382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136.437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150.562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885.236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118.320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145.716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957.187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  <a:endParaRPr lang="it-IT" sz="1600" b="1" i="1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1364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Totale Fatturato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Avvisi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7177735" y="851225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1153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0" y="27296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Tipologie di Fatturato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(in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euro)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09050"/>
              </p:ext>
            </p:extLst>
          </p:nvPr>
        </p:nvGraphicFramePr>
        <p:xfrm>
          <a:off x="395533" y="949553"/>
          <a:ext cx="8352928" cy="5076015"/>
        </p:xfrm>
        <a:graphic>
          <a:graphicData uri="http://schemas.openxmlformats.org/drawingml/2006/table">
            <a:tbl>
              <a:tblPr firstRow="1" bandRow="1"/>
              <a:tblGrid>
                <a:gridCol w="1084212"/>
                <a:gridCol w="1123192"/>
                <a:gridCol w="877932"/>
                <a:gridCol w="877932"/>
                <a:gridCol w="877932"/>
                <a:gridCol w="877932"/>
                <a:gridCol w="877932"/>
                <a:gridCol w="877932"/>
                <a:gridCol w="877932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22.949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27.294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29.851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27.560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179.298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177.596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23.252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33.143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184.150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extra-tabellare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13.029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2.395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6984368" y="801636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6871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Numero di Avvisi Nazionale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32263"/>
              </p:ext>
            </p:extLst>
          </p:nvPr>
        </p:nvGraphicFramePr>
        <p:xfrm>
          <a:off x="143509" y="836712"/>
          <a:ext cx="8856983" cy="5723220"/>
        </p:xfrm>
        <a:graphic>
          <a:graphicData uri="http://schemas.openxmlformats.org/drawingml/2006/table">
            <a:tbl>
              <a:tblPr/>
              <a:tblGrid>
                <a:gridCol w="1728193"/>
                <a:gridCol w="1224136"/>
                <a:gridCol w="1152128"/>
                <a:gridCol w="1152128"/>
                <a:gridCol w="1224136"/>
                <a:gridCol w="1224136"/>
                <a:gridCol w="1152126"/>
              </a:tblGrid>
              <a:tr h="5139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Emittenti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 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25" e 30" Avvisi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</a:t>
                      </a:r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893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118.320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="0" i="1" u="none" strike="noStrike" kern="1200" baseline="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145.716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1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lang="it-IT" sz="1600" b="1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Luglio 2017</a:t>
                      </a:r>
                      <a:endParaRPr lang="it-IT" sz="16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957.187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32.523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531.357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1" u="none" strike="noStrike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72504" y="4932354"/>
            <a:ext cx="9000000" cy="709200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6"/>
          <p:cNvSpPr txBox="1">
            <a:spLocks noChangeArrowheads="1"/>
          </p:cNvSpPr>
          <p:nvPr/>
        </p:nvSpPr>
        <p:spPr bwMode="auto">
          <a:xfrm>
            <a:off x="0" y="444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delle diverse tipologie di avvisi, sulla base della durata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(in secondi)</a:t>
            </a:r>
            <a:endParaRPr lang="it-IT" altLang="it-IT" sz="18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-56817" y="1084171"/>
            <a:ext cx="9021305" cy="5081133"/>
            <a:chOff x="-56817" y="1084171"/>
            <a:chExt cx="9021305" cy="5081133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-56817" y="1566915"/>
              <a:ext cx="683568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Numero secondi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6948611" y="1660215"/>
              <a:ext cx="887965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21.420.577</a:t>
              </a:r>
              <a:endParaRPr lang="it-IT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6908270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595410" y="1665345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2.954.307</a:t>
              </a:r>
              <a:endParaRPr lang="it-IT" b="0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648771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FEB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7980243" y="1664328"/>
              <a:ext cx="882107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23.159.916</a:t>
              </a:r>
              <a:endParaRPr lang="it-IT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7934725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1496122" y="1658954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3.513.678</a:t>
              </a:r>
              <a:endParaRPr lang="it-IT" b="0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549483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2388107" y="1657087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3.014.361</a:t>
              </a:r>
              <a:endParaRPr lang="it-IT" b="0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2441468" y="1110880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3285334" y="1645866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4.096.355</a:t>
              </a:r>
              <a:endParaRPr lang="it-IT" b="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3338695" y="1099659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MAG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177319" y="1650349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3.713.922</a:t>
              </a:r>
              <a:endParaRPr lang="it-IT" b="0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4230680" y="1104142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GIU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5109645" y="1654832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3.366.837</a:t>
              </a:r>
              <a:endParaRPr lang="it-IT" b="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163006" y="1108625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LUG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34" name="Grafico 3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8179108"/>
                </p:ext>
              </p:extLst>
            </p:nvPr>
          </p:nvGraphicFramePr>
          <p:xfrm>
            <a:off x="290229" y="2209901"/>
            <a:ext cx="8674259" cy="39554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85867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12700" y="-2228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Trend mensile Gennaio 2007 – Luglio 2017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(in migliaia di euro)</a:t>
            </a:r>
            <a:endParaRPr lang="it-IT" altLang="it-IT" sz="16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07504" y="1330240"/>
            <a:ext cx="9133579" cy="5146570"/>
            <a:chOff x="107504" y="1330240"/>
            <a:chExt cx="9133579" cy="5146570"/>
          </a:xfrm>
        </p:grpSpPr>
        <p:grpSp>
          <p:nvGrpSpPr>
            <p:cNvPr id="4" name="Gruppo 3"/>
            <p:cNvGrpSpPr/>
            <p:nvPr/>
          </p:nvGrpSpPr>
          <p:grpSpPr>
            <a:xfrm>
              <a:off x="107504" y="1330240"/>
              <a:ext cx="9133579" cy="4833194"/>
              <a:chOff x="107504" y="1330240"/>
              <a:chExt cx="9133579" cy="4833194"/>
            </a:xfrm>
          </p:grpSpPr>
          <p:sp>
            <p:nvSpPr>
              <p:cNvPr id="19" name="Rettangolo 18"/>
              <p:cNvSpPr/>
              <p:nvPr/>
            </p:nvSpPr>
            <p:spPr bwMode="auto">
              <a:xfrm>
                <a:off x="5484986" y="1650675"/>
                <a:ext cx="774000" cy="38088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sp>
            <p:nvSpPr>
              <p:cNvPr id="20" name="Rettangolo 19"/>
              <p:cNvSpPr/>
              <p:nvPr/>
            </p:nvSpPr>
            <p:spPr bwMode="auto">
              <a:xfrm>
                <a:off x="2344150" y="1653850"/>
                <a:ext cx="774000" cy="38088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 dirty="0"/>
              </a:p>
            </p:txBody>
          </p:sp>
          <p:sp>
            <p:nvSpPr>
              <p:cNvPr id="23" name="Rettangolo 22"/>
              <p:cNvSpPr/>
              <p:nvPr/>
            </p:nvSpPr>
            <p:spPr bwMode="auto">
              <a:xfrm>
                <a:off x="764213" y="1649120"/>
                <a:ext cx="792000" cy="38088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sp>
            <p:nvSpPr>
              <p:cNvPr id="27" name="Rettangolo 26"/>
              <p:cNvSpPr/>
              <p:nvPr/>
            </p:nvSpPr>
            <p:spPr bwMode="auto">
              <a:xfrm>
                <a:off x="3912880" y="1653852"/>
                <a:ext cx="774000" cy="38088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1565956" y="1330240"/>
                <a:ext cx="792163" cy="25978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2008</a:t>
                </a:r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2364188" y="1336772"/>
                <a:ext cx="792162" cy="25978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2009</a:t>
                </a:r>
              </a:p>
            </p:txBody>
          </p:sp>
          <p:sp>
            <p:nvSpPr>
              <p:cNvPr id="31" name="CasellaDiTesto 30"/>
              <p:cNvSpPr txBox="1"/>
              <p:nvPr/>
            </p:nvSpPr>
            <p:spPr>
              <a:xfrm>
                <a:off x="3159731" y="1336772"/>
                <a:ext cx="792163" cy="25978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2010</a:t>
                </a:r>
              </a:p>
            </p:txBody>
          </p:sp>
          <p:sp>
            <p:nvSpPr>
              <p:cNvPr id="32" name="CasellaDiTesto 31"/>
              <p:cNvSpPr txBox="1"/>
              <p:nvPr/>
            </p:nvSpPr>
            <p:spPr>
              <a:xfrm>
                <a:off x="3974409" y="1336772"/>
                <a:ext cx="749622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2011</a:t>
                </a:r>
              </a:p>
            </p:txBody>
          </p:sp>
          <p:sp>
            <p:nvSpPr>
              <p:cNvPr id="33" name="CasellaDiTesto 32"/>
              <p:cNvSpPr txBox="1"/>
              <p:nvPr/>
            </p:nvSpPr>
            <p:spPr>
              <a:xfrm>
                <a:off x="4774639" y="1336772"/>
                <a:ext cx="749622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2012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5559181" y="1342599"/>
                <a:ext cx="749622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2013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762626" y="1330240"/>
                <a:ext cx="792163" cy="25978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2007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CasellaDiTesto 41"/>
              <p:cNvSpPr txBox="1"/>
              <p:nvPr/>
            </p:nvSpPr>
            <p:spPr>
              <a:xfrm>
                <a:off x="6393323" y="1336772"/>
                <a:ext cx="681480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2014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ttangolo 17"/>
              <p:cNvSpPr/>
              <p:nvPr/>
            </p:nvSpPr>
            <p:spPr bwMode="auto">
              <a:xfrm>
                <a:off x="7051794" y="1653346"/>
                <a:ext cx="774000" cy="38088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sp>
            <p:nvSpPr>
              <p:cNvPr id="21" name="CasellaDiTesto 20"/>
              <p:cNvSpPr txBox="1"/>
              <p:nvPr/>
            </p:nvSpPr>
            <p:spPr>
              <a:xfrm>
                <a:off x="7176856" y="1336772"/>
                <a:ext cx="749622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2015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CasellaDiTesto 24"/>
              <p:cNvSpPr txBox="1"/>
              <p:nvPr/>
            </p:nvSpPr>
            <p:spPr>
              <a:xfrm>
                <a:off x="8073745" y="1336772"/>
                <a:ext cx="497662" cy="259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2016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aphicFrame>
            <p:nvGraphicFramePr>
              <p:cNvPr id="22" name="Grafico 2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0840136"/>
                  </p:ext>
                </p:extLst>
              </p:nvPr>
            </p:nvGraphicFramePr>
            <p:xfrm>
              <a:off x="107504" y="1588940"/>
              <a:ext cx="9133579" cy="4574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28" name="Rettangolo 27"/>
              <p:cNvSpPr/>
              <p:nvPr/>
            </p:nvSpPr>
            <p:spPr bwMode="auto">
              <a:xfrm>
                <a:off x="8626737" y="1645563"/>
                <a:ext cx="385200" cy="3812400"/>
              </a:xfrm>
              <a:prstGeom prst="rect">
                <a:avLst/>
              </a:prstGeom>
              <a:solidFill>
                <a:schemeClr val="bg1">
                  <a:lumMod val="85000"/>
                  <a:alpha val="20000"/>
                </a:schemeClr>
              </a:solidFill>
              <a:ln w="63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sp>
            <p:nvSpPr>
              <p:cNvPr id="35" name="CasellaDiTesto 34"/>
              <p:cNvSpPr txBox="1"/>
              <p:nvPr/>
            </p:nvSpPr>
            <p:spPr>
              <a:xfrm>
                <a:off x="8612164" y="1337709"/>
                <a:ext cx="497662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</a:p>
            </p:txBody>
          </p:sp>
        </p:grpSp>
        <p:graphicFrame>
          <p:nvGraphicFramePr>
            <p:cNvPr id="26" name="Grafico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34080669"/>
                </p:ext>
              </p:extLst>
            </p:nvPr>
          </p:nvGraphicFramePr>
          <p:xfrm>
            <a:off x="107504" y="1484784"/>
            <a:ext cx="9002322" cy="49920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710167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Media mobile Gennaio 2007 – Luglio 2017</a:t>
            </a:r>
            <a:endParaRPr lang="it-IT" altLang="it-IT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in migliaia di euro)</a:t>
            </a:r>
            <a:endParaRPr lang="it-IT" altLang="it-IT" sz="16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-52966" y="1309595"/>
            <a:ext cx="9201471" cy="4928425"/>
            <a:chOff x="-52966" y="1309595"/>
            <a:chExt cx="9201471" cy="4928425"/>
          </a:xfrm>
        </p:grpSpPr>
        <p:sp>
          <p:nvSpPr>
            <p:cNvPr id="22" name="Rettangolo 21"/>
            <p:cNvSpPr/>
            <p:nvPr/>
          </p:nvSpPr>
          <p:spPr bwMode="auto">
            <a:xfrm>
              <a:off x="5915445" y="1621074"/>
              <a:ext cx="943200" cy="37476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746013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656678" y="1309595"/>
              <a:ext cx="792162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2531962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3379405" y="1331820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4247220" y="1341345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5160705" y="1335648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ttangolo 18"/>
            <p:cNvSpPr/>
            <p:nvPr/>
          </p:nvSpPr>
          <p:spPr bwMode="auto">
            <a:xfrm>
              <a:off x="7660110" y="1623677"/>
              <a:ext cx="943200" cy="37476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35" name="Rettangolo 34"/>
            <p:cNvSpPr/>
            <p:nvPr/>
          </p:nvSpPr>
          <p:spPr bwMode="auto">
            <a:xfrm>
              <a:off x="674418" y="1629914"/>
              <a:ext cx="943200" cy="3744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 bwMode="auto">
            <a:xfrm>
              <a:off x="2421154" y="1623078"/>
              <a:ext cx="943200" cy="3744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 bwMode="auto">
            <a:xfrm>
              <a:off x="4168031" y="1629441"/>
              <a:ext cx="943200" cy="3736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graphicFrame>
          <p:nvGraphicFramePr>
            <p:cNvPr id="24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01706874"/>
                </p:ext>
              </p:extLst>
            </p:nvPr>
          </p:nvGraphicFramePr>
          <p:xfrm>
            <a:off x="-52966" y="1647405"/>
            <a:ext cx="8852059" cy="44681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9" name="CasellaDiTesto 48"/>
            <p:cNvSpPr txBox="1"/>
            <p:nvPr/>
          </p:nvSpPr>
          <p:spPr>
            <a:xfrm>
              <a:off x="6026916" y="1335648"/>
              <a:ext cx="72409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6952122" y="1337820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7845570" y="1336779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8457816" y="1338171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graphicFrame>
          <p:nvGraphicFramePr>
            <p:cNvPr id="25" name="Grafico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07240361"/>
                </p:ext>
              </p:extLst>
            </p:nvPr>
          </p:nvGraphicFramePr>
          <p:xfrm>
            <a:off x="13383" y="1484784"/>
            <a:ext cx="9135122" cy="47532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127659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443663" y="660400"/>
            <a:ext cx="1668462" cy="1249363"/>
          </a:xfr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7">
    <a:dk1>
      <a:srgbClr val="000000"/>
    </a:dk1>
    <a:lt1>
      <a:srgbClr val="FFFFFF"/>
    </a:lt1>
    <a:dk2>
      <a:srgbClr val="000000"/>
    </a:dk2>
    <a:lt2>
      <a:srgbClr val="808080"/>
    </a:lt2>
    <a:accent1>
      <a:srgbClr val="3399FF"/>
    </a:accent1>
    <a:accent2>
      <a:srgbClr val="99FFCC"/>
    </a:accent2>
    <a:accent3>
      <a:srgbClr val="FFFFFF"/>
    </a:accent3>
    <a:accent4>
      <a:srgbClr val="000000"/>
    </a:accent4>
    <a:accent5>
      <a:srgbClr val="ADCAFF"/>
    </a:accent5>
    <a:accent6>
      <a:srgbClr val="8AE7B9"/>
    </a:accent6>
    <a:hlink>
      <a:srgbClr val="CC00CC"/>
    </a:hlink>
    <a:folHlink>
      <a:srgbClr val="B2B2B2"/>
    </a:folHlink>
  </a:clrScheme>
  <a:fontScheme name="1_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18840</TotalTime>
  <Words>617</Words>
  <Application>Microsoft Office PowerPoint</Application>
  <PresentationFormat>Presentazione su schermo (4:3)</PresentationFormat>
  <Paragraphs>439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SimSun</vt:lpstr>
      <vt:lpstr>Arial</vt:lpstr>
      <vt:lpstr>Verdana</vt:lpstr>
      <vt:lpstr>1_Default Design</vt:lpstr>
      <vt:lpstr>2_Default Design</vt:lpstr>
      <vt:lpstr> PRESENTAZIONE  DATI LUGLIO 2017 OSSERVATORIO FCP-ASSORADIO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Sacchi Matteo</cp:lastModifiedBy>
  <cp:revision>1816</cp:revision>
  <cp:lastPrinted>2017-08-31T16:11:00Z</cp:lastPrinted>
  <dcterms:created xsi:type="dcterms:W3CDTF">2006-03-29T09:09:15Z</dcterms:created>
  <dcterms:modified xsi:type="dcterms:W3CDTF">2017-09-01T10:11:03Z</dcterms:modified>
</cp:coreProperties>
</file>