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5" r:id="rId3"/>
    <p:sldId id="380" r:id="rId4"/>
    <p:sldId id="404" r:id="rId5"/>
    <p:sldId id="414" r:id="rId6"/>
    <p:sldId id="422" r:id="rId7"/>
    <p:sldId id="416" r:id="rId8"/>
    <p:sldId id="399" r:id="rId9"/>
    <p:sldId id="361" r:id="rId10"/>
    <p:sldId id="376" r:id="rId11"/>
    <p:sldId id="410" r:id="rId12"/>
    <p:sldId id="411" r:id="rId13"/>
    <p:sldId id="412" r:id="rId14"/>
    <p:sldId id="365" r:id="rId15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66FFCC"/>
    <a:srgbClr val="FFFF99"/>
    <a:srgbClr val="006600"/>
    <a:srgbClr val="FF3300"/>
    <a:srgbClr val="0000FF"/>
    <a:srgbClr val="CC0099"/>
    <a:srgbClr val="FF3399"/>
    <a:srgbClr val="FF99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B4249A0-F225-4BCF-A9D7-A661D36326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5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4875"/>
            <a:ext cx="543718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F792CDF-CBEA-45BA-96A2-22A10E3B03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24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240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763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77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287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85428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2506232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06728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1422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2834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5257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763865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83079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501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2123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673512"/>
            <a:ext cx="6405562" cy="1542455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AGOSTO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OSSERVATORIO STAMPA - FCP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571280" y="607040"/>
            <a:ext cx="1584325" cy="863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979613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Milano, 29 settembre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80978"/>
              </p:ext>
            </p:extLst>
          </p:nvPr>
        </p:nvGraphicFramePr>
        <p:xfrm>
          <a:off x="179450" y="949852"/>
          <a:ext cx="8785100" cy="4532513"/>
        </p:xfrm>
        <a:graphic>
          <a:graphicData uri="http://schemas.openxmlformats.org/drawingml/2006/table">
            <a:tbl>
              <a:tblPr/>
              <a:tblGrid>
                <a:gridCol w="2232372"/>
                <a:gridCol w="936104"/>
                <a:gridCol w="976919"/>
                <a:gridCol w="927941"/>
                <a:gridCol w="927941"/>
                <a:gridCol w="927941"/>
                <a:gridCol w="927941"/>
                <a:gridCol w="927941"/>
              </a:tblGrid>
              <a:tr h="788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</a:t>
                      </a:r>
                      <a:r>
                        <a:rPr lang="it-IT" sz="15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5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3.092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3.854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3.042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21.000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55,9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1.674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1.164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2.046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1.333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8.732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72,3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31,0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12,0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1.366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2.642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1.846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1.677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1.195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440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11.662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-17,3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38,7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-24,2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925,4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120,2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-53,1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-30,7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6,0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191824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Speciale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1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0342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0343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0344" name="Rectangle 90"/>
          <p:cNvSpPr>
            <a:spLocks noChangeArrowheads="1"/>
          </p:cNvSpPr>
          <p:nvPr/>
        </p:nvSpPr>
        <p:spPr bwMode="auto">
          <a:xfrm>
            <a:off x="385127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33" name="Rectangle 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7807"/>
            <a:ext cx="8785225" cy="98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Testate divise per Gruppi</a:t>
            </a:r>
            <a:b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Gennaio 2016 – Agosto 2017 </a:t>
            </a: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FATTURATI (per 1.000) E SPAZI</a:t>
            </a:r>
            <a: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dirty="0" smtClean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272767"/>
              </p:ext>
            </p:extLst>
          </p:nvPr>
        </p:nvGraphicFramePr>
        <p:xfrm>
          <a:off x="179512" y="1052736"/>
          <a:ext cx="8784976" cy="4936021"/>
        </p:xfrm>
        <a:graphic>
          <a:graphicData uri="http://schemas.openxmlformats.org/drawingml/2006/table">
            <a:tbl>
              <a:tblPr/>
              <a:tblGrid>
                <a:gridCol w="2846742"/>
                <a:gridCol w="995101"/>
                <a:gridCol w="995101"/>
                <a:gridCol w="995101"/>
                <a:gridCol w="995101"/>
                <a:gridCol w="1021726"/>
                <a:gridCol w="936104"/>
              </a:tblGrid>
              <a:tr h="7860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446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A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Femminili attualità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75.161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17.371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D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Femminili moda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32.866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4.999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35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H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Familiari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13.047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-6,1%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9.581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M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Maschili stili di vita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12.474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-8,4%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2.869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P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Automotive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11.221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2.308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L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Maschili attualità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10.418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2.252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G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Benessere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4.195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893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2296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15363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 – Agosto 2017 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6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690075"/>
              </p:ext>
            </p:extLst>
          </p:nvPr>
        </p:nvGraphicFramePr>
        <p:xfrm>
          <a:off x="251569" y="976982"/>
          <a:ext cx="8640862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1006711"/>
                <a:gridCol w="864096"/>
              </a:tblGrid>
              <a:tr h="8162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446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T2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Altri Arredamento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3.826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1.744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M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1 - Altri Maschili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2.915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1.097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R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Turismo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2.715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1.223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E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Cucina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1.898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1.054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Y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Varie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1.428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X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Natura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1.045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B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Altri Femminili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033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Agosto 2017 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540811"/>
              </p:ext>
            </p:extLst>
          </p:nvPr>
        </p:nvGraphicFramePr>
        <p:xfrm>
          <a:off x="251966" y="976982"/>
          <a:ext cx="8640069" cy="2895377"/>
        </p:xfrm>
        <a:graphic>
          <a:graphicData uri="http://schemas.openxmlformats.org/drawingml/2006/table">
            <a:tbl>
              <a:tblPr/>
              <a:tblGrid>
                <a:gridCol w="2731440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446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I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Guide e altri Familiari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S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Bambini e ragazzi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-28,1%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Gruppi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O, T1, U e V*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29.382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6.459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01141" y="5085184"/>
            <a:ext cx="876334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 </a:t>
            </a:r>
            <a:r>
              <a:rPr lang="it-IT" dirty="0" smtClean="0"/>
              <a:t>I gruppi Economia (O) e Arredamento Design (T 1), Arredamento Professionale (U) e Professionali (V), presentano </a:t>
            </a:r>
            <a:r>
              <a:rPr lang="it-IT" dirty="0"/>
              <a:t>nel mese di </a:t>
            </a:r>
            <a:r>
              <a:rPr lang="it-IT" dirty="0" smtClean="0"/>
              <a:t>Agosto 2017 </a:t>
            </a:r>
            <a:r>
              <a:rPr lang="it-IT" dirty="0"/>
              <a:t>un problema di riservatezza </a:t>
            </a:r>
            <a:r>
              <a:rPr lang="it-IT" dirty="0" smtClean="0"/>
              <a:t>dovuto </a:t>
            </a:r>
            <a:r>
              <a:rPr lang="it-IT" dirty="0"/>
              <a:t>al numero di testate </a:t>
            </a:r>
            <a:r>
              <a:rPr lang="it-IT" dirty="0" smtClean="0"/>
              <a:t>pubblicate; per </a:t>
            </a:r>
            <a:r>
              <a:rPr lang="it-IT" dirty="0"/>
              <a:t>questa ragione </a:t>
            </a:r>
            <a:r>
              <a:rPr lang="it-IT" dirty="0" smtClean="0"/>
              <a:t>sono stati temporaneamente raggruppati tra loro. </a:t>
            </a:r>
            <a:endParaRPr lang="it-IT" dirty="0"/>
          </a:p>
          <a:p>
            <a:r>
              <a:rPr lang="it-IT" dirty="0"/>
              <a:t>Dal mese di </a:t>
            </a:r>
            <a:r>
              <a:rPr lang="it-IT" dirty="0" smtClean="0"/>
              <a:t>Ottobre la </a:t>
            </a:r>
            <a:r>
              <a:rPr lang="it-IT" dirty="0"/>
              <a:t>situazione tornerà alla normalità.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738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443663" y="657225"/>
            <a:ext cx="1668462" cy="1250950"/>
          </a:xfr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611188" y="3213100"/>
            <a:ext cx="7345362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656265"/>
              </p:ext>
            </p:extLst>
          </p:nvPr>
        </p:nvGraphicFramePr>
        <p:xfrm>
          <a:off x="611560" y="1052736"/>
          <a:ext cx="7920880" cy="1249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960440"/>
                <a:gridCol w="3960440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QUOTIDIANE NUOVE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</a:t>
                      </a:r>
                      <a:r>
                        <a:rPr lang="it-IT" altLang="it-IT" sz="200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Agosto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15413"/>
              </p:ext>
            </p:extLst>
          </p:nvPr>
        </p:nvGraphicFramePr>
        <p:xfrm>
          <a:off x="611560" y="3284984"/>
          <a:ext cx="7920880" cy="1249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920880"/>
              </a:tblGrid>
              <a:tr h="370840"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QUOTIDIANE CHIUSE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Agosto 2017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-</a:t>
                      </a:r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0616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210543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646393"/>
              </p:ext>
            </p:extLst>
          </p:nvPr>
        </p:nvGraphicFramePr>
        <p:xfrm>
          <a:off x="359532" y="1484784"/>
          <a:ext cx="8424937" cy="2743248"/>
        </p:xfrm>
        <a:graphic>
          <a:graphicData uri="http://schemas.openxmlformats.org/drawingml/2006/table">
            <a:tbl>
              <a:tblPr/>
              <a:tblGrid>
                <a:gridCol w="2088233"/>
                <a:gridCol w="937943"/>
                <a:gridCol w="946563"/>
                <a:gridCol w="890440"/>
                <a:gridCol w="890440"/>
                <a:gridCol w="890440"/>
                <a:gridCol w="890440"/>
                <a:gridCol w="890438"/>
              </a:tblGrid>
              <a:tr h="769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Marzo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Aprile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Maggio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Giugno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Luglio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Agosto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Agosto </a:t>
                      </a:r>
                      <a:r>
                        <a:rPr lang="it-IT" sz="15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57.685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48.139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55.240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48.277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38.844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26.866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360.057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-18,9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36.436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34.476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36.779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33.323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31.758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24.166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254.453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53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884791"/>
              </p:ext>
            </p:extLst>
          </p:nvPr>
        </p:nvGraphicFramePr>
        <p:xfrm>
          <a:off x="323528" y="1052736"/>
          <a:ext cx="8496945" cy="4350482"/>
        </p:xfrm>
        <a:graphic>
          <a:graphicData uri="http://schemas.openxmlformats.org/drawingml/2006/table">
            <a:tbl>
              <a:tblPr/>
              <a:tblGrid>
                <a:gridCol w="2235676"/>
                <a:gridCol w="894467"/>
                <a:gridCol w="894467"/>
                <a:gridCol w="894467"/>
                <a:gridCol w="894467"/>
                <a:gridCol w="894467"/>
                <a:gridCol w="894467"/>
                <a:gridCol w="894467"/>
              </a:tblGrid>
              <a:tr h="729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</a:t>
                      </a:r>
                      <a:r>
                        <a:rPr lang="it-IT" sz="14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26.539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19.496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25.246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22.631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13.348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8.568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147.439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-25,9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7.985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6.320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7.368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5.896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4.665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3.870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45.990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-32,2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16.901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16.451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17.629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15.856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14.242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8.697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116.713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-6,0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Spazi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25.858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25.740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26.973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25.436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24.726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18.600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190.025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-2,7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7020272" y="6453336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</a:t>
            </a:r>
            <a:r>
              <a:rPr lang="it-IT" altLang="it-IT" sz="1100" dirty="0" smtClean="0">
                <a:latin typeface="Arial" charset="0"/>
              </a:rPr>
              <a:t>1 </a:t>
            </a:r>
            <a:r>
              <a:rPr lang="it-IT" altLang="it-IT" sz="1100" dirty="0">
                <a:latin typeface="Arial" charset="0"/>
              </a:rPr>
              <a:t>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00599"/>
              </p:ext>
            </p:extLst>
          </p:nvPr>
        </p:nvGraphicFramePr>
        <p:xfrm>
          <a:off x="683567" y="626993"/>
          <a:ext cx="8208913" cy="5617661"/>
        </p:xfrm>
        <a:graphic>
          <a:graphicData uri="http://schemas.openxmlformats.org/drawingml/2006/table">
            <a:tbl>
              <a:tblPr/>
              <a:tblGrid>
                <a:gridCol w="2106712"/>
                <a:gridCol w="871743"/>
                <a:gridCol w="871743"/>
                <a:gridCol w="871743"/>
                <a:gridCol w="871743"/>
                <a:gridCol w="871743"/>
                <a:gridCol w="871743"/>
                <a:gridCol w="871743"/>
              </a:tblGrid>
              <a:tr h="694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2017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5.027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4.068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4.571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3.955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4.052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36.280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1.023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7.261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Legale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6.630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5.869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6.358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4.660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6.021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4.501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45.386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-19,2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11,8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-11,9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1.196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1.195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758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8.491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-12,3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Finanziaria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2.589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2.255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1.435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1.046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1.279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1.049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14.239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-26,3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-16,4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Finanziaria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2.686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-35,5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-12,8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10"/>
          <p:cNvSpPr txBox="1">
            <a:spLocks noChangeArrowheads="1"/>
          </p:cNvSpPr>
          <p:nvPr/>
        </p:nvSpPr>
        <p:spPr bwMode="auto">
          <a:xfrm>
            <a:off x="7020272" y="6453336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2</a:t>
            </a:r>
            <a:r>
              <a:rPr lang="it-IT" altLang="it-IT" sz="1100" dirty="0" smtClean="0">
                <a:latin typeface="Arial" charset="0"/>
              </a:rPr>
              <a:t> </a:t>
            </a:r>
            <a:r>
              <a:rPr lang="it-IT" altLang="it-IT" sz="1100" dirty="0">
                <a:latin typeface="Arial" charset="0"/>
              </a:rPr>
              <a:t>di 2</a:t>
            </a:r>
          </a:p>
        </p:txBody>
      </p:sp>
    </p:spTree>
    <p:extLst>
      <p:ext uri="{BB962C8B-B14F-4D97-AF65-F5344CB8AC3E}">
        <p14:creationId xmlns:p14="http://schemas.microsoft.com/office/powerpoint/2010/main" val="25846187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44624"/>
            <a:ext cx="9144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 Fatturato e degli Spazi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Progressivo ad Agosto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45421"/>
              </p:ext>
            </p:extLst>
          </p:nvPr>
        </p:nvGraphicFramePr>
        <p:xfrm>
          <a:off x="143509" y="1722963"/>
          <a:ext cx="8856984" cy="4216635"/>
        </p:xfrm>
        <a:graphic>
          <a:graphicData uri="http://schemas.openxmlformats.org/drawingml/2006/table">
            <a:tbl>
              <a:tblPr/>
              <a:tblGrid>
                <a:gridCol w="1254738"/>
                <a:gridCol w="1437273"/>
                <a:gridCol w="1088408"/>
                <a:gridCol w="1224136"/>
                <a:gridCol w="204591"/>
                <a:gridCol w="1297204"/>
                <a:gridCol w="1090494"/>
                <a:gridCol w="1260140"/>
              </a:tblGrid>
              <a:tr h="697925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Netto progressivo ad Agosto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m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igliaia di euro)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 Agosto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 Agosto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progressivi ad Agosto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 Agosto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 Agosto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360.057</a:t>
                      </a:r>
                      <a:endParaRPr lang="it-IT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254.453</a:t>
                      </a:r>
                      <a:endParaRPr lang="it-IT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Nazionale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147.439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40,9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42,6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45.990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18,1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19,4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116.713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30,9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190.025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74,7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73,0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36.280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7.261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45.386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12,6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8.491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3,3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3,6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Finanziaria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14.239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2.686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1,1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1,2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89342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56195"/>
              </p:ext>
            </p:extLst>
          </p:nvPr>
        </p:nvGraphicFramePr>
        <p:xfrm>
          <a:off x="611560" y="1124744"/>
          <a:ext cx="7920882" cy="1676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600400"/>
                <a:gridCol w="4320482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PERIODICHE NUOVE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Agosto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Zafferano (</a:t>
                      </a:r>
                      <a:r>
                        <a:rPr lang="it-IT" alt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2017)</a:t>
                      </a:r>
                    </a:p>
                    <a:p>
                      <a:r>
                        <a:rPr lang="it-IT" alt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</a:t>
                      </a:r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Design (Mar. 2016)</a:t>
                      </a: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Spy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 (E)</a:t>
                      </a:r>
                    </a:p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Arredamento Design (T1)</a:t>
                      </a: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Familiari (H)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965462"/>
              </p:ext>
            </p:extLst>
          </p:nvPr>
        </p:nvGraphicFramePr>
        <p:xfrm>
          <a:off x="611562" y="3429000"/>
          <a:ext cx="7920880" cy="19202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672407"/>
                <a:gridCol w="4248473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PERIODICHE CHIUSE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Agosto</a:t>
                      </a:r>
                      <a:r>
                        <a:rPr lang="it-IT" altLang="it-IT" sz="200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 Stai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2017)</a:t>
                      </a:r>
                    </a:p>
                    <a:p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Flair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2016)</a:t>
                      </a:r>
                    </a:p>
                    <a:p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Sorrisi in Tavola (Mar. 2017)</a:t>
                      </a:r>
                      <a:endParaRPr lang="it-I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Subito Pronto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Benessere (G)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Femminili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Moda (D)</a:t>
                      </a:r>
                      <a:endParaRPr lang="it-I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 (E)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</a:t>
                      </a:r>
                      <a:r>
                        <a:rPr lang="it-IT" sz="1600" b="0" kern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(E)</a:t>
                      </a:r>
                      <a:endParaRPr lang="it-IT" sz="1600" b="0" kern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7807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326124"/>
              </p:ext>
            </p:extLst>
          </p:nvPr>
        </p:nvGraphicFramePr>
        <p:xfrm>
          <a:off x="449544" y="1135253"/>
          <a:ext cx="8244912" cy="4336424"/>
        </p:xfrm>
        <a:graphic>
          <a:graphicData uri="http://schemas.openxmlformats.org/drawingml/2006/table">
            <a:tbl>
              <a:tblPr/>
              <a:tblGrid>
                <a:gridCol w="1919642"/>
                <a:gridCol w="903610"/>
                <a:gridCol w="903610"/>
                <a:gridCol w="903610"/>
                <a:gridCol w="903610"/>
                <a:gridCol w="903610"/>
                <a:gridCol w="903610"/>
                <a:gridCol w="903610"/>
              </a:tblGrid>
              <a:tr h="731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16" marR="45716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r>
                        <a:rPr lang="it-IT" sz="14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  <a:endParaRPr lang="it-IT" sz="14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40.253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39.002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33.232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25.520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17.369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13.651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204.688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22.665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18.708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18.601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14.376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8.989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9.250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111.331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16.419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19.316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13.861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10.530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7.273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4.262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86.643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770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6.714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26064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Totale (per 1.000)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5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1367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PERIODICI - 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Spazio Tabellare 2017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7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9318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319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2" name="Rettangolo 1"/>
          <p:cNvSpPr/>
          <p:nvPr/>
        </p:nvSpPr>
        <p:spPr bwMode="auto">
          <a:xfrm>
            <a:off x="7740352" y="5733256"/>
            <a:ext cx="1403648" cy="9387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chemeClr val="accent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chemeClr val="accent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870672"/>
              </p:ext>
            </p:extLst>
          </p:nvPr>
        </p:nvGraphicFramePr>
        <p:xfrm>
          <a:off x="179447" y="520699"/>
          <a:ext cx="8785106" cy="6230834"/>
        </p:xfrm>
        <a:graphic>
          <a:graphicData uri="http://schemas.openxmlformats.org/drawingml/2006/table">
            <a:tbl>
              <a:tblPr/>
              <a:tblGrid>
                <a:gridCol w="2225560"/>
                <a:gridCol w="937078"/>
                <a:gridCol w="937078"/>
                <a:gridCol w="937078"/>
                <a:gridCol w="937078"/>
                <a:gridCol w="937078"/>
                <a:gridCol w="937078"/>
                <a:gridCol w="937078"/>
              </a:tblGrid>
              <a:tr h="671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</a:t>
                      </a:r>
                      <a:r>
                        <a:rPr lang="it-IT" sz="13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Fatturato Tabellare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37.162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35.148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29.230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22.479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15.290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12.635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183.688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7234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-8,3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9.342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10.217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9.356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7.987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6.184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5.837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58.953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Settimanali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20.991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17.544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16.555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13.044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8.213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8.713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102.599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Settimanali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5.591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5.637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5.502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4.805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3.939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4.353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35.630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-3,5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Mensili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15.053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16.675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12.016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8.853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6.078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3.822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74.981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Mensili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3.272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4.242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3.408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2.866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1.845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1.406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20.603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Altre Periodicità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1.118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929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999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6.108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-31,3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25,5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-38,4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25,0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-18,1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Altre Periodicità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2.720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7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-24,1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31,6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-13,9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17799</TotalTime>
  <Words>1580</Words>
  <Application>Microsoft Office PowerPoint</Application>
  <PresentationFormat>Presentazione su schermo (4:3)</PresentationFormat>
  <Paragraphs>755</Paragraphs>
  <Slides>14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Verdana</vt:lpstr>
      <vt:lpstr>1_Default Design</vt:lpstr>
      <vt:lpstr> PRESENTAZIONE  DATI AGOSTO 2017  OSSERVATORIO STAMPA - FCP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Testate divise per Gruppi Periodo Gennaio 2016 – Agosto 2017 - FATTURATI (per 1.000) E SPAZI </vt:lpstr>
      <vt:lpstr> </vt:lpstr>
      <vt:lpstr> 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1701</cp:revision>
  <cp:lastPrinted>2017-09-27T07:56:45Z</cp:lastPrinted>
  <dcterms:created xsi:type="dcterms:W3CDTF">2006-03-29T09:09:15Z</dcterms:created>
  <dcterms:modified xsi:type="dcterms:W3CDTF">2017-09-27T13:14:20Z</dcterms:modified>
</cp:coreProperties>
</file>