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3" r:id="rId2"/>
  </p:sldMasterIdLst>
  <p:notesMasterIdLst>
    <p:notesMasterId r:id="rId12"/>
  </p:notesMasterIdLst>
  <p:handoutMasterIdLst>
    <p:handoutMasterId r:id="rId13"/>
  </p:handoutMasterIdLst>
  <p:sldIdLst>
    <p:sldId id="256" r:id="rId3"/>
    <p:sldId id="379" r:id="rId4"/>
    <p:sldId id="389" r:id="rId5"/>
    <p:sldId id="393" r:id="rId6"/>
    <p:sldId id="373" r:id="rId7"/>
    <p:sldId id="391" r:id="rId8"/>
    <p:sldId id="387" r:id="rId9"/>
    <p:sldId id="388" r:id="rId10"/>
    <p:sldId id="365" r:id="rId11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stelli Chiara" initials="CC" lastIdx="3" clrIdx="0"/>
  <p:cmAuthor id="1" name="Selvaggi Laura" initials="SL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C00000"/>
    <a:srgbClr val="7DB517"/>
    <a:srgbClr val="F4C20A"/>
    <a:srgbClr val="FFFF66"/>
    <a:srgbClr val="8C61E1"/>
    <a:srgbClr val="FF9900"/>
    <a:srgbClr val="EF7511"/>
    <a:srgbClr val="CEF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434" autoAdjust="0"/>
  </p:normalViewPr>
  <p:slideViewPr>
    <p:cSldViewPr>
      <p:cViewPr varScale="1">
        <p:scale>
          <a:sx n="71" d="100"/>
          <a:sy n="71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90"/>
      </p:cViewPr>
      <p:guideLst>
        <p:guide orient="horz" pos="311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acchi\Documents\Clienti%20-%20FCP\AssoRadio\2017\06.%20Giugno\Elaborati%20finali\Secondi%20di%20Avvisi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lienti\FCP\AssoRadio\dati\2016\02_Febbraio\Elaborati%20finali\Trend%20Fatturato%20Totale%20per%20tabel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acchi\Documents\Clienti%20-%20FCP\AssoRadio\2017\06.%20Giugno\Elaborati%20finali\Trend%20Fatturato%20Totale%20per%20tabell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lienti\FCP\AssoRadio\dati\2016\02_Febbraio\Elaborati%20finali\Trend%20Fatturato%20Totale%20per%20tabel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acchi\Documents\Clienti%20-%20FCP\AssoRadio\2017\06.%20Giugno\Elaborati%20finali\Trend%20Fatturato%20Totale%20per%20tabel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2581316517072483E-2"/>
          <c:y val="4.0627885503231764E-2"/>
          <c:w val="0.9564415412442594"/>
          <c:h val="0.773470085244765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&lt; 15" - Nazionale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0,3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0,3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(grafico!$B$2:$H$2,grafico!$O$2:$P$2)</c:f>
              <c:numCache>
                <c:formatCode>0.0%</c:formatCode>
                <c:ptCount val="9"/>
                <c:pt idx="0">
                  <c:v>2.655515633948368E-3</c:v>
                </c:pt>
                <c:pt idx="1">
                  <c:v>3.0572313574723279E-3</c:v>
                </c:pt>
                <c:pt idx="2">
                  <c:v>1.1534352322552038E-2</c:v>
                </c:pt>
                <c:pt idx="3">
                  <c:v>1.5323977453264555E-2</c:v>
                </c:pt>
                <c:pt idx="4">
                  <c:v>9.3351284251486991E-3</c:v>
                </c:pt>
                <c:pt idx="5">
                  <c:v>2.0698334536912728E-2</c:v>
                </c:pt>
                <c:pt idx="6">
                  <c:v>0</c:v>
                </c:pt>
                <c:pt idx="7">
                  <c:v>9.4510143498177969E-3</c:v>
                </c:pt>
                <c:pt idx="8">
                  <c:v>1.0988891622167526E-2</c:v>
                </c:pt>
              </c:numCache>
            </c:numRef>
          </c:val>
        </c:ser>
        <c:ser>
          <c:idx val="1"/>
          <c:order val="1"/>
          <c:tx>
            <c:strRef>
              <c:f>grafico!$A$3</c:f>
              <c:strCache>
                <c:ptCount val="1"/>
                <c:pt idx="0">
                  <c:v>15" - Nazionale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14,4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(grafico!$B$3:$H$3,grafico!$O$3:$P$3)</c:f>
              <c:numCache>
                <c:formatCode>0.0%</c:formatCode>
                <c:ptCount val="9"/>
                <c:pt idx="0">
                  <c:v>0.1221737155142902</c:v>
                </c:pt>
                <c:pt idx="1">
                  <c:v>0.13715906979200199</c:v>
                </c:pt>
                <c:pt idx="2">
                  <c:v>0.12153504105953931</c:v>
                </c:pt>
                <c:pt idx="3">
                  <c:v>0.13759632638559216</c:v>
                </c:pt>
                <c:pt idx="4">
                  <c:v>0.15558588061825696</c:v>
                </c:pt>
                <c:pt idx="5">
                  <c:v>0.1438923596133683</c:v>
                </c:pt>
                <c:pt idx="6">
                  <c:v>0</c:v>
                </c:pt>
                <c:pt idx="7">
                  <c:v>0.15724406751990819</c:v>
                </c:pt>
                <c:pt idx="8">
                  <c:v>0.13763598882215344</c:v>
                </c:pt>
              </c:numCache>
            </c:numRef>
          </c:val>
        </c:ser>
        <c:ser>
          <c:idx val="2"/>
          <c:order val="2"/>
          <c:tx>
            <c:strRef>
              <c:f>grafico!$A$4</c:f>
              <c:strCache>
                <c:ptCount val="1"/>
                <c:pt idx="0">
                  <c:v>20" - Nazionale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13,3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14,8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12,9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13,4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(grafico!$B$4:$H$4,grafico!$O$4:$P$4)</c:f>
              <c:numCache>
                <c:formatCode>0.0%</c:formatCode>
                <c:ptCount val="9"/>
                <c:pt idx="0">
                  <c:v>0.12235368268827766</c:v>
                </c:pt>
                <c:pt idx="1">
                  <c:v>0.11600013133367656</c:v>
                </c:pt>
                <c:pt idx="2">
                  <c:v>0.13300592712251949</c:v>
                </c:pt>
                <c:pt idx="3">
                  <c:v>0.15055263785591705</c:v>
                </c:pt>
                <c:pt idx="4">
                  <c:v>0.14768739525749111</c:v>
                </c:pt>
                <c:pt idx="5">
                  <c:v>0.12859182287619395</c:v>
                </c:pt>
                <c:pt idx="6">
                  <c:v>0</c:v>
                </c:pt>
                <c:pt idx="7">
                  <c:v>0.11946839727315033</c:v>
                </c:pt>
                <c:pt idx="8">
                  <c:v>0.13400441639221466</c:v>
                </c:pt>
              </c:numCache>
            </c:numRef>
          </c:val>
        </c:ser>
        <c:ser>
          <c:idx val="3"/>
          <c:order val="3"/>
          <c:tx>
            <c:strRef>
              <c:f>grafico!$A$5</c:f>
              <c:strCache>
                <c:ptCount val="1"/>
                <c:pt idx="0">
                  <c:v>25" e 30" - Nazionale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73,6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73,0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66,2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66,6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68,2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68,6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69,5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(grafico!$B$5:$H$5,grafico!$O$5:$P$5)</c:f>
              <c:numCache>
                <c:formatCode>0.0%</c:formatCode>
                <c:ptCount val="9"/>
                <c:pt idx="0">
                  <c:v>0.73613532891600575</c:v>
                </c:pt>
                <c:pt idx="1">
                  <c:v>0.72961983977968436</c:v>
                </c:pt>
                <c:pt idx="2">
                  <c:v>0.71043248698372474</c:v>
                </c:pt>
                <c:pt idx="3">
                  <c:v>0.66197645205733491</c:v>
                </c:pt>
                <c:pt idx="4">
                  <c:v>0.66582315253438729</c:v>
                </c:pt>
                <c:pt idx="5">
                  <c:v>0.68194997094715504</c:v>
                </c:pt>
                <c:pt idx="6">
                  <c:v>0</c:v>
                </c:pt>
                <c:pt idx="7">
                  <c:v>0.68623186637393119</c:v>
                </c:pt>
                <c:pt idx="8">
                  <c:v>0.69458718373225303</c:v>
                </c:pt>
              </c:numCache>
            </c:numRef>
          </c:val>
        </c:ser>
        <c:ser>
          <c:idx val="4"/>
          <c:order val="4"/>
          <c:tx>
            <c:strRef>
              <c:f>grafico!$A$6</c:f>
              <c:strCache>
                <c:ptCount val="1"/>
                <c:pt idx="0">
                  <c:v>&gt; 30" - Nazionale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2,3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(grafico!$B$1,grafico!$O$1:$P$1)</c:f>
              <c:strCache>
                <c:ptCount val="3"/>
                <c:pt idx="0">
                  <c:v>gen-17</c:v>
                </c:pt>
                <c:pt idx="1">
                  <c:v>Totale 2016</c:v>
                </c:pt>
                <c:pt idx="2">
                  <c:v>Totale 2017</c:v>
                </c:pt>
              </c:strCache>
            </c:strRef>
          </c:cat>
          <c:val>
            <c:numRef>
              <c:f>(grafico!$B$6:$H$6,grafico!$O$6:$P$6)</c:f>
              <c:numCache>
                <c:formatCode>0.0%</c:formatCode>
                <c:ptCount val="9"/>
                <c:pt idx="0">
                  <c:v>1.6681757247478061E-2</c:v>
                </c:pt>
                <c:pt idx="1">
                  <c:v>1.4163727737164756E-2</c:v>
                </c:pt>
                <c:pt idx="2">
                  <c:v>2.3492192511664414E-2</c:v>
                </c:pt>
                <c:pt idx="3">
                  <c:v>3.4550606247891344E-2</c:v>
                </c:pt>
                <c:pt idx="4">
                  <c:v>2.1568443164715949E-2</c:v>
                </c:pt>
                <c:pt idx="5">
                  <c:v>2.4867512026369967E-2</c:v>
                </c:pt>
                <c:pt idx="6">
                  <c:v>0</c:v>
                </c:pt>
                <c:pt idx="7">
                  <c:v>2.7604654483192534E-2</c:v>
                </c:pt>
                <c:pt idx="8">
                  <c:v>2.2783519431211284E-2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68993712"/>
        <c:axId val="168994104"/>
      </c:barChart>
      <c:catAx>
        <c:axId val="1689937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8994104"/>
        <c:crosses val="autoZero"/>
        <c:auto val="1"/>
        <c:lblAlgn val="ctr"/>
        <c:lblOffset val="100"/>
        <c:noMultiLvlLbl val="0"/>
      </c:catAx>
      <c:valAx>
        <c:axId val="1689941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8993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3821523045708824E-2"/>
          <c:y val="0.89922329722309569"/>
          <c:w val="0.93398698192909235"/>
          <c:h val="0.10077670277690425"/>
        </c:manualLayout>
      </c:layout>
      <c:overlay val="0"/>
      <c:txPr>
        <a:bodyPr/>
        <a:lstStyle/>
        <a:p>
          <a:pPr>
            <a:defRPr sz="13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474211072453162E-2"/>
          <c:y val="3.2044815293610682E-2"/>
          <c:w val="0.92395959226026991"/>
          <c:h val="0.76537438790300472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995280"/>
        <c:axId val="168995672"/>
      </c:lineChart>
      <c:catAx>
        <c:axId val="16899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68995672"/>
        <c:crosses val="autoZero"/>
        <c:auto val="1"/>
        <c:lblAlgn val="ctr"/>
        <c:lblOffset val="100"/>
        <c:noMultiLvlLbl val="0"/>
      </c:catAx>
      <c:valAx>
        <c:axId val="168995672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689952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474211072453162E-2"/>
          <c:y val="3.2044815293610682E-2"/>
          <c:w val="0.92395959226026991"/>
          <c:h val="0.76537438790300472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002060"/>
              </a:solidFill>
            </a:ln>
          </c:spPr>
          <c:marker>
            <c:symbol val="none"/>
          </c:marker>
          <c:trendline>
            <c:spPr>
              <a:ln w="22225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cat>
            <c:strRef>
              <c:f>mensile!$B$2:$B$127</c:f>
              <c:strCache>
                <c:ptCount val="126"/>
                <c:pt idx="0">
                  <c:v>Gennaio</c:v>
                </c:pt>
                <c:pt idx="1">
                  <c:v>Febbraio</c:v>
                </c:pt>
                <c:pt idx="2">
                  <c:v>Marzo</c:v>
                </c:pt>
                <c:pt idx="3">
                  <c:v>Aprile</c:v>
                </c:pt>
                <c:pt idx="4">
                  <c:v>Maggio</c:v>
                </c:pt>
                <c:pt idx="5">
                  <c:v>Giugno</c:v>
                </c:pt>
                <c:pt idx="6">
                  <c:v>Luglio</c:v>
                </c:pt>
                <c:pt idx="7">
                  <c:v>Agosto</c:v>
                </c:pt>
                <c:pt idx="8">
                  <c:v>Settembre</c:v>
                </c:pt>
                <c:pt idx="9">
                  <c:v>Ottobre</c:v>
                </c:pt>
                <c:pt idx="10">
                  <c:v>Novembre</c:v>
                </c:pt>
                <c:pt idx="11">
                  <c:v>Dicembre</c:v>
                </c:pt>
                <c:pt idx="12">
                  <c:v>Gennaio</c:v>
                </c:pt>
                <c:pt idx="13">
                  <c:v>Febbraio</c:v>
                </c:pt>
                <c:pt idx="14">
                  <c:v>Marzo</c:v>
                </c:pt>
                <c:pt idx="15">
                  <c:v>Aprile</c:v>
                </c:pt>
                <c:pt idx="16">
                  <c:v>Maggio</c:v>
                </c:pt>
                <c:pt idx="17">
                  <c:v>Giugno</c:v>
                </c:pt>
                <c:pt idx="18">
                  <c:v>Luglio</c:v>
                </c:pt>
                <c:pt idx="19">
                  <c:v>Agosto</c:v>
                </c:pt>
                <c:pt idx="20">
                  <c:v>Settembre</c:v>
                </c:pt>
                <c:pt idx="21">
                  <c:v>Ottobre</c:v>
                </c:pt>
                <c:pt idx="22">
                  <c:v>Novembre</c:v>
                </c:pt>
                <c:pt idx="23">
                  <c:v>Dicembre</c:v>
                </c:pt>
                <c:pt idx="24">
                  <c:v>Gennaio</c:v>
                </c:pt>
                <c:pt idx="25">
                  <c:v>Febbraio</c:v>
                </c:pt>
                <c:pt idx="26">
                  <c:v>Marzo</c:v>
                </c:pt>
                <c:pt idx="27">
                  <c:v>Aprile</c:v>
                </c:pt>
                <c:pt idx="28">
                  <c:v>Maggio</c:v>
                </c:pt>
                <c:pt idx="29">
                  <c:v>Giugno</c:v>
                </c:pt>
                <c:pt idx="30">
                  <c:v>Luglio</c:v>
                </c:pt>
                <c:pt idx="31">
                  <c:v>Agosto</c:v>
                </c:pt>
                <c:pt idx="32">
                  <c:v>Settembre</c:v>
                </c:pt>
                <c:pt idx="33">
                  <c:v>Ottobre</c:v>
                </c:pt>
                <c:pt idx="34">
                  <c:v>Novembre</c:v>
                </c:pt>
                <c:pt idx="35">
                  <c:v>Dicembre</c:v>
                </c:pt>
                <c:pt idx="36">
                  <c:v>Gennaio</c:v>
                </c:pt>
                <c:pt idx="37">
                  <c:v>Febbraio</c:v>
                </c:pt>
                <c:pt idx="38">
                  <c:v>Marzo</c:v>
                </c:pt>
                <c:pt idx="39">
                  <c:v>Aprile</c:v>
                </c:pt>
                <c:pt idx="40">
                  <c:v>Maggio</c:v>
                </c:pt>
                <c:pt idx="41">
                  <c:v>Giugno</c:v>
                </c:pt>
                <c:pt idx="42">
                  <c:v>Luglio</c:v>
                </c:pt>
                <c:pt idx="43">
                  <c:v>Agosto</c:v>
                </c:pt>
                <c:pt idx="44">
                  <c:v>Settembre</c:v>
                </c:pt>
                <c:pt idx="45">
                  <c:v>Ottobre</c:v>
                </c:pt>
                <c:pt idx="46">
                  <c:v>Novembre</c:v>
                </c:pt>
                <c:pt idx="47">
                  <c:v>Dicembre</c:v>
                </c:pt>
                <c:pt idx="48">
                  <c:v>Gennaio</c:v>
                </c:pt>
                <c:pt idx="49">
                  <c:v>Febbraio</c:v>
                </c:pt>
                <c:pt idx="50">
                  <c:v>Marzo</c:v>
                </c:pt>
                <c:pt idx="51">
                  <c:v>Aprile</c:v>
                </c:pt>
                <c:pt idx="52">
                  <c:v>Maggio</c:v>
                </c:pt>
                <c:pt idx="53">
                  <c:v>Giugno</c:v>
                </c:pt>
                <c:pt idx="54">
                  <c:v>Luglio</c:v>
                </c:pt>
                <c:pt idx="55">
                  <c:v>Agosto</c:v>
                </c:pt>
                <c:pt idx="56">
                  <c:v>Settembre</c:v>
                </c:pt>
                <c:pt idx="57">
                  <c:v>Ottobre</c:v>
                </c:pt>
                <c:pt idx="58">
                  <c:v>Novembre</c:v>
                </c:pt>
                <c:pt idx="59">
                  <c:v>Dicembre</c:v>
                </c:pt>
                <c:pt idx="60">
                  <c:v>Gennaio</c:v>
                </c:pt>
                <c:pt idx="61">
                  <c:v>Febbraio</c:v>
                </c:pt>
                <c:pt idx="62">
                  <c:v>Marzo</c:v>
                </c:pt>
                <c:pt idx="63">
                  <c:v>Aprile</c:v>
                </c:pt>
                <c:pt idx="64">
                  <c:v>Maggio</c:v>
                </c:pt>
                <c:pt idx="65">
                  <c:v>Giugno</c:v>
                </c:pt>
                <c:pt idx="66">
                  <c:v>Luglio</c:v>
                </c:pt>
                <c:pt idx="67">
                  <c:v>Agosto</c:v>
                </c:pt>
                <c:pt idx="68">
                  <c:v>Settembre</c:v>
                </c:pt>
                <c:pt idx="69">
                  <c:v>Ottobre</c:v>
                </c:pt>
                <c:pt idx="70">
                  <c:v>Novembre</c:v>
                </c:pt>
                <c:pt idx="71">
                  <c:v>Dicembre</c:v>
                </c:pt>
                <c:pt idx="72">
                  <c:v>Gennaio</c:v>
                </c:pt>
                <c:pt idx="73">
                  <c:v>Febbraio</c:v>
                </c:pt>
                <c:pt idx="74">
                  <c:v>Marzo</c:v>
                </c:pt>
                <c:pt idx="75">
                  <c:v>Aprile</c:v>
                </c:pt>
                <c:pt idx="76">
                  <c:v>Maggio</c:v>
                </c:pt>
                <c:pt idx="77">
                  <c:v>Giugno</c:v>
                </c:pt>
                <c:pt idx="78">
                  <c:v>Luglio</c:v>
                </c:pt>
                <c:pt idx="79">
                  <c:v>Agosto</c:v>
                </c:pt>
                <c:pt idx="80">
                  <c:v>Settembre</c:v>
                </c:pt>
                <c:pt idx="81">
                  <c:v>Ottobre</c:v>
                </c:pt>
                <c:pt idx="82">
                  <c:v>Novembre</c:v>
                </c:pt>
                <c:pt idx="83">
                  <c:v>Dicembre</c:v>
                </c:pt>
                <c:pt idx="84">
                  <c:v>Gennaio</c:v>
                </c:pt>
                <c:pt idx="85">
                  <c:v>Febbraio</c:v>
                </c:pt>
                <c:pt idx="86">
                  <c:v>Marzo</c:v>
                </c:pt>
                <c:pt idx="87">
                  <c:v>Aprile</c:v>
                </c:pt>
                <c:pt idx="88">
                  <c:v>Maggio</c:v>
                </c:pt>
                <c:pt idx="89">
                  <c:v>Giugno</c:v>
                </c:pt>
                <c:pt idx="90">
                  <c:v>Luglio</c:v>
                </c:pt>
                <c:pt idx="91">
                  <c:v>Agosto</c:v>
                </c:pt>
                <c:pt idx="92">
                  <c:v>Settembre</c:v>
                </c:pt>
                <c:pt idx="93">
                  <c:v>Ottobre</c:v>
                </c:pt>
                <c:pt idx="94">
                  <c:v>Novembre</c:v>
                </c:pt>
                <c:pt idx="95">
                  <c:v>Dicembre</c:v>
                </c:pt>
                <c:pt idx="96">
                  <c:v>Gennaio</c:v>
                </c:pt>
                <c:pt idx="97">
                  <c:v>Febbraio</c:v>
                </c:pt>
                <c:pt idx="98">
                  <c:v>Marzo</c:v>
                </c:pt>
                <c:pt idx="99">
                  <c:v>Aprile</c:v>
                </c:pt>
                <c:pt idx="100">
                  <c:v>Maggio</c:v>
                </c:pt>
                <c:pt idx="101">
                  <c:v>Giugno</c:v>
                </c:pt>
                <c:pt idx="102">
                  <c:v>Luglio</c:v>
                </c:pt>
                <c:pt idx="103">
                  <c:v>Agosto</c:v>
                </c:pt>
                <c:pt idx="104">
                  <c:v>Settembre</c:v>
                </c:pt>
                <c:pt idx="105">
                  <c:v>Ottobre</c:v>
                </c:pt>
                <c:pt idx="106">
                  <c:v>Novembre</c:v>
                </c:pt>
                <c:pt idx="107">
                  <c:v>Dicembre</c:v>
                </c:pt>
                <c:pt idx="108">
                  <c:v>Gennaio</c:v>
                </c:pt>
                <c:pt idx="109">
                  <c:v>Febbraio</c:v>
                </c:pt>
                <c:pt idx="110">
                  <c:v>Marzo</c:v>
                </c:pt>
                <c:pt idx="111">
                  <c:v>Aprile</c:v>
                </c:pt>
                <c:pt idx="112">
                  <c:v>Maggio</c:v>
                </c:pt>
                <c:pt idx="113">
                  <c:v>Giugno</c:v>
                </c:pt>
                <c:pt idx="114">
                  <c:v>Luglio</c:v>
                </c:pt>
                <c:pt idx="115">
                  <c:v>Agosto</c:v>
                </c:pt>
                <c:pt idx="116">
                  <c:v>Settembre</c:v>
                </c:pt>
                <c:pt idx="117">
                  <c:v>Ottobre</c:v>
                </c:pt>
                <c:pt idx="118">
                  <c:v>Novembre</c:v>
                </c:pt>
                <c:pt idx="119">
                  <c:v>Dicembre</c:v>
                </c:pt>
                <c:pt idx="120">
                  <c:v>Gennaio</c:v>
                </c:pt>
                <c:pt idx="121">
                  <c:v>Febbraio</c:v>
                </c:pt>
                <c:pt idx="122">
                  <c:v>Marzo</c:v>
                </c:pt>
                <c:pt idx="123">
                  <c:v>Aprile</c:v>
                </c:pt>
                <c:pt idx="124">
                  <c:v>Maggio</c:v>
                </c:pt>
                <c:pt idx="125">
                  <c:v>Giugno</c:v>
                </c:pt>
              </c:strCache>
            </c:strRef>
          </c:cat>
          <c:val>
            <c:numRef>
              <c:f>mensile!$C$2:$C$127</c:f>
              <c:numCache>
                <c:formatCode>#,##0</c:formatCode>
                <c:ptCount val="126"/>
                <c:pt idx="0">
                  <c:v>23659</c:v>
                </c:pt>
                <c:pt idx="1">
                  <c:v>27916</c:v>
                </c:pt>
                <c:pt idx="2">
                  <c:v>38195</c:v>
                </c:pt>
                <c:pt idx="3">
                  <c:v>33986</c:v>
                </c:pt>
                <c:pt idx="4">
                  <c:v>43187</c:v>
                </c:pt>
                <c:pt idx="5">
                  <c:v>44366</c:v>
                </c:pt>
                <c:pt idx="6">
                  <c:v>31941</c:v>
                </c:pt>
                <c:pt idx="7">
                  <c:v>13240</c:v>
                </c:pt>
                <c:pt idx="8">
                  <c:v>28194</c:v>
                </c:pt>
                <c:pt idx="9">
                  <c:v>42806</c:v>
                </c:pt>
                <c:pt idx="10">
                  <c:v>40158</c:v>
                </c:pt>
                <c:pt idx="11">
                  <c:v>30806</c:v>
                </c:pt>
                <c:pt idx="12">
                  <c:v>27131</c:v>
                </c:pt>
                <c:pt idx="13">
                  <c:v>33878</c:v>
                </c:pt>
                <c:pt idx="14">
                  <c:v>37933</c:v>
                </c:pt>
                <c:pt idx="15">
                  <c:v>35399</c:v>
                </c:pt>
                <c:pt idx="16">
                  <c:v>46518</c:v>
                </c:pt>
                <c:pt idx="17">
                  <c:v>43004</c:v>
                </c:pt>
                <c:pt idx="18">
                  <c:v>30568</c:v>
                </c:pt>
                <c:pt idx="19">
                  <c:v>12154</c:v>
                </c:pt>
                <c:pt idx="20">
                  <c:v>31166</c:v>
                </c:pt>
                <c:pt idx="21">
                  <c:v>41813</c:v>
                </c:pt>
                <c:pt idx="22">
                  <c:v>35477</c:v>
                </c:pt>
                <c:pt idx="23">
                  <c:v>26918</c:v>
                </c:pt>
                <c:pt idx="24">
                  <c:v>18749</c:v>
                </c:pt>
                <c:pt idx="25">
                  <c:v>25655</c:v>
                </c:pt>
                <c:pt idx="26">
                  <c:v>34670</c:v>
                </c:pt>
                <c:pt idx="27">
                  <c:v>29170</c:v>
                </c:pt>
                <c:pt idx="28">
                  <c:v>39072</c:v>
                </c:pt>
                <c:pt idx="29">
                  <c:v>37495</c:v>
                </c:pt>
                <c:pt idx="30">
                  <c:v>27821</c:v>
                </c:pt>
                <c:pt idx="31">
                  <c:v>11961</c:v>
                </c:pt>
                <c:pt idx="32">
                  <c:v>31360</c:v>
                </c:pt>
                <c:pt idx="33">
                  <c:v>38767</c:v>
                </c:pt>
                <c:pt idx="34">
                  <c:v>42613</c:v>
                </c:pt>
                <c:pt idx="35">
                  <c:v>33516</c:v>
                </c:pt>
                <c:pt idx="36">
                  <c:v>20032</c:v>
                </c:pt>
                <c:pt idx="37">
                  <c:v>29234</c:v>
                </c:pt>
                <c:pt idx="38">
                  <c:v>39702</c:v>
                </c:pt>
                <c:pt idx="39">
                  <c:v>34320</c:v>
                </c:pt>
                <c:pt idx="40">
                  <c:v>45289</c:v>
                </c:pt>
                <c:pt idx="41">
                  <c:v>43390</c:v>
                </c:pt>
                <c:pt idx="42">
                  <c:v>28792</c:v>
                </c:pt>
                <c:pt idx="43">
                  <c:v>12421</c:v>
                </c:pt>
                <c:pt idx="44">
                  <c:v>31185</c:v>
                </c:pt>
                <c:pt idx="45">
                  <c:v>40420</c:v>
                </c:pt>
                <c:pt idx="46">
                  <c:v>42885</c:v>
                </c:pt>
                <c:pt idx="47">
                  <c:v>31786</c:v>
                </c:pt>
                <c:pt idx="48">
                  <c:v>20138</c:v>
                </c:pt>
                <c:pt idx="49">
                  <c:v>29586</c:v>
                </c:pt>
                <c:pt idx="50">
                  <c:v>34791</c:v>
                </c:pt>
                <c:pt idx="51">
                  <c:v>29973</c:v>
                </c:pt>
                <c:pt idx="52">
                  <c:v>40011</c:v>
                </c:pt>
                <c:pt idx="53">
                  <c:v>38952</c:v>
                </c:pt>
                <c:pt idx="54">
                  <c:v>31306</c:v>
                </c:pt>
                <c:pt idx="55">
                  <c:v>14388</c:v>
                </c:pt>
                <c:pt idx="56">
                  <c:v>29299</c:v>
                </c:pt>
                <c:pt idx="57">
                  <c:v>38831</c:v>
                </c:pt>
                <c:pt idx="58">
                  <c:v>34041</c:v>
                </c:pt>
                <c:pt idx="59">
                  <c:v>26880</c:v>
                </c:pt>
                <c:pt idx="60">
                  <c:v>19286</c:v>
                </c:pt>
                <c:pt idx="61">
                  <c:v>27927</c:v>
                </c:pt>
                <c:pt idx="62">
                  <c:v>33898</c:v>
                </c:pt>
                <c:pt idx="63">
                  <c:v>29992</c:v>
                </c:pt>
                <c:pt idx="64">
                  <c:v>34979</c:v>
                </c:pt>
                <c:pt idx="65">
                  <c:v>36773</c:v>
                </c:pt>
                <c:pt idx="66">
                  <c:v>27562</c:v>
                </c:pt>
                <c:pt idx="67">
                  <c:v>11027</c:v>
                </c:pt>
                <c:pt idx="68">
                  <c:v>25490</c:v>
                </c:pt>
                <c:pt idx="69">
                  <c:v>33011</c:v>
                </c:pt>
                <c:pt idx="70">
                  <c:v>26688</c:v>
                </c:pt>
                <c:pt idx="71">
                  <c:v>24057</c:v>
                </c:pt>
                <c:pt idx="72">
                  <c:v>18863</c:v>
                </c:pt>
                <c:pt idx="73">
                  <c:v>20190</c:v>
                </c:pt>
                <c:pt idx="74">
                  <c:v>26443</c:v>
                </c:pt>
                <c:pt idx="75">
                  <c:v>26276</c:v>
                </c:pt>
                <c:pt idx="76">
                  <c:v>32986</c:v>
                </c:pt>
                <c:pt idx="77">
                  <c:v>31747</c:v>
                </c:pt>
                <c:pt idx="78">
                  <c:v>26789</c:v>
                </c:pt>
                <c:pt idx="79">
                  <c:v>10189</c:v>
                </c:pt>
                <c:pt idx="80">
                  <c:v>23465</c:v>
                </c:pt>
                <c:pt idx="81">
                  <c:v>30022</c:v>
                </c:pt>
                <c:pt idx="82">
                  <c:v>30503</c:v>
                </c:pt>
                <c:pt idx="83">
                  <c:v>22497</c:v>
                </c:pt>
                <c:pt idx="84">
                  <c:v>19713</c:v>
                </c:pt>
                <c:pt idx="85">
                  <c:v>21986</c:v>
                </c:pt>
                <c:pt idx="86">
                  <c:v>27066</c:v>
                </c:pt>
                <c:pt idx="87">
                  <c:v>23506</c:v>
                </c:pt>
                <c:pt idx="88">
                  <c:v>30901</c:v>
                </c:pt>
                <c:pt idx="89">
                  <c:v>27385</c:v>
                </c:pt>
                <c:pt idx="90">
                  <c:v>23730</c:v>
                </c:pt>
                <c:pt idx="91">
                  <c:v>9897</c:v>
                </c:pt>
                <c:pt idx="92">
                  <c:v>24093</c:v>
                </c:pt>
                <c:pt idx="93" formatCode="General">
                  <c:v>30202</c:v>
                </c:pt>
                <c:pt idx="94">
                  <c:v>29939</c:v>
                </c:pt>
                <c:pt idx="95">
                  <c:v>23625</c:v>
                </c:pt>
                <c:pt idx="96" formatCode="General">
                  <c:v>19861</c:v>
                </c:pt>
                <c:pt idx="97" formatCode="General">
                  <c:v>24262</c:v>
                </c:pt>
                <c:pt idx="98" formatCode="General">
                  <c:v>29307</c:v>
                </c:pt>
                <c:pt idx="99" formatCode="General">
                  <c:v>25689</c:v>
                </c:pt>
                <c:pt idx="100">
                  <c:v>31416</c:v>
                </c:pt>
                <c:pt idx="101">
                  <c:v>32125</c:v>
                </c:pt>
                <c:pt idx="102">
                  <c:v>29615</c:v>
                </c:pt>
                <c:pt idx="103">
                  <c:v>11291</c:v>
                </c:pt>
                <c:pt idx="104">
                  <c:v>26798</c:v>
                </c:pt>
                <c:pt idx="105">
                  <c:v>33229</c:v>
                </c:pt>
                <c:pt idx="106">
                  <c:v>30972</c:v>
                </c:pt>
                <c:pt idx="107">
                  <c:v>25019</c:v>
                </c:pt>
                <c:pt idx="108">
                  <c:v>19234</c:v>
                </c:pt>
                <c:pt idx="109">
                  <c:v>25684</c:v>
                </c:pt>
                <c:pt idx="110">
                  <c:v>29780</c:v>
                </c:pt>
                <c:pt idx="111">
                  <c:v>26671</c:v>
                </c:pt>
                <c:pt idx="112">
                  <c:v>31810</c:v>
                </c:pt>
                <c:pt idx="113">
                  <c:v>30617</c:v>
                </c:pt>
                <c:pt idx="114">
                  <c:v>30419</c:v>
                </c:pt>
                <c:pt idx="115">
                  <c:v>12086</c:v>
                </c:pt>
                <c:pt idx="116">
                  <c:v>25565</c:v>
                </c:pt>
                <c:pt idx="117">
                  <c:v>32296</c:v>
                </c:pt>
                <c:pt idx="118">
                  <c:v>34072</c:v>
                </c:pt>
                <c:pt idx="119">
                  <c:v>28783</c:v>
                </c:pt>
                <c:pt idx="120">
                  <c:v>19986</c:v>
                </c:pt>
                <c:pt idx="121">
                  <c:v>24825</c:v>
                </c:pt>
                <c:pt idx="122">
                  <c:v>29755</c:v>
                </c:pt>
                <c:pt idx="123">
                  <c:v>27509</c:v>
                </c:pt>
                <c:pt idx="124">
                  <c:v>36475</c:v>
                </c:pt>
                <c:pt idx="125">
                  <c:v>33335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701936"/>
        <c:axId val="169702328"/>
      </c:lineChart>
      <c:catAx>
        <c:axId val="16970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69702328"/>
        <c:crosses val="autoZero"/>
        <c:auto val="1"/>
        <c:lblAlgn val="ctr"/>
        <c:lblOffset val="100"/>
        <c:noMultiLvlLbl val="0"/>
      </c:catAx>
      <c:valAx>
        <c:axId val="169702328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697019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88627749302371E-2"/>
          <c:y val="2.9463074065136013E-2"/>
          <c:w val="0.92294778905461894"/>
          <c:h val="0.78844227567974845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703504"/>
        <c:axId val="169703896"/>
      </c:lineChart>
      <c:catAx>
        <c:axId val="16970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69703896"/>
        <c:crosses val="autoZero"/>
        <c:auto val="0"/>
        <c:lblAlgn val="ctr"/>
        <c:lblOffset val="100"/>
        <c:noMultiLvlLbl val="0"/>
      </c:catAx>
      <c:valAx>
        <c:axId val="169703896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txPr>
          <a:bodyPr/>
          <a:lstStyle/>
          <a:p>
            <a: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69703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88627749302371E-2"/>
          <c:y val="2.9463074065136013E-2"/>
          <c:w val="0.92294778905461894"/>
          <c:h val="0.78844227567974845"/>
        </c:manualLayout>
      </c:layout>
      <c:lineChart>
        <c:grouping val="standard"/>
        <c:varyColors val="0"/>
        <c:ser>
          <c:idx val="1"/>
          <c:order val="0"/>
          <c:tx>
            <c:strRef>
              <c:f>mensile!$B$13:$B$127</c:f>
              <c:strCache>
                <c:ptCount val="115"/>
                <c:pt idx="0">
                  <c:v>Dicembre</c:v>
                </c:pt>
                <c:pt idx="1">
                  <c:v>Gennaio</c:v>
                </c:pt>
                <c:pt idx="2">
                  <c:v>Febbraio</c:v>
                </c:pt>
                <c:pt idx="3">
                  <c:v>Marzo</c:v>
                </c:pt>
                <c:pt idx="4">
                  <c:v>Aprile</c:v>
                </c:pt>
                <c:pt idx="5">
                  <c:v>Maggio</c:v>
                </c:pt>
                <c:pt idx="6">
                  <c:v>Giugno</c:v>
                </c:pt>
                <c:pt idx="7">
                  <c:v>Luglio</c:v>
                </c:pt>
                <c:pt idx="8">
                  <c:v>Agosto</c:v>
                </c:pt>
                <c:pt idx="9">
                  <c:v>Settembre</c:v>
                </c:pt>
                <c:pt idx="10">
                  <c:v>Ottobre</c:v>
                </c:pt>
                <c:pt idx="11">
                  <c:v>Novembre</c:v>
                </c:pt>
                <c:pt idx="12">
                  <c:v>Dicembre</c:v>
                </c:pt>
                <c:pt idx="13">
                  <c:v>Gennaio</c:v>
                </c:pt>
                <c:pt idx="14">
                  <c:v>Febbraio</c:v>
                </c:pt>
                <c:pt idx="15">
                  <c:v>Marzo</c:v>
                </c:pt>
                <c:pt idx="16">
                  <c:v>Aprile</c:v>
                </c:pt>
                <c:pt idx="17">
                  <c:v>Maggio</c:v>
                </c:pt>
                <c:pt idx="18">
                  <c:v>Giugno</c:v>
                </c:pt>
                <c:pt idx="19">
                  <c:v>Luglio</c:v>
                </c:pt>
                <c:pt idx="20">
                  <c:v>Agosto</c:v>
                </c:pt>
                <c:pt idx="21">
                  <c:v>Settembre</c:v>
                </c:pt>
                <c:pt idx="22">
                  <c:v>Ottobre</c:v>
                </c:pt>
                <c:pt idx="23">
                  <c:v>Novembre</c:v>
                </c:pt>
                <c:pt idx="24">
                  <c:v>Dicembre</c:v>
                </c:pt>
                <c:pt idx="25">
                  <c:v>Gennaio</c:v>
                </c:pt>
                <c:pt idx="26">
                  <c:v>Febbraio</c:v>
                </c:pt>
                <c:pt idx="27">
                  <c:v>Marzo</c:v>
                </c:pt>
                <c:pt idx="28">
                  <c:v>Aprile</c:v>
                </c:pt>
                <c:pt idx="29">
                  <c:v>Maggio</c:v>
                </c:pt>
                <c:pt idx="30">
                  <c:v>Giugno</c:v>
                </c:pt>
                <c:pt idx="31">
                  <c:v>Luglio</c:v>
                </c:pt>
                <c:pt idx="32">
                  <c:v>Agosto</c:v>
                </c:pt>
                <c:pt idx="33">
                  <c:v>Settembre</c:v>
                </c:pt>
                <c:pt idx="34">
                  <c:v>Ottobre</c:v>
                </c:pt>
                <c:pt idx="35">
                  <c:v>Novembre</c:v>
                </c:pt>
                <c:pt idx="36">
                  <c:v>Dicembre</c:v>
                </c:pt>
                <c:pt idx="37">
                  <c:v>Gennaio</c:v>
                </c:pt>
                <c:pt idx="38">
                  <c:v>Febbraio</c:v>
                </c:pt>
                <c:pt idx="39">
                  <c:v>Marzo</c:v>
                </c:pt>
                <c:pt idx="40">
                  <c:v>Aprile</c:v>
                </c:pt>
                <c:pt idx="41">
                  <c:v>Maggio</c:v>
                </c:pt>
                <c:pt idx="42">
                  <c:v>Giugno</c:v>
                </c:pt>
                <c:pt idx="43">
                  <c:v>Luglio</c:v>
                </c:pt>
                <c:pt idx="44">
                  <c:v>Agosto</c:v>
                </c:pt>
                <c:pt idx="45">
                  <c:v>Settembre</c:v>
                </c:pt>
                <c:pt idx="46">
                  <c:v>Ottobre</c:v>
                </c:pt>
                <c:pt idx="47">
                  <c:v>Novembre</c:v>
                </c:pt>
                <c:pt idx="48">
                  <c:v>Dicembre</c:v>
                </c:pt>
                <c:pt idx="49">
                  <c:v>Gennaio</c:v>
                </c:pt>
                <c:pt idx="50">
                  <c:v>Febbraio</c:v>
                </c:pt>
                <c:pt idx="51">
                  <c:v>Marzo</c:v>
                </c:pt>
                <c:pt idx="52">
                  <c:v>Aprile</c:v>
                </c:pt>
                <c:pt idx="53">
                  <c:v>Maggio</c:v>
                </c:pt>
                <c:pt idx="54">
                  <c:v>Giugno</c:v>
                </c:pt>
                <c:pt idx="55">
                  <c:v>Luglio</c:v>
                </c:pt>
                <c:pt idx="56">
                  <c:v>Agosto</c:v>
                </c:pt>
                <c:pt idx="57">
                  <c:v>Settembre</c:v>
                </c:pt>
                <c:pt idx="58">
                  <c:v>Ottobre</c:v>
                </c:pt>
                <c:pt idx="59">
                  <c:v>Novembre</c:v>
                </c:pt>
                <c:pt idx="60">
                  <c:v>Dicembre</c:v>
                </c:pt>
                <c:pt idx="61">
                  <c:v>Gennaio</c:v>
                </c:pt>
                <c:pt idx="62">
                  <c:v>Febbraio</c:v>
                </c:pt>
                <c:pt idx="63">
                  <c:v>Marzo</c:v>
                </c:pt>
                <c:pt idx="64">
                  <c:v>Aprile</c:v>
                </c:pt>
                <c:pt idx="65">
                  <c:v>Maggio</c:v>
                </c:pt>
                <c:pt idx="66">
                  <c:v>Giugno</c:v>
                </c:pt>
                <c:pt idx="67">
                  <c:v>Luglio</c:v>
                </c:pt>
                <c:pt idx="68">
                  <c:v>Agosto</c:v>
                </c:pt>
                <c:pt idx="69">
                  <c:v>Settembre</c:v>
                </c:pt>
                <c:pt idx="70">
                  <c:v>Ottobre</c:v>
                </c:pt>
                <c:pt idx="71">
                  <c:v>Novembre</c:v>
                </c:pt>
                <c:pt idx="72">
                  <c:v>Dicembre</c:v>
                </c:pt>
                <c:pt idx="73">
                  <c:v>Gennaio</c:v>
                </c:pt>
                <c:pt idx="74">
                  <c:v>Febbraio</c:v>
                </c:pt>
                <c:pt idx="75">
                  <c:v>Marzo</c:v>
                </c:pt>
                <c:pt idx="76">
                  <c:v>Aprile</c:v>
                </c:pt>
                <c:pt idx="77">
                  <c:v>Maggio</c:v>
                </c:pt>
                <c:pt idx="78">
                  <c:v>Giugno</c:v>
                </c:pt>
                <c:pt idx="79">
                  <c:v>Luglio</c:v>
                </c:pt>
                <c:pt idx="80">
                  <c:v>Agosto</c:v>
                </c:pt>
                <c:pt idx="81">
                  <c:v>Settembre</c:v>
                </c:pt>
                <c:pt idx="82">
                  <c:v>Ottobre</c:v>
                </c:pt>
                <c:pt idx="83">
                  <c:v>Novembre</c:v>
                </c:pt>
                <c:pt idx="84">
                  <c:v>Dicembre</c:v>
                </c:pt>
                <c:pt idx="85">
                  <c:v>Gennaio</c:v>
                </c:pt>
                <c:pt idx="86">
                  <c:v>Febbraio</c:v>
                </c:pt>
                <c:pt idx="87">
                  <c:v>Marzo</c:v>
                </c:pt>
                <c:pt idx="88">
                  <c:v>Aprile</c:v>
                </c:pt>
                <c:pt idx="89">
                  <c:v>Maggio</c:v>
                </c:pt>
                <c:pt idx="90">
                  <c:v>Giugno</c:v>
                </c:pt>
                <c:pt idx="91">
                  <c:v>Luglio</c:v>
                </c:pt>
                <c:pt idx="92">
                  <c:v>Agosto</c:v>
                </c:pt>
                <c:pt idx="93">
                  <c:v>Settembre</c:v>
                </c:pt>
                <c:pt idx="94">
                  <c:v>Ottobre</c:v>
                </c:pt>
                <c:pt idx="95">
                  <c:v>Novembre</c:v>
                </c:pt>
                <c:pt idx="96">
                  <c:v>Dicembre</c:v>
                </c:pt>
                <c:pt idx="97">
                  <c:v>Gennaio</c:v>
                </c:pt>
                <c:pt idx="98">
                  <c:v>Febbraio</c:v>
                </c:pt>
                <c:pt idx="99">
                  <c:v>Marzo</c:v>
                </c:pt>
                <c:pt idx="100">
                  <c:v>Aprile</c:v>
                </c:pt>
                <c:pt idx="101">
                  <c:v>Maggio</c:v>
                </c:pt>
                <c:pt idx="102">
                  <c:v>Giugno</c:v>
                </c:pt>
                <c:pt idx="103">
                  <c:v>Luglio</c:v>
                </c:pt>
                <c:pt idx="104">
                  <c:v>Agosto</c:v>
                </c:pt>
                <c:pt idx="105">
                  <c:v>Settembre</c:v>
                </c:pt>
                <c:pt idx="106">
                  <c:v>Ottobre</c:v>
                </c:pt>
                <c:pt idx="107">
                  <c:v>Novembre</c:v>
                </c:pt>
                <c:pt idx="108">
                  <c:v>Dicembre</c:v>
                </c:pt>
                <c:pt idx="109">
                  <c:v>Gennaio</c:v>
                </c:pt>
                <c:pt idx="110">
                  <c:v>Febbraio</c:v>
                </c:pt>
                <c:pt idx="111">
                  <c:v>Marzo</c:v>
                </c:pt>
                <c:pt idx="112">
                  <c:v>Aprile</c:v>
                </c:pt>
                <c:pt idx="113">
                  <c:v>Maggio</c:v>
                </c:pt>
                <c:pt idx="114">
                  <c:v>Giugno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square"/>
            <c:size val="4"/>
            <c:spPr>
              <a:noFill/>
              <a:ln>
                <a:noFill/>
              </a:ln>
            </c:spPr>
          </c:marker>
          <c:trendline>
            <c:spPr>
              <a:ln w="22225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cat>
            <c:strRef>
              <c:f>mensile!$B$13:$B$127</c:f>
              <c:strCache>
                <c:ptCount val="115"/>
                <c:pt idx="0">
                  <c:v>Dicembre</c:v>
                </c:pt>
                <c:pt idx="1">
                  <c:v>Gennaio</c:v>
                </c:pt>
                <c:pt idx="2">
                  <c:v>Febbraio</c:v>
                </c:pt>
                <c:pt idx="3">
                  <c:v>Marzo</c:v>
                </c:pt>
                <c:pt idx="4">
                  <c:v>Aprile</c:v>
                </c:pt>
                <c:pt idx="5">
                  <c:v>Maggio</c:v>
                </c:pt>
                <c:pt idx="6">
                  <c:v>Giugno</c:v>
                </c:pt>
                <c:pt idx="7">
                  <c:v>Luglio</c:v>
                </c:pt>
                <c:pt idx="8">
                  <c:v>Agosto</c:v>
                </c:pt>
                <c:pt idx="9">
                  <c:v>Settembre</c:v>
                </c:pt>
                <c:pt idx="10">
                  <c:v>Ottobre</c:v>
                </c:pt>
                <c:pt idx="11">
                  <c:v>Novembre</c:v>
                </c:pt>
                <c:pt idx="12">
                  <c:v>Dicembre</c:v>
                </c:pt>
                <c:pt idx="13">
                  <c:v>Gennaio</c:v>
                </c:pt>
                <c:pt idx="14">
                  <c:v>Febbraio</c:v>
                </c:pt>
                <c:pt idx="15">
                  <c:v>Marzo</c:v>
                </c:pt>
                <c:pt idx="16">
                  <c:v>Aprile</c:v>
                </c:pt>
                <c:pt idx="17">
                  <c:v>Maggio</c:v>
                </c:pt>
                <c:pt idx="18">
                  <c:v>Giugno</c:v>
                </c:pt>
                <c:pt idx="19">
                  <c:v>Luglio</c:v>
                </c:pt>
                <c:pt idx="20">
                  <c:v>Agosto</c:v>
                </c:pt>
                <c:pt idx="21">
                  <c:v>Settembre</c:v>
                </c:pt>
                <c:pt idx="22">
                  <c:v>Ottobre</c:v>
                </c:pt>
                <c:pt idx="23">
                  <c:v>Novembre</c:v>
                </c:pt>
                <c:pt idx="24">
                  <c:v>Dicembre</c:v>
                </c:pt>
                <c:pt idx="25">
                  <c:v>Gennaio</c:v>
                </c:pt>
                <c:pt idx="26">
                  <c:v>Febbraio</c:v>
                </c:pt>
                <c:pt idx="27">
                  <c:v>Marzo</c:v>
                </c:pt>
                <c:pt idx="28">
                  <c:v>Aprile</c:v>
                </c:pt>
                <c:pt idx="29">
                  <c:v>Maggio</c:v>
                </c:pt>
                <c:pt idx="30">
                  <c:v>Giugno</c:v>
                </c:pt>
                <c:pt idx="31">
                  <c:v>Luglio</c:v>
                </c:pt>
                <c:pt idx="32">
                  <c:v>Agosto</c:v>
                </c:pt>
                <c:pt idx="33">
                  <c:v>Settembre</c:v>
                </c:pt>
                <c:pt idx="34">
                  <c:v>Ottobre</c:v>
                </c:pt>
                <c:pt idx="35">
                  <c:v>Novembre</c:v>
                </c:pt>
                <c:pt idx="36">
                  <c:v>Dicembre</c:v>
                </c:pt>
                <c:pt idx="37">
                  <c:v>Gennaio</c:v>
                </c:pt>
                <c:pt idx="38">
                  <c:v>Febbraio</c:v>
                </c:pt>
                <c:pt idx="39">
                  <c:v>Marzo</c:v>
                </c:pt>
                <c:pt idx="40">
                  <c:v>Aprile</c:v>
                </c:pt>
                <c:pt idx="41">
                  <c:v>Maggio</c:v>
                </c:pt>
                <c:pt idx="42">
                  <c:v>Giugno</c:v>
                </c:pt>
                <c:pt idx="43">
                  <c:v>Luglio</c:v>
                </c:pt>
                <c:pt idx="44">
                  <c:v>Agosto</c:v>
                </c:pt>
                <c:pt idx="45">
                  <c:v>Settembre</c:v>
                </c:pt>
                <c:pt idx="46">
                  <c:v>Ottobre</c:v>
                </c:pt>
                <c:pt idx="47">
                  <c:v>Novembre</c:v>
                </c:pt>
                <c:pt idx="48">
                  <c:v>Dicembre</c:v>
                </c:pt>
                <c:pt idx="49">
                  <c:v>Gennaio</c:v>
                </c:pt>
                <c:pt idx="50">
                  <c:v>Febbraio</c:v>
                </c:pt>
                <c:pt idx="51">
                  <c:v>Marzo</c:v>
                </c:pt>
                <c:pt idx="52">
                  <c:v>Aprile</c:v>
                </c:pt>
                <c:pt idx="53">
                  <c:v>Maggio</c:v>
                </c:pt>
                <c:pt idx="54">
                  <c:v>Giugno</c:v>
                </c:pt>
                <c:pt idx="55">
                  <c:v>Luglio</c:v>
                </c:pt>
                <c:pt idx="56">
                  <c:v>Agosto</c:v>
                </c:pt>
                <c:pt idx="57">
                  <c:v>Settembre</c:v>
                </c:pt>
                <c:pt idx="58">
                  <c:v>Ottobre</c:v>
                </c:pt>
                <c:pt idx="59">
                  <c:v>Novembre</c:v>
                </c:pt>
                <c:pt idx="60">
                  <c:v>Dicembre</c:v>
                </c:pt>
                <c:pt idx="61">
                  <c:v>Gennaio</c:v>
                </c:pt>
                <c:pt idx="62">
                  <c:v>Febbraio</c:v>
                </c:pt>
                <c:pt idx="63">
                  <c:v>Marzo</c:v>
                </c:pt>
                <c:pt idx="64">
                  <c:v>Aprile</c:v>
                </c:pt>
                <c:pt idx="65">
                  <c:v>Maggio</c:v>
                </c:pt>
                <c:pt idx="66">
                  <c:v>Giugno</c:v>
                </c:pt>
                <c:pt idx="67">
                  <c:v>Luglio</c:v>
                </c:pt>
                <c:pt idx="68">
                  <c:v>Agosto</c:v>
                </c:pt>
                <c:pt idx="69">
                  <c:v>Settembre</c:v>
                </c:pt>
                <c:pt idx="70">
                  <c:v>Ottobre</c:v>
                </c:pt>
                <c:pt idx="71">
                  <c:v>Novembre</c:v>
                </c:pt>
                <c:pt idx="72">
                  <c:v>Dicembre</c:v>
                </c:pt>
                <c:pt idx="73">
                  <c:v>Gennaio</c:v>
                </c:pt>
                <c:pt idx="74">
                  <c:v>Febbraio</c:v>
                </c:pt>
                <c:pt idx="75">
                  <c:v>Marzo</c:v>
                </c:pt>
                <c:pt idx="76">
                  <c:v>Aprile</c:v>
                </c:pt>
                <c:pt idx="77">
                  <c:v>Maggio</c:v>
                </c:pt>
                <c:pt idx="78">
                  <c:v>Giugno</c:v>
                </c:pt>
                <c:pt idx="79">
                  <c:v>Luglio</c:v>
                </c:pt>
                <c:pt idx="80">
                  <c:v>Agosto</c:v>
                </c:pt>
                <c:pt idx="81">
                  <c:v>Settembre</c:v>
                </c:pt>
                <c:pt idx="82">
                  <c:v>Ottobre</c:v>
                </c:pt>
                <c:pt idx="83">
                  <c:v>Novembre</c:v>
                </c:pt>
                <c:pt idx="84">
                  <c:v>Dicembre</c:v>
                </c:pt>
                <c:pt idx="85">
                  <c:v>Gennaio</c:v>
                </c:pt>
                <c:pt idx="86">
                  <c:v>Febbraio</c:v>
                </c:pt>
                <c:pt idx="87">
                  <c:v>Marzo</c:v>
                </c:pt>
                <c:pt idx="88">
                  <c:v>Aprile</c:v>
                </c:pt>
                <c:pt idx="89">
                  <c:v>Maggio</c:v>
                </c:pt>
                <c:pt idx="90">
                  <c:v>Giugno</c:v>
                </c:pt>
                <c:pt idx="91">
                  <c:v>Luglio</c:v>
                </c:pt>
                <c:pt idx="92">
                  <c:v>Agosto</c:v>
                </c:pt>
                <c:pt idx="93">
                  <c:v>Settembre</c:v>
                </c:pt>
                <c:pt idx="94">
                  <c:v>Ottobre</c:v>
                </c:pt>
                <c:pt idx="95">
                  <c:v>Novembre</c:v>
                </c:pt>
                <c:pt idx="96">
                  <c:v>Dicembre</c:v>
                </c:pt>
                <c:pt idx="97">
                  <c:v>Gennaio</c:v>
                </c:pt>
                <c:pt idx="98">
                  <c:v>Febbraio</c:v>
                </c:pt>
                <c:pt idx="99">
                  <c:v>Marzo</c:v>
                </c:pt>
                <c:pt idx="100">
                  <c:v>Aprile</c:v>
                </c:pt>
                <c:pt idx="101">
                  <c:v>Maggio</c:v>
                </c:pt>
                <c:pt idx="102">
                  <c:v>Giugno</c:v>
                </c:pt>
                <c:pt idx="103">
                  <c:v>Luglio</c:v>
                </c:pt>
                <c:pt idx="104">
                  <c:v>Agosto</c:v>
                </c:pt>
                <c:pt idx="105">
                  <c:v>Settembre</c:v>
                </c:pt>
                <c:pt idx="106">
                  <c:v>Ottobre</c:v>
                </c:pt>
                <c:pt idx="107">
                  <c:v>Novembre</c:v>
                </c:pt>
                <c:pt idx="108">
                  <c:v>Dicembre</c:v>
                </c:pt>
                <c:pt idx="109">
                  <c:v>Gennaio</c:v>
                </c:pt>
                <c:pt idx="110">
                  <c:v>Febbraio</c:v>
                </c:pt>
                <c:pt idx="111">
                  <c:v>Marzo</c:v>
                </c:pt>
                <c:pt idx="112">
                  <c:v>Aprile</c:v>
                </c:pt>
                <c:pt idx="113">
                  <c:v>Maggio</c:v>
                </c:pt>
                <c:pt idx="114">
                  <c:v>Giugno</c:v>
                </c:pt>
              </c:strCache>
            </c:strRef>
          </c:cat>
          <c:val>
            <c:numRef>
              <c:f>mensile!$D$13:$D$127</c:f>
              <c:numCache>
                <c:formatCode>#,##0</c:formatCode>
                <c:ptCount val="115"/>
                <c:pt idx="0">
                  <c:v>33204.5</c:v>
                </c:pt>
                <c:pt idx="1">
                  <c:v>33493.833333333336</c:v>
                </c:pt>
                <c:pt idx="2">
                  <c:v>33990.666666666664</c:v>
                </c:pt>
                <c:pt idx="3">
                  <c:v>33968.833333333336</c:v>
                </c:pt>
                <c:pt idx="4">
                  <c:v>34086.583333333336</c:v>
                </c:pt>
                <c:pt idx="5">
                  <c:v>34364.166666666664</c:v>
                </c:pt>
                <c:pt idx="6">
                  <c:v>34250.666666666664</c:v>
                </c:pt>
                <c:pt idx="7">
                  <c:v>34136.25</c:v>
                </c:pt>
                <c:pt idx="8">
                  <c:v>34045.75</c:v>
                </c:pt>
                <c:pt idx="9">
                  <c:v>34293.416666666664</c:v>
                </c:pt>
                <c:pt idx="10">
                  <c:v>34210.666666666664</c:v>
                </c:pt>
                <c:pt idx="11">
                  <c:v>33820.583333333336</c:v>
                </c:pt>
                <c:pt idx="12">
                  <c:v>33496.583333333336</c:v>
                </c:pt>
                <c:pt idx="13">
                  <c:v>32798.083333333336</c:v>
                </c:pt>
                <c:pt idx="14">
                  <c:v>32112.833333333332</c:v>
                </c:pt>
                <c:pt idx="15">
                  <c:v>31840.916666666668</c:v>
                </c:pt>
                <c:pt idx="16">
                  <c:v>31321.833333333332</c:v>
                </c:pt>
                <c:pt idx="17">
                  <c:v>30701.333333333332</c:v>
                </c:pt>
                <c:pt idx="18">
                  <c:v>30242.25</c:v>
                </c:pt>
                <c:pt idx="19">
                  <c:v>30013.333333333332</c:v>
                </c:pt>
                <c:pt idx="20">
                  <c:v>29997.25</c:v>
                </c:pt>
                <c:pt idx="21">
                  <c:v>30013.416666666668</c:v>
                </c:pt>
                <c:pt idx="22">
                  <c:v>29759.583333333332</c:v>
                </c:pt>
                <c:pt idx="23">
                  <c:v>30354.25</c:v>
                </c:pt>
                <c:pt idx="24">
                  <c:v>30904.083333333332</c:v>
                </c:pt>
                <c:pt idx="25">
                  <c:v>31011</c:v>
                </c:pt>
                <c:pt idx="26">
                  <c:v>31309.25</c:v>
                </c:pt>
                <c:pt idx="27">
                  <c:v>31728.583333333332</c:v>
                </c:pt>
                <c:pt idx="28">
                  <c:v>32157.75</c:v>
                </c:pt>
                <c:pt idx="29">
                  <c:v>32675.833333333332</c:v>
                </c:pt>
                <c:pt idx="30">
                  <c:v>33167.083333333336</c:v>
                </c:pt>
                <c:pt idx="31">
                  <c:v>33248</c:v>
                </c:pt>
                <c:pt idx="32">
                  <c:v>33286.333333333336</c:v>
                </c:pt>
                <c:pt idx="33">
                  <c:v>33271.75</c:v>
                </c:pt>
                <c:pt idx="34">
                  <c:v>33409.5</c:v>
                </c:pt>
                <c:pt idx="35">
                  <c:v>33432.166666666664</c:v>
                </c:pt>
                <c:pt idx="36">
                  <c:v>33288</c:v>
                </c:pt>
                <c:pt idx="37">
                  <c:v>33296.833333333336</c:v>
                </c:pt>
                <c:pt idx="38">
                  <c:v>33326.166666666664</c:v>
                </c:pt>
                <c:pt idx="39">
                  <c:v>32916.916666666664</c:v>
                </c:pt>
                <c:pt idx="40">
                  <c:v>32554.666666666668</c:v>
                </c:pt>
                <c:pt idx="41">
                  <c:v>32114.833333333332</c:v>
                </c:pt>
                <c:pt idx="42">
                  <c:v>31745</c:v>
                </c:pt>
                <c:pt idx="43">
                  <c:v>31954.5</c:v>
                </c:pt>
                <c:pt idx="44">
                  <c:v>32118.416666666668</c:v>
                </c:pt>
                <c:pt idx="45">
                  <c:v>31961.25</c:v>
                </c:pt>
                <c:pt idx="46">
                  <c:v>31828.833333333332</c:v>
                </c:pt>
                <c:pt idx="47">
                  <c:v>31091.833333333332</c:v>
                </c:pt>
                <c:pt idx="48">
                  <c:v>30683</c:v>
                </c:pt>
                <c:pt idx="49">
                  <c:v>30612</c:v>
                </c:pt>
                <c:pt idx="50">
                  <c:v>30473.75</c:v>
                </c:pt>
                <c:pt idx="51">
                  <c:v>30399.333333333332</c:v>
                </c:pt>
                <c:pt idx="52">
                  <c:v>30400.916666666668</c:v>
                </c:pt>
                <c:pt idx="53">
                  <c:v>29981.583333333332</c:v>
                </c:pt>
                <c:pt idx="54">
                  <c:v>29800</c:v>
                </c:pt>
                <c:pt idx="55">
                  <c:v>29488</c:v>
                </c:pt>
                <c:pt idx="56">
                  <c:v>29207.916666666668</c:v>
                </c:pt>
                <c:pt idx="57">
                  <c:v>28890.5</c:v>
                </c:pt>
                <c:pt idx="58">
                  <c:v>28405.5</c:v>
                </c:pt>
                <c:pt idx="59">
                  <c:v>27792.75</c:v>
                </c:pt>
                <c:pt idx="60">
                  <c:v>27557.5</c:v>
                </c:pt>
                <c:pt idx="61">
                  <c:v>27522.25</c:v>
                </c:pt>
                <c:pt idx="62">
                  <c:v>26877.5</c:v>
                </c:pt>
                <c:pt idx="63">
                  <c:v>26256.25</c:v>
                </c:pt>
                <c:pt idx="64">
                  <c:v>25946.583333333332</c:v>
                </c:pt>
                <c:pt idx="65">
                  <c:v>25780.5</c:v>
                </c:pt>
                <c:pt idx="66">
                  <c:v>25361.666666666668</c:v>
                </c:pt>
                <c:pt idx="67">
                  <c:v>25297.25</c:v>
                </c:pt>
                <c:pt idx="68">
                  <c:v>25227.416666666668</c:v>
                </c:pt>
                <c:pt idx="69">
                  <c:v>25058.666666666668</c:v>
                </c:pt>
                <c:pt idx="70">
                  <c:v>24809.583333333332</c:v>
                </c:pt>
                <c:pt idx="71">
                  <c:v>25127.5</c:v>
                </c:pt>
                <c:pt idx="72">
                  <c:v>24997.5</c:v>
                </c:pt>
                <c:pt idx="73">
                  <c:v>25068.333333333332</c:v>
                </c:pt>
                <c:pt idx="74">
                  <c:v>25218</c:v>
                </c:pt>
                <c:pt idx="75">
                  <c:v>25269.916666666668</c:v>
                </c:pt>
                <c:pt idx="76">
                  <c:v>25039.083333333332</c:v>
                </c:pt>
                <c:pt idx="77">
                  <c:v>24865.333333333332</c:v>
                </c:pt>
                <c:pt idx="78">
                  <c:v>24501.833333333332</c:v>
                </c:pt>
                <c:pt idx="79">
                  <c:v>24246.916666666668</c:v>
                </c:pt>
                <c:pt idx="80">
                  <c:v>24222.583333333332</c:v>
                </c:pt>
                <c:pt idx="81">
                  <c:v>24274.916666666668</c:v>
                </c:pt>
                <c:pt idx="82">
                  <c:v>24289.916666666668</c:v>
                </c:pt>
                <c:pt idx="83">
                  <c:v>24242.916666666668</c:v>
                </c:pt>
                <c:pt idx="84">
                  <c:v>24336.916666666668</c:v>
                </c:pt>
                <c:pt idx="85">
                  <c:v>24349.25</c:v>
                </c:pt>
                <c:pt idx="86">
                  <c:v>24538.916666666668</c:v>
                </c:pt>
                <c:pt idx="87">
                  <c:v>24725.666666666668</c:v>
                </c:pt>
                <c:pt idx="88">
                  <c:v>24907.583333333332</c:v>
                </c:pt>
                <c:pt idx="89">
                  <c:v>24950.5</c:v>
                </c:pt>
                <c:pt idx="90">
                  <c:v>25345.5</c:v>
                </c:pt>
                <c:pt idx="91">
                  <c:v>25835.916666666668</c:v>
                </c:pt>
                <c:pt idx="92">
                  <c:v>25952.083333333332</c:v>
                </c:pt>
                <c:pt idx="93">
                  <c:v>26177.5</c:v>
                </c:pt>
                <c:pt idx="94">
                  <c:v>26429.75</c:v>
                </c:pt>
                <c:pt idx="95">
                  <c:v>26515.833333333332</c:v>
                </c:pt>
                <c:pt idx="96">
                  <c:v>26632</c:v>
                </c:pt>
                <c:pt idx="97">
                  <c:v>26579.75</c:v>
                </c:pt>
                <c:pt idx="98">
                  <c:v>26698.25</c:v>
                </c:pt>
                <c:pt idx="99">
                  <c:v>26737.666666666668</c:v>
                </c:pt>
                <c:pt idx="100">
                  <c:v>26819.5</c:v>
                </c:pt>
                <c:pt idx="101">
                  <c:v>26852.333333333332</c:v>
                </c:pt>
                <c:pt idx="102">
                  <c:v>26726.666666666668</c:v>
                </c:pt>
                <c:pt idx="103">
                  <c:v>26793.666666666668</c:v>
                </c:pt>
                <c:pt idx="104">
                  <c:v>26859.916666666668</c:v>
                </c:pt>
                <c:pt idx="105">
                  <c:v>26757.166666666668</c:v>
                </c:pt>
                <c:pt idx="106">
                  <c:v>26679.416666666668</c:v>
                </c:pt>
                <c:pt idx="107">
                  <c:v>26937.75</c:v>
                </c:pt>
                <c:pt idx="108">
                  <c:v>27251.416666666668</c:v>
                </c:pt>
                <c:pt idx="109">
                  <c:v>27314.083333333332</c:v>
                </c:pt>
                <c:pt idx="110">
                  <c:v>27242.5</c:v>
                </c:pt>
                <c:pt idx="111">
                  <c:v>27240.416666666668</c:v>
                </c:pt>
                <c:pt idx="112">
                  <c:v>27310.25</c:v>
                </c:pt>
                <c:pt idx="113">
                  <c:v>27699</c:v>
                </c:pt>
                <c:pt idx="114">
                  <c:v>27925.5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704680"/>
        <c:axId val="169705072"/>
      </c:lineChart>
      <c:catAx>
        <c:axId val="169704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69705072"/>
        <c:crosses val="autoZero"/>
        <c:auto val="0"/>
        <c:lblAlgn val="ctr"/>
        <c:lblOffset val="100"/>
        <c:noMultiLvlLbl val="0"/>
      </c:catAx>
      <c:valAx>
        <c:axId val="169705072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txPr>
          <a:bodyPr/>
          <a:lstStyle/>
          <a:p>
            <a: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it-IT"/>
          </a:p>
        </c:txPr>
        <c:crossAx val="1697046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3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489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489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4CA06CC-DF2B-4766-BFC7-FDC658E828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604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3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8188"/>
            <a:ext cx="4941887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689242"/>
            <a:ext cx="5438775" cy="4446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489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489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2" tIns="45241" rIns="90482" bIns="4524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C1303C6-5D75-4EB5-AB33-C6E03672B9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796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7B8966-1211-4F81-BE43-6E7236B1023C}" type="slidenum">
              <a:rPr lang="it-IT" smtClean="0"/>
              <a:pPr>
                <a:defRPr/>
              </a:pPr>
              <a:t>2</a:t>
            </a:fld>
            <a:endParaRPr lang="it-IT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55715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1303C6-5D75-4EB5-AB33-C6E03672B972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49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38359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176967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779852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2665872679"/>
      </p:ext>
    </p:extLst>
  </p:cSld>
  <p:clrMapOvr>
    <a:masterClrMapping/>
  </p:clrMapOvr>
  <p:transition spd="med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589816"/>
      </p:ext>
    </p:extLst>
  </p:cSld>
  <p:clrMapOvr>
    <a:masterClrMapping/>
  </p:clrMapOvr>
  <p:transition spd="med"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826689"/>
      </p:ext>
    </p:extLst>
  </p:cSld>
  <p:clrMapOvr>
    <a:masterClrMapping/>
  </p:clrMapOvr>
  <p:transition spd="med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9306583"/>
      </p:ext>
    </p:extLst>
  </p:cSld>
  <p:clrMapOvr>
    <a:masterClrMapping/>
  </p:clrMapOvr>
  <p:transition spd="med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50887"/>
      </p:ext>
    </p:extLst>
  </p:cSld>
  <p:clrMapOvr>
    <a:masterClrMapping/>
  </p:clrMapOvr>
  <p:transition spd="med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738116"/>
      </p:ext>
    </p:extLst>
  </p:cSld>
  <p:clrMapOvr>
    <a:masterClrMapping/>
  </p:clrMapOvr>
  <p:transition spd="med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409807"/>
      </p:ext>
    </p:extLst>
  </p:cSld>
  <p:clrMapOvr>
    <a:masterClrMapping/>
  </p:clrMapOvr>
  <p:transition spd="med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837974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459494"/>
      </p:ext>
    </p:extLst>
  </p:cSld>
  <p:clrMapOvr>
    <a:masterClrMapping/>
  </p:clrMapOvr>
  <p:transition spd="med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954045"/>
      </p:ext>
    </p:extLst>
  </p:cSld>
  <p:clrMapOvr>
    <a:masterClrMapping/>
  </p:clrMapOvr>
  <p:transition spd="med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0230347"/>
      </p:ext>
    </p:extLst>
  </p:cSld>
  <p:clrMapOvr>
    <a:masterClrMapping/>
  </p:clrMapOvr>
  <p:transition spd="med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677282"/>
      </p:ext>
    </p:extLst>
  </p:cSld>
  <p:clrMapOvr>
    <a:masterClrMapping/>
  </p:clrMapOvr>
  <p:transition spd="med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808767"/>
      </p:ext>
    </p:extLst>
  </p:cSld>
  <p:clrMapOvr>
    <a:masterClrMapping/>
  </p:clrMapOvr>
  <p:transition spd="med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021146096"/>
      </p:ext>
    </p:extLst>
  </p:cSld>
  <p:clrMapOvr>
    <a:masterClrMapping/>
  </p:clrMapOvr>
  <p:transition spd="med">
    <p:strips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Cen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2270" y="1006475"/>
            <a:ext cx="8346311" cy="4500563"/>
          </a:xfrm>
          <a:prstGeom prst="rect">
            <a:avLst/>
          </a:prstGeom>
        </p:spPr>
        <p:txBody>
          <a:bodyPr/>
          <a:lstStyle>
            <a:lvl1pPr marL="174625" indent="-174625">
              <a:spcAft>
                <a:spcPts val="115"/>
              </a:spcAft>
              <a:buFont typeface="Arial" pitchFamily="34" charset="0"/>
              <a:buNone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6688" indent="-166688">
              <a:spcAft>
                <a:spcPts val="115"/>
              </a:spcAft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77800" indent="-177800">
              <a:spcAft>
                <a:spcPts val="115"/>
              </a:spcAft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7800" indent="-177800">
              <a:spcAft>
                <a:spcPts val="115"/>
              </a:spcAft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4625" indent="-174625">
              <a:spcAft>
                <a:spcPts val="115"/>
              </a:spcAft>
              <a:buFont typeface="Arial" pitchFamily="34" charset="0"/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 hasCustomPrompt="1"/>
          </p:nvPr>
        </p:nvSpPr>
        <p:spPr>
          <a:xfrm>
            <a:off x="472269" y="249386"/>
            <a:ext cx="8361241" cy="583127"/>
          </a:xfrm>
          <a:prstGeom prst="rect">
            <a:avLst/>
          </a:prstGeom>
        </p:spPr>
        <p:txBody>
          <a:bodyPr/>
          <a:lstStyle>
            <a:lvl1pPr>
              <a:defRPr sz="28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text styles</a:t>
            </a:r>
            <a:endParaRPr lang="it-IT" dirty="0"/>
          </a:p>
        </p:txBody>
      </p:sp>
      <p:pic>
        <p:nvPicPr>
          <p:cNvPr id="2050" name="Picture 2" descr="C:\MARKETING\PROGETTI\PPT REPLY TEMPLATE\elements\omini tutti colori 3d\green\reply_3d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762301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6315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006452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414115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929287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348115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5745735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196655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2" name="Rettangolo 1"/>
          <p:cNvSpPr/>
          <p:nvPr userDrawn="1"/>
        </p:nvSpPr>
        <p:spPr>
          <a:xfrm>
            <a:off x="162821" y="6137095"/>
            <a:ext cx="3802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3005305-56AA-41FB-8E52-9E09D388040D}" type="slidenum">
              <a:rPr lang="it-IT" sz="1100" smtClean="0">
                <a:solidFill>
                  <a:srgbClr val="000000"/>
                </a:solidFill>
              </a:rPr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5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5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3" y="1700808"/>
            <a:ext cx="6405562" cy="147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GIUGNO 2017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OSSERVATORIO FCP-ASSORADIO</a:t>
            </a: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660083" y="692696"/>
            <a:ext cx="1584325" cy="86360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2060922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1800" b="0" dirty="0" smtClean="0"/>
              <a:t>Milano, 27 Luglio 2017</a:t>
            </a:r>
            <a:endParaRPr lang="it-IT" altLang="it-IT" sz="1800" b="0" dirty="0"/>
          </a:p>
          <a:p>
            <a:pPr algn="ctr">
              <a:buFontTx/>
              <a:buNone/>
            </a:pPr>
            <a:endParaRPr lang="it-IT" altLang="it-IT" sz="1800" b="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755576" y="764704"/>
            <a:ext cx="7777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EMITTENTI NUOVE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nel </a:t>
            </a: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periodo Gennaio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2016 – Giugno 2017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755079" y="3717032"/>
            <a:ext cx="7777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EMITTENTI CHIUSE nel periodo Gennaio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2016 </a:t>
            </a:r>
            <a:r>
              <a:rPr lang="it-IT" altLang="it-IT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it-IT" altLang="it-IT" sz="1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Giugno 2017</a:t>
            </a:r>
            <a:endParaRPr lang="it-IT" altLang="it-IT" sz="18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417183"/>
              </p:ext>
            </p:extLst>
          </p:nvPr>
        </p:nvGraphicFramePr>
        <p:xfrm>
          <a:off x="395609" y="4365104"/>
          <a:ext cx="8496300" cy="6904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64093"/>
                <a:gridCol w="2525374"/>
                <a:gridCol w="3306833"/>
              </a:tblGrid>
              <a:tr h="36612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EMITTENTE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CONCESSIONARIA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NOTE</a:t>
                      </a:r>
                      <a:endParaRPr lang="en-US" sz="1400" dirty="0"/>
                    </a:p>
                  </a:txBody>
                  <a:tcPr marT="45766" marB="4576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4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ARCUS 2015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3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ARCUS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Chiuso da Dicembre 2016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167963"/>
              </p:ext>
            </p:extLst>
          </p:nvPr>
        </p:nvGraphicFramePr>
        <p:xfrm>
          <a:off x="395609" y="1412776"/>
          <a:ext cx="8496300" cy="6904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64093"/>
                <a:gridCol w="2525374"/>
                <a:gridCol w="3306833"/>
              </a:tblGrid>
              <a:tr h="36612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EMITTENTE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CONCESSIONARIA</a:t>
                      </a:r>
                      <a:endParaRPr lang="en-US" sz="1400" dirty="0"/>
                    </a:p>
                  </a:txBody>
                  <a:tcPr marT="45766" marB="457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NOTE</a:t>
                      </a:r>
                      <a:endParaRPr lang="en-US" sz="1400" dirty="0"/>
                    </a:p>
                  </a:txBody>
                  <a:tcPr marT="45766" marB="4576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4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RDS SPECIAL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3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RDS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  <a:defRPr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Nuova da Gennaio 2017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49" marR="1904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089065"/>
              </p:ext>
            </p:extLst>
          </p:nvPr>
        </p:nvGraphicFramePr>
        <p:xfrm>
          <a:off x="467544" y="977514"/>
          <a:ext cx="8496943" cy="5076015"/>
        </p:xfrm>
        <a:graphic>
          <a:graphicData uri="http://schemas.openxmlformats.org/drawingml/2006/table">
            <a:tbl>
              <a:tblPr firstRow="1" bandRow="1"/>
              <a:tblGrid>
                <a:gridCol w="1197599"/>
                <a:gridCol w="1108915"/>
                <a:gridCol w="884347"/>
                <a:gridCol w="884347"/>
                <a:gridCol w="884347"/>
                <a:gridCol w="884347"/>
                <a:gridCol w="884347"/>
                <a:gridCol w="884347"/>
                <a:gridCol w="884347"/>
              </a:tblGrid>
              <a:tr h="1045311"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</a:t>
                      </a:r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</a:t>
                      </a:r>
                    </a:p>
                    <a:p>
                      <a:pPr algn="ctr" fontAlgn="ctr"/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Gennaio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 Fatturato</a:t>
                      </a:r>
                    </a:p>
                    <a:p>
                      <a:pPr algn="ctr" fontAlgn="ctr"/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19.861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24.262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29.307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25.689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31.430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32.163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162.712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19.229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25.755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29.638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26.617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31.781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30.602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163.622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19.976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24.825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29.728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27.509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36.475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33.335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171.848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Avvisi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88.485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104.980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125.806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111.407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132.407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137.988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701.073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89.561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119.850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131.963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122.481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134.382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136.437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734.674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99.002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118.320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142.264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125.220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170.745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155.920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811.471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14,2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4,9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9,9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-1,1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4,8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12,7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13,1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29,0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13,0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15,7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-1,3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7,8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2,2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27,1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14,3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000000"/>
                          </a:solidFill>
                          <a:effectLst/>
                          <a:latin typeface="Arial 16"/>
                        </a:rPr>
                        <a:t>10,5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1364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Totale Fatturato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migliaia di 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euro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Avvisi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7177735" y="851225"/>
            <a:ext cx="900000" cy="5328592"/>
          </a:xfrm>
          <a:prstGeom prst="rect">
            <a:avLst/>
          </a:prstGeom>
          <a:noFill/>
          <a:ln w="34925">
            <a:solidFill>
              <a:srgbClr val="C00000"/>
            </a:solidFill>
            <a:round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61153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6"/>
          <p:cNvSpPr txBox="1">
            <a:spLocks noChangeArrowheads="1"/>
          </p:cNvSpPr>
          <p:nvPr/>
        </p:nvSpPr>
        <p:spPr bwMode="auto">
          <a:xfrm>
            <a:off x="0" y="27296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Tipologie di Fatturato</a:t>
            </a:r>
            <a:r>
              <a:rPr lang="it-IT" alt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(in 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migliaia di </a:t>
            </a:r>
            <a:r>
              <a:rPr lang="it-IT" altLang="it-IT" sz="1800" b="0" dirty="0">
                <a:latin typeface="Arial" panose="020B0604020202020204" pitchFamily="34" charset="0"/>
                <a:cs typeface="Arial" panose="020B0604020202020204" pitchFamily="34" charset="0"/>
              </a:rPr>
              <a:t>euro)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817090"/>
              </p:ext>
            </p:extLst>
          </p:nvPr>
        </p:nvGraphicFramePr>
        <p:xfrm>
          <a:off x="395533" y="949553"/>
          <a:ext cx="8352928" cy="5076015"/>
        </p:xfrm>
        <a:graphic>
          <a:graphicData uri="http://schemas.openxmlformats.org/drawingml/2006/table">
            <a:tbl>
              <a:tblPr firstRow="1" bandRow="1"/>
              <a:tblGrid>
                <a:gridCol w="1084212"/>
                <a:gridCol w="1123192"/>
                <a:gridCol w="877932"/>
                <a:gridCol w="877932"/>
                <a:gridCol w="877932"/>
                <a:gridCol w="877932"/>
                <a:gridCol w="877932"/>
                <a:gridCol w="877932"/>
                <a:gridCol w="877932"/>
              </a:tblGrid>
              <a:tr h="1045311">
                <a:tc>
                  <a:txBody>
                    <a:bodyPr/>
                    <a:lstStyle/>
                    <a:p>
                      <a:pPr algn="ctr" fontAlgn="ctr"/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</a:t>
                      </a:r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</a:t>
                      </a:r>
                    </a:p>
                    <a:p>
                      <a:pPr algn="ctr" fontAlgn="ctr"/>
                      <a:r>
                        <a:rPr lang="it-IT" sz="16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lang="it-IT" sz="16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Gennaio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</a:t>
                      </a: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9524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Fatturato tabellare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18.855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22.949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27.294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28.968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29.851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151.738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18.147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27.212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24.091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28.466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27.828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149.565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18.799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23.252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27.728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25.477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33.143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29.485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157.884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rowSpan="6"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extra-tabellare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2.462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10.974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1.082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1.934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2.774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14.057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1.177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1.573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13.964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58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2017/2016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sng" strike="noStrike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 bwMode="auto">
          <a:xfrm>
            <a:off x="6984368" y="801636"/>
            <a:ext cx="900000" cy="5328592"/>
          </a:xfrm>
          <a:prstGeom prst="rect">
            <a:avLst/>
          </a:prstGeom>
          <a:noFill/>
          <a:ln w="34925">
            <a:solidFill>
              <a:srgbClr val="C00000"/>
            </a:solidFill>
            <a:round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68712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Numero di Avvisi Nazionale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402700"/>
              </p:ext>
            </p:extLst>
          </p:nvPr>
        </p:nvGraphicFramePr>
        <p:xfrm>
          <a:off x="143509" y="836712"/>
          <a:ext cx="8856983" cy="5723220"/>
        </p:xfrm>
        <a:graphic>
          <a:graphicData uri="http://schemas.openxmlformats.org/drawingml/2006/table">
            <a:tbl>
              <a:tblPr/>
              <a:tblGrid>
                <a:gridCol w="1728193"/>
                <a:gridCol w="1224136"/>
                <a:gridCol w="1152128"/>
                <a:gridCol w="1152128"/>
                <a:gridCol w="1224136"/>
                <a:gridCol w="1224136"/>
                <a:gridCol w="1152126"/>
              </a:tblGrid>
              <a:tr h="51395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Emittenti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Avvisi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15"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Avvisi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15" </a:t>
                      </a:r>
                      <a:endParaRPr lang="it-IT" sz="1500" b="1" i="0" u="none" strike="noStrik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Avvisi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20"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Avvisi 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25" e 30" Avvisi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30</a:t>
                      </a:r>
                      <a:r>
                        <a:rPr lang="it-IT" sz="1500" b="1" i="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 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Avvisi 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3893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gen-17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99.002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61.561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1" u="none" strike="noStrike" dirty="0" err="1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% sul 2016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feb-17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118.320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1.129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-54,6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142.264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125.220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5.774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170.745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600" b="0" i="1" u="none" strike="noStrike" kern="1200" baseline="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giu-17</a:t>
                      </a:r>
                      <a:endParaRPr lang="it-IT" sz="16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155.920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1" u="none" strike="noStrike" kern="1200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kern="1200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1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</a:t>
                      </a:r>
                      <a:r>
                        <a:rPr lang="it-IT" sz="1600" b="1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Giugno 2017</a:t>
                      </a:r>
                      <a:endParaRPr lang="it-IT" sz="16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811.471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132.618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459.800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1" u="none" strike="noStrike" dirty="0" err="1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600" b="0" i="1" u="none" strike="noStrike" dirty="0" smtClean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% sul 2016</a:t>
                      </a:r>
                      <a:endParaRPr lang="it-IT" sz="1600" b="0" i="1" u="none" strike="noStrike" dirty="0">
                        <a:solidFill>
                          <a:srgbClr val="0099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 bwMode="auto">
          <a:xfrm>
            <a:off x="72504" y="4932354"/>
            <a:ext cx="9000000" cy="709200"/>
          </a:xfrm>
          <a:prstGeom prst="rect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it-IT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66"/>
          <p:cNvSpPr txBox="1">
            <a:spLocks noChangeArrowheads="1"/>
          </p:cNvSpPr>
          <p:nvPr/>
        </p:nvSpPr>
        <p:spPr bwMode="auto">
          <a:xfrm>
            <a:off x="0" y="444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Peso % delle diverse tipologie di avvisi, sulla base della durata</a:t>
            </a:r>
            <a:r>
              <a:rPr lang="it-IT" altLang="it-I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(in secondi)</a:t>
            </a:r>
            <a:endParaRPr lang="it-IT" altLang="it-IT" sz="1800" b="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56817" y="1084171"/>
            <a:ext cx="8987858" cy="5026056"/>
            <a:chOff x="-56817" y="1084171"/>
            <a:chExt cx="8987858" cy="5026056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-56817" y="1566915"/>
              <a:ext cx="683568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Numero secondi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6881376" y="1660215"/>
              <a:ext cx="887965" cy="261610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algn="ctr">
                <a:defRPr b="0"/>
              </a:lvl1pPr>
            </a:lstStyle>
            <a:p>
              <a:r>
                <a:rPr lang="it-IT" dirty="0" smtClean="0"/>
                <a:t>17.824.965</a:t>
              </a:r>
              <a:endParaRPr lang="it-IT" dirty="0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6841035" y="1084171"/>
              <a:ext cx="940331" cy="430887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Progressivo</a:t>
              </a:r>
              <a:b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607246" y="1665345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2.500.456</a:t>
              </a:r>
              <a:endParaRPr lang="it-IT" b="0" dirty="0"/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660607" y="1112747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GEN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1509806" y="1665345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2.954.307</a:t>
              </a:r>
              <a:endParaRPr lang="it-IT" b="0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1563167" y="1112747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FEB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7913008" y="1664328"/>
              <a:ext cx="882107" cy="261610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algn="ctr">
                <a:defRPr b="0"/>
              </a:lvl1pPr>
            </a:lstStyle>
            <a:p>
              <a:r>
                <a:rPr lang="it-IT" dirty="0" smtClean="0"/>
                <a:t>19.793.079</a:t>
              </a:r>
              <a:endParaRPr lang="it-IT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7867490" y="1084171"/>
              <a:ext cx="940331" cy="430887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Progressivo</a:t>
              </a:r>
              <a:b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410518" y="1658954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3.513.678</a:t>
              </a:r>
              <a:endParaRPr lang="it-IT" b="0" dirty="0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2463879" y="1112747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MAR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3302503" y="1657087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3.014.361</a:t>
              </a:r>
              <a:endParaRPr lang="it-IT" b="0" dirty="0"/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3355864" y="1110880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APR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4199730" y="1645866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4.096.355</a:t>
              </a:r>
              <a:endParaRPr lang="it-IT" b="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4253091" y="1099659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MAG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5091715" y="1650349"/>
              <a:ext cx="803810" cy="26161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0" dirty="0" smtClean="0"/>
                <a:t>3.713.922</a:t>
              </a:r>
              <a:endParaRPr lang="it-IT" b="0" dirty="0"/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5145076" y="1104142"/>
              <a:ext cx="697089" cy="360040"/>
            </a:xfrm>
            <a:prstGeom prst="rect">
              <a:avLst/>
            </a:prstGeom>
            <a:solidFill>
              <a:srgbClr val="C00000">
                <a:alpha val="10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tIns="72000" rtlCol="0" anchor="ctr" anchorCtr="0">
              <a:noAutofit/>
            </a:bodyPr>
            <a:lstStyle/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GIU</a:t>
              </a:r>
            </a:p>
            <a:p>
              <a:pPr algn="ctr"/>
              <a:r>
                <a:rPr lang="it-IT" b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it-IT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29" name="Grafico 2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88428496"/>
                </p:ext>
              </p:extLst>
            </p:nvPr>
          </p:nvGraphicFramePr>
          <p:xfrm>
            <a:off x="323528" y="2229087"/>
            <a:ext cx="8607513" cy="388114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1858679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12700" y="-2228"/>
            <a:ext cx="9144000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Fatturato Totale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Trend mensile Gennaio 2007 – Giugno 2017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b="0" dirty="0">
                <a:latin typeface="Arial" panose="020B0604020202020204" pitchFamily="34" charset="0"/>
                <a:cs typeface="Arial" panose="020B0604020202020204" pitchFamily="34" charset="0"/>
              </a:rPr>
              <a:t>(in migliaia di euro)</a:t>
            </a:r>
            <a:endParaRPr lang="it-IT" altLang="it-IT" sz="1600" b="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93708" y="1329152"/>
            <a:ext cx="9147375" cy="5124183"/>
            <a:chOff x="93708" y="1329152"/>
            <a:chExt cx="9147375" cy="5124183"/>
          </a:xfrm>
        </p:grpSpPr>
        <p:sp>
          <p:nvSpPr>
            <p:cNvPr id="19" name="Rettangolo 18"/>
            <p:cNvSpPr/>
            <p:nvPr/>
          </p:nvSpPr>
          <p:spPr bwMode="auto">
            <a:xfrm>
              <a:off x="5542136" y="1650675"/>
              <a:ext cx="792000" cy="37872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0" name="Rettangolo 19"/>
            <p:cNvSpPr/>
            <p:nvPr/>
          </p:nvSpPr>
          <p:spPr bwMode="auto">
            <a:xfrm>
              <a:off x="2356850" y="1646230"/>
              <a:ext cx="792000" cy="37872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 dirty="0"/>
            </a:p>
          </p:txBody>
        </p:sp>
        <p:sp>
          <p:nvSpPr>
            <p:cNvPr id="23" name="Rettangolo 22"/>
            <p:cNvSpPr/>
            <p:nvPr/>
          </p:nvSpPr>
          <p:spPr bwMode="auto">
            <a:xfrm>
              <a:off x="756593" y="1650204"/>
              <a:ext cx="792000" cy="37872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7" name="Rettangolo 26"/>
            <p:cNvSpPr/>
            <p:nvPr/>
          </p:nvSpPr>
          <p:spPr bwMode="auto">
            <a:xfrm>
              <a:off x="3944630" y="1647502"/>
              <a:ext cx="792000" cy="37872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9" name="CasellaDiTesto 28"/>
            <p:cNvSpPr txBox="1"/>
            <p:nvPr/>
          </p:nvSpPr>
          <p:spPr>
            <a:xfrm>
              <a:off x="1565956" y="1330240"/>
              <a:ext cx="792163" cy="2597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2008</a:t>
              </a: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2364188" y="1336772"/>
              <a:ext cx="792162" cy="2597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2009</a:t>
              </a:r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3159731" y="1336772"/>
              <a:ext cx="792163" cy="2597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2010</a:t>
              </a:r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3974409" y="1336772"/>
              <a:ext cx="74962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2011</a:t>
              </a:r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774639" y="1336772"/>
              <a:ext cx="74962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2012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5559181" y="1329152"/>
              <a:ext cx="74962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2013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CasellaDiTesto 40"/>
            <p:cNvSpPr txBox="1"/>
            <p:nvPr/>
          </p:nvSpPr>
          <p:spPr>
            <a:xfrm>
              <a:off x="762626" y="1330240"/>
              <a:ext cx="792163" cy="2597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2007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6393323" y="1336772"/>
              <a:ext cx="681480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2014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ttangolo 17"/>
            <p:cNvSpPr/>
            <p:nvPr/>
          </p:nvSpPr>
          <p:spPr bwMode="auto">
            <a:xfrm>
              <a:off x="7140694" y="1646996"/>
              <a:ext cx="792000" cy="37872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7176856" y="1336772"/>
              <a:ext cx="74962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2015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8073745" y="1336772"/>
              <a:ext cx="497662" cy="2597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22" name="Grafico 2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32043802"/>
                </p:ext>
              </p:extLst>
            </p:nvPr>
          </p:nvGraphicFramePr>
          <p:xfrm>
            <a:off x="107504" y="1588940"/>
            <a:ext cx="9133579" cy="45744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8" name="Rettangolo 27"/>
            <p:cNvSpPr/>
            <p:nvPr/>
          </p:nvSpPr>
          <p:spPr bwMode="auto">
            <a:xfrm>
              <a:off x="8734687" y="1645563"/>
              <a:ext cx="316800" cy="37872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35" name="CasellaDiTesto 34"/>
            <p:cNvSpPr txBox="1"/>
            <p:nvPr/>
          </p:nvSpPr>
          <p:spPr>
            <a:xfrm>
              <a:off x="8612164" y="1337709"/>
              <a:ext cx="49766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</a:p>
          </p:txBody>
        </p:sp>
        <p:graphicFrame>
          <p:nvGraphicFramePr>
            <p:cNvPr id="24" name="Grafico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05503112"/>
                </p:ext>
              </p:extLst>
            </p:nvPr>
          </p:nvGraphicFramePr>
          <p:xfrm>
            <a:off x="93708" y="1484784"/>
            <a:ext cx="9062992" cy="49685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7101676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0"/>
            <a:ext cx="9144000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Fatturato Totale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Media mobile Gennaio 2007 – Giugno 2017</a:t>
            </a:r>
            <a:endParaRPr lang="it-IT" altLang="it-IT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600" b="0" dirty="0">
                <a:latin typeface="Arial" panose="020B0604020202020204" pitchFamily="34" charset="0"/>
                <a:cs typeface="Arial" panose="020B0604020202020204" pitchFamily="34" charset="0"/>
              </a:rPr>
              <a:t>in migliaia di euro)</a:t>
            </a:r>
            <a:endParaRPr lang="it-IT" altLang="it-IT" sz="16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52966" y="1309595"/>
            <a:ext cx="9221292" cy="4934146"/>
            <a:chOff x="-52966" y="1309595"/>
            <a:chExt cx="9221292" cy="4934146"/>
          </a:xfrm>
        </p:grpSpPr>
        <p:sp>
          <p:nvSpPr>
            <p:cNvPr id="22" name="Rettangolo 21"/>
            <p:cNvSpPr/>
            <p:nvPr/>
          </p:nvSpPr>
          <p:spPr bwMode="auto">
            <a:xfrm>
              <a:off x="5999265" y="1659174"/>
              <a:ext cx="950400" cy="37224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 dirty="0"/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746013" y="1309595"/>
              <a:ext cx="792163" cy="28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2008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656678" y="1309595"/>
              <a:ext cx="792162" cy="28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2009</a:t>
              </a: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2531962" y="1309595"/>
              <a:ext cx="792163" cy="28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2010</a:t>
              </a: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3379405" y="1319120"/>
              <a:ext cx="84854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2011</a:t>
              </a: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4285320" y="1328645"/>
              <a:ext cx="84854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2012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5160705" y="1322948"/>
              <a:ext cx="84854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2013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ttangolo 18"/>
            <p:cNvSpPr/>
            <p:nvPr/>
          </p:nvSpPr>
          <p:spPr bwMode="auto">
            <a:xfrm>
              <a:off x="7774410" y="1659237"/>
              <a:ext cx="950400" cy="37224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 dirty="0"/>
            </a:p>
          </p:txBody>
        </p:sp>
        <p:sp>
          <p:nvSpPr>
            <p:cNvPr id="35" name="Rettangolo 34"/>
            <p:cNvSpPr/>
            <p:nvPr/>
          </p:nvSpPr>
          <p:spPr bwMode="auto">
            <a:xfrm>
              <a:off x="664893" y="1658489"/>
              <a:ext cx="946800" cy="37080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0" name="Rettangolo 19"/>
            <p:cNvSpPr/>
            <p:nvPr/>
          </p:nvSpPr>
          <p:spPr bwMode="auto">
            <a:xfrm>
              <a:off x="2436394" y="1661178"/>
              <a:ext cx="946800" cy="37080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sp>
          <p:nvSpPr>
            <p:cNvPr id="21" name="Rettangolo 20"/>
            <p:cNvSpPr/>
            <p:nvPr/>
          </p:nvSpPr>
          <p:spPr bwMode="auto">
            <a:xfrm>
              <a:off x="4212481" y="1667541"/>
              <a:ext cx="950400" cy="3718800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it-IT"/>
            </a:p>
          </p:txBody>
        </p:sp>
        <p:graphicFrame>
          <p:nvGraphicFramePr>
            <p:cNvPr id="24" name="Grafico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54129256"/>
                </p:ext>
              </p:extLst>
            </p:nvPr>
          </p:nvGraphicFramePr>
          <p:xfrm>
            <a:off x="-52966" y="1647405"/>
            <a:ext cx="8852059" cy="44681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9" name="CasellaDiTesto 48"/>
            <p:cNvSpPr txBox="1"/>
            <p:nvPr/>
          </p:nvSpPr>
          <p:spPr>
            <a:xfrm>
              <a:off x="6128516" y="1322948"/>
              <a:ext cx="724094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2014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7053722" y="1325120"/>
              <a:ext cx="59621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2015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7959870" y="1324079"/>
              <a:ext cx="59621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8572116" y="1325471"/>
              <a:ext cx="59621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</a:p>
          </p:txBody>
        </p:sp>
        <p:graphicFrame>
          <p:nvGraphicFramePr>
            <p:cNvPr id="27" name="Grafico 2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95821889"/>
                </p:ext>
              </p:extLst>
            </p:nvPr>
          </p:nvGraphicFramePr>
          <p:xfrm>
            <a:off x="1" y="1519251"/>
            <a:ext cx="9155626" cy="47244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1276590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i="1" dirty="0" smtClean="0">
                <a:solidFill>
                  <a:schemeClr val="bg1">
                    <a:lumMod val="50000"/>
                  </a:schemeClr>
                </a:solidFill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i="1" dirty="0" smtClean="0">
                <a:solidFill>
                  <a:schemeClr val="bg1">
                    <a:lumMod val="50000"/>
                  </a:schemeClr>
                </a:solidFill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7" t="14470" r="74382" b="72942"/>
          <a:stretch>
            <a:fillRect/>
          </a:stretch>
        </p:blipFill>
        <p:spPr bwMode="auto">
          <a:xfrm>
            <a:off x="6443663" y="660400"/>
            <a:ext cx="1668462" cy="1249363"/>
          </a:xfr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FF0000"/>
          </a:solidFill>
          <a:round/>
          <a:headEnd/>
          <a:tailEnd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FF0000"/>
          </a:solidFill>
          <a:round/>
          <a:headEnd/>
          <a:tailEnd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Default Design 7">
    <a:dk1>
      <a:srgbClr val="000000"/>
    </a:dk1>
    <a:lt1>
      <a:srgbClr val="FFFFFF"/>
    </a:lt1>
    <a:dk2>
      <a:srgbClr val="000000"/>
    </a:dk2>
    <a:lt2>
      <a:srgbClr val="808080"/>
    </a:lt2>
    <a:accent1>
      <a:srgbClr val="3399FF"/>
    </a:accent1>
    <a:accent2>
      <a:srgbClr val="99FFCC"/>
    </a:accent2>
    <a:accent3>
      <a:srgbClr val="FFFFFF"/>
    </a:accent3>
    <a:accent4>
      <a:srgbClr val="000000"/>
    </a:accent4>
    <a:accent5>
      <a:srgbClr val="ADCAFF"/>
    </a:accent5>
    <a:accent6>
      <a:srgbClr val="8AE7B9"/>
    </a:accent6>
    <a:hlink>
      <a:srgbClr val="CC00CC"/>
    </a:hlink>
    <a:folHlink>
      <a:srgbClr val="B2B2B2"/>
    </a:folHlink>
  </a:clrScheme>
  <a:fontScheme name="1_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17826</TotalTime>
  <Words>616</Words>
  <Application>Microsoft Office PowerPoint</Application>
  <PresentationFormat>Presentazione su schermo (4:3)</PresentationFormat>
  <Paragraphs>439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SimSun</vt:lpstr>
      <vt:lpstr>Arial</vt:lpstr>
      <vt:lpstr>Arial 16</vt:lpstr>
      <vt:lpstr>Verdana</vt:lpstr>
      <vt:lpstr>1_Default Design</vt:lpstr>
      <vt:lpstr>2_Default Design</vt:lpstr>
      <vt:lpstr> PRESENTAZIONE  DATI GIUGNO 2017 OSSERVATORIO FCP-ASSORADIO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1803</cp:revision>
  <cp:lastPrinted>2017-07-24T07:43:56Z</cp:lastPrinted>
  <dcterms:created xsi:type="dcterms:W3CDTF">2006-03-29T09:09:15Z</dcterms:created>
  <dcterms:modified xsi:type="dcterms:W3CDTF">2017-07-24T08:05:20Z</dcterms:modified>
</cp:coreProperties>
</file>