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78" r:id="rId3"/>
    <p:sldMasterId id="2147483696" r:id="rId4"/>
    <p:sldMasterId id="2147483712" r:id="rId5"/>
  </p:sldMasterIdLst>
  <p:notesMasterIdLst>
    <p:notesMasterId r:id="rId15"/>
  </p:notesMasterIdLst>
  <p:handoutMasterIdLst>
    <p:handoutMasterId r:id="rId16"/>
  </p:handoutMasterIdLst>
  <p:sldIdLst>
    <p:sldId id="407" r:id="rId6"/>
    <p:sldId id="396" r:id="rId7"/>
    <p:sldId id="389" r:id="rId8"/>
    <p:sldId id="393" r:id="rId9"/>
    <p:sldId id="373" r:id="rId10"/>
    <p:sldId id="409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88D"/>
    <a:srgbClr val="FFD88B"/>
    <a:srgbClr val="EE832A"/>
    <a:srgbClr val="FFB219"/>
    <a:srgbClr val="FFB400"/>
    <a:srgbClr val="FFDC95"/>
    <a:srgbClr val="DBE2ED"/>
    <a:srgbClr val="BAC5D0"/>
    <a:srgbClr val="D2D9E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4434" autoAdjust="0"/>
  </p:normalViewPr>
  <p:slideViewPr>
    <p:cSldViewPr>
      <p:cViewPr>
        <p:scale>
          <a:sx n="75" d="100"/>
          <a:sy n="75" d="100"/>
        </p:scale>
        <p:origin x="636" y="30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3054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7\09.%20Settembre\Elaborati%20finali\Secondi%20di%20Avvisi%20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09.%20Settembre\Elaborati%20finali\Trend%20Fatturato%20Totale%20per%20tabe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7\09.%20Sett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36076507269972E-2"/>
          <c:y val="2.8643842219793204E-2"/>
          <c:w val="0.97712784698546007"/>
          <c:h val="0.73627899471390923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(grafico!$B$2:$N$2,grafico!$O$2:$P$2)</c:f>
              <c:numCache>
                <c:formatCode>0.0%</c:formatCode>
                <c:ptCount val="15"/>
                <c:pt idx="0">
                  <c:v>2.655515633948368E-3</c:v>
                </c:pt>
                <c:pt idx="1">
                  <c:v>3.0572313574723279E-3</c:v>
                </c:pt>
                <c:pt idx="2">
                  <c:v>1.1534352322552038E-2</c:v>
                </c:pt>
                <c:pt idx="3">
                  <c:v>1.5323977453264555E-2</c:v>
                </c:pt>
                <c:pt idx="4">
                  <c:v>9.3351284251486991E-3</c:v>
                </c:pt>
                <c:pt idx="5">
                  <c:v>2.0698334536912728E-2</c:v>
                </c:pt>
                <c:pt idx="6">
                  <c:v>1.2676586362808773E-2</c:v>
                </c:pt>
                <c:pt idx="7">
                  <c:v>9.0053126612927824E-3</c:v>
                </c:pt>
                <c:pt idx="8">
                  <c:v>5.0426728941196357E-3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9.0283382012716039E-3</c:v>
                </c:pt>
                <c:pt idx="14">
                  <c:v>1.0403253873220115E-2</c:v>
                </c:pt>
              </c:numCache>
            </c:numRef>
          </c:val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13,8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15,6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19,6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15,5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16,1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(grafico!$B$3:$N$3,grafico!$O$3:$P$3)</c:f>
              <c:numCache>
                <c:formatCode>0.0%</c:formatCode>
                <c:ptCount val="15"/>
                <c:pt idx="0">
                  <c:v>0.1221737155142902</c:v>
                </c:pt>
                <c:pt idx="1">
                  <c:v>0.13715906979200199</c:v>
                </c:pt>
                <c:pt idx="2">
                  <c:v>0.12153504105953931</c:v>
                </c:pt>
                <c:pt idx="3">
                  <c:v>0.13759632638559216</c:v>
                </c:pt>
                <c:pt idx="4">
                  <c:v>0.15558588061825696</c:v>
                </c:pt>
                <c:pt idx="5">
                  <c:v>0.1438923596133683</c:v>
                </c:pt>
                <c:pt idx="6">
                  <c:v>0.19560644010981226</c:v>
                </c:pt>
                <c:pt idx="7">
                  <c:v>0.17697456609322965</c:v>
                </c:pt>
                <c:pt idx="8">
                  <c:v>0.1546242054605412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0.16074214080501012</c:v>
                </c:pt>
                <c:pt idx="14">
                  <c:v>0.14881227549594517</c:v>
                </c:pt>
              </c:numCache>
            </c:numRef>
          </c:val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(grafico!$B$4:$N$4,grafico!$O$4:$P$4)</c:f>
              <c:numCache>
                <c:formatCode>0.0%</c:formatCode>
                <c:ptCount val="15"/>
                <c:pt idx="0">
                  <c:v>0.12235368268827766</c:v>
                </c:pt>
                <c:pt idx="1">
                  <c:v>0.11600013133367656</c:v>
                </c:pt>
                <c:pt idx="2">
                  <c:v>0.13300592712251949</c:v>
                </c:pt>
                <c:pt idx="3">
                  <c:v>0.15055263785591705</c:v>
                </c:pt>
                <c:pt idx="4">
                  <c:v>0.14768739525749111</c:v>
                </c:pt>
                <c:pt idx="5">
                  <c:v>0.12859182287619395</c:v>
                </c:pt>
                <c:pt idx="6">
                  <c:v>0.14118295599103847</c:v>
                </c:pt>
                <c:pt idx="7">
                  <c:v>0.12718509889718541</c:v>
                </c:pt>
                <c:pt idx="8">
                  <c:v>0.12281897775510242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0.12432536463301089</c:v>
                </c:pt>
                <c:pt idx="14">
                  <c:v>0.13320775262906412</c:v>
                </c:pt>
              </c:numCache>
            </c:numRef>
          </c:val>
        </c:ser>
        <c:ser>
          <c:idx val="3"/>
          <c:order val="3"/>
          <c:tx>
            <c:v>25" e 30" - Nazionale</c:v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73,0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66,2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66,6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66,8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70,0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68,0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68,7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(grafico!$B$5:$N$5,grafico!$O$5:$P$5)</c:f>
              <c:numCache>
                <c:formatCode>0.0%</c:formatCode>
                <c:ptCount val="15"/>
                <c:pt idx="0">
                  <c:v>0.73613532891600575</c:v>
                </c:pt>
                <c:pt idx="1">
                  <c:v>0.72961983977968436</c:v>
                </c:pt>
                <c:pt idx="2">
                  <c:v>0.71043248698372474</c:v>
                </c:pt>
                <c:pt idx="3">
                  <c:v>0.66197645205733491</c:v>
                </c:pt>
                <c:pt idx="4">
                  <c:v>0.66582315253438729</c:v>
                </c:pt>
                <c:pt idx="5">
                  <c:v>0.68194997094715504</c:v>
                </c:pt>
                <c:pt idx="6">
                  <c:v>0.63547893764978824</c:v>
                </c:pt>
                <c:pt idx="7">
                  <c:v>0.66782325330617132</c:v>
                </c:pt>
                <c:pt idx="8">
                  <c:v>0.69965793574565149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0.68034045835615431</c:v>
                </c:pt>
                <c:pt idx="14">
                  <c:v>0.68650075080323292</c:v>
                </c:pt>
              </c:numCache>
            </c:numRef>
          </c:val>
        </c:ser>
        <c:ser>
          <c:idx val="4"/>
          <c:order val="4"/>
          <c:tx>
            <c:v>&gt; 30" - Nazionale</c:v>
          </c:tx>
          <c:spPr>
            <a:solidFill>
              <a:srgbClr val="FFB4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2016</c:v>
                </c:pt>
                <c:pt idx="13">
                  <c:v>Tot. 2017</c:v>
                </c:pt>
              </c:strCache>
            </c:strRef>
          </c:cat>
          <c:val>
            <c:numRef>
              <c:f>(grafico!$B$6:$N$6,grafico!$O$6:$P$6)</c:f>
              <c:numCache>
                <c:formatCode>0.0%</c:formatCode>
                <c:ptCount val="15"/>
                <c:pt idx="0">
                  <c:v>1.6681757247478061E-2</c:v>
                </c:pt>
                <c:pt idx="1">
                  <c:v>1.4163727737164756E-2</c:v>
                </c:pt>
                <c:pt idx="2">
                  <c:v>2.3492192511664414E-2</c:v>
                </c:pt>
                <c:pt idx="3">
                  <c:v>3.4550606247891344E-2</c:v>
                </c:pt>
                <c:pt idx="4">
                  <c:v>2.1568443164715949E-2</c:v>
                </c:pt>
                <c:pt idx="5">
                  <c:v>2.4867512026369967E-2</c:v>
                </c:pt>
                <c:pt idx="6">
                  <c:v>1.5055079886552275E-2</c:v>
                </c:pt>
                <c:pt idx="7">
                  <c:v>1.9011769042120881E-2</c:v>
                </c:pt>
                <c:pt idx="8">
                  <c:v>1.7856208144585214E-2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3">
                  <c:v>2.5563698004553083E-2</c:v>
                </c:pt>
                <c:pt idx="14">
                  <c:v>2.1075967198537673E-2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23971160"/>
        <c:axId val="223972728"/>
      </c:barChart>
      <c:catAx>
        <c:axId val="223971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3972728"/>
        <c:crosses val="autoZero"/>
        <c:auto val="1"/>
        <c:lblAlgn val="ctr"/>
        <c:lblOffset val="100"/>
        <c:noMultiLvlLbl val="0"/>
      </c:catAx>
      <c:valAx>
        <c:axId val="22397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3971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549523041115522"/>
          <c:y val="0.9393898759088064"/>
          <c:w val="0.64900953917768966"/>
          <c:h val="5.019418146581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529784"/>
        <c:axId val="225530176"/>
      </c:lineChart>
      <c:catAx>
        <c:axId val="22552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25530176"/>
        <c:crosses val="autoZero"/>
        <c:auto val="1"/>
        <c:lblAlgn val="ctr"/>
        <c:lblOffset val="100"/>
        <c:noMultiLvlLbl val="0"/>
      </c:catAx>
      <c:valAx>
        <c:axId val="22553017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225529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638110436766E-2"/>
          <c:y val="4.6229990007103747E-2"/>
          <c:w val="0.92395959226026991"/>
          <c:h val="0.83630005197497459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marker>
            <c:symbol val="none"/>
          </c:marker>
          <c:trendline>
            <c:spPr>
              <a:ln w="38100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mensile!$B$2:$B$130</c:f>
              <c:strCache>
                <c:ptCount val="129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</c:strCache>
            </c:strRef>
          </c:cat>
          <c:val>
            <c:numRef>
              <c:f>mensile!$C$2:$C$130</c:f>
              <c:numCache>
                <c:formatCode>#,##0</c:formatCode>
                <c:ptCount val="129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19234</c:v>
                </c:pt>
                <c:pt idx="109">
                  <c:v>25684</c:v>
                </c:pt>
                <c:pt idx="110">
                  <c:v>29780</c:v>
                </c:pt>
                <c:pt idx="111">
                  <c:v>26671</c:v>
                </c:pt>
                <c:pt idx="112">
                  <c:v>31810</c:v>
                </c:pt>
                <c:pt idx="113">
                  <c:v>30617</c:v>
                </c:pt>
                <c:pt idx="114">
                  <c:v>30419</c:v>
                </c:pt>
                <c:pt idx="115">
                  <c:v>12086</c:v>
                </c:pt>
                <c:pt idx="116">
                  <c:v>25565</c:v>
                </c:pt>
                <c:pt idx="117">
                  <c:v>32296</c:v>
                </c:pt>
                <c:pt idx="118">
                  <c:v>34072</c:v>
                </c:pt>
                <c:pt idx="119">
                  <c:v>28783</c:v>
                </c:pt>
                <c:pt idx="120">
                  <c:v>19986</c:v>
                </c:pt>
                <c:pt idx="121">
                  <c:v>24825</c:v>
                </c:pt>
                <c:pt idx="122">
                  <c:v>29755</c:v>
                </c:pt>
                <c:pt idx="123">
                  <c:v>27509</c:v>
                </c:pt>
                <c:pt idx="124">
                  <c:v>36475</c:v>
                </c:pt>
                <c:pt idx="125">
                  <c:v>33335</c:v>
                </c:pt>
                <c:pt idx="126">
                  <c:v>28882</c:v>
                </c:pt>
                <c:pt idx="127">
                  <c:v>12053</c:v>
                </c:pt>
                <c:pt idx="128">
                  <c:v>28568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530960"/>
        <c:axId val="225531352"/>
      </c:lineChart>
      <c:catAx>
        <c:axId val="225530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5531352"/>
        <c:crosses val="autoZero"/>
        <c:auto val="1"/>
        <c:lblAlgn val="ctr"/>
        <c:lblOffset val="100"/>
        <c:noMultiLvlLbl val="0"/>
      </c:catAx>
      <c:valAx>
        <c:axId val="225531352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 u="none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55309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88627749302371E-2"/>
          <c:y val="2.9463074065136013E-2"/>
          <c:w val="0.92294778905461894"/>
          <c:h val="0.78844227567974845"/>
        </c:manualLayout>
      </c:layout>
      <c:lineChart>
        <c:grouping val="standard"/>
        <c:varyColors val="0"/>
        <c:ser>
          <c:idx val="1"/>
          <c:order val="0"/>
          <c:tx>
            <c:strRef>
              <c:f>mensile!$B$13:$B$130</c:f>
              <c:strCache>
                <c:ptCount val="11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</c:strCache>
            </c:strRef>
          </c:tx>
          <c:spPr>
            <a:ln w="38100"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38100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mensile!$B$13:$B$130</c:f>
              <c:strCache>
                <c:ptCount val="118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</c:strCache>
            </c:strRef>
          </c:cat>
          <c:val>
            <c:numRef>
              <c:f>mensile!$D$13:$D$130</c:f>
              <c:numCache>
                <c:formatCode>#,##0</c:formatCode>
                <c:ptCount val="118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26579.75</c:v>
                </c:pt>
                <c:pt idx="98">
                  <c:v>26698.25</c:v>
                </c:pt>
                <c:pt idx="99">
                  <c:v>26737.666666666668</c:v>
                </c:pt>
                <c:pt idx="100">
                  <c:v>26819.5</c:v>
                </c:pt>
                <c:pt idx="101">
                  <c:v>26852.333333333332</c:v>
                </c:pt>
                <c:pt idx="102">
                  <c:v>26726.666666666668</c:v>
                </c:pt>
                <c:pt idx="103">
                  <c:v>26793.666666666668</c:v>
                </c:pt>
                <c:pt idx="104">
                  <c:v>26859.916666666668</c:v>
                </c:pt>
                <c:pt idx="105">
                  <c:v>26757.166666666668</c:v>
                </c:pt>
                <c:pt idx="106">
                  <c:v>26679.416666666668</c:v>
                </c:pt>
                <c:pt idx="107">
                  <c:v>26937.75</c:v>
                </c:pt>
                <c:pt idx="108">
                  <c:v>27251.416666666668</c:v>
                </c:pt>
                <c:pt idx="109">
                  <c:v>27314.083333333332</c:v>
                </c:pt>
                <c:pt idx="110">
                  <c:v>27242.5</c:v>
                </c:pt>
                <c:pt idx="111">
                  <c:v>27240.416666666668</c:v>
                </c:pt>
                <c:pt idx="112">
                  <c:v>27310.25</c:v>
                </c:pt>
                <c:pt idx="113">
                  <c:v>27699</c:v>
                </c:pt>
                <c:pt idx="114">
                  <c:v>27925.5</c:v>
                </c:pt>
                <c:pt idx="115">
                  <c:v>27797.416666666668</c:v>
                </c:pt>
                <c:pt idx="116">
                  <c:v>27794.666666666668</c:v>
                </c:pt>
                <c:pt idx="117">
                  <c:v>28044.916666666668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415544"/>
        <c:axId val="225415936"/>
      </c:lineChart>
      <c:catAx>
        <c:axId val="225415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5415936"/>
        <c:crosses val="autoZero"/>
        <c:auto val="0"/>
        <c:lblAlgn val="ctr"/>
        <c:lblOffset val="100"/>
        <c:noMultiLvlLbl val="0"/>
      </c:catAx>
      <c:valAx>
        <c:axId val="225415936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100" baseline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254155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4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3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949" y="6331379"/>
            <a:ext cx="1379035" cy="3234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" y="304364"/>
            <a:ext cx="3594826" cy="188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6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30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8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88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93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800" b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6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92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53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1800" b="0">
              <a:solidFill>
                <a:srgbClr val="000000"/>
              </a:solidFill>
            </a:endParaRPr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383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33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9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2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07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0051887"/>
      </p:ext>
    </p:extLst>
  </p:cSld>
  <p:clrMapOvr>
    <a:masterClrMapping/>
  </p:clrMapOvr>
  <p:transition spd="med">
    <p:strips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7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sldNum="0"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Settembre 2017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26 ottobre 2017</a:t>
            </a:r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71949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/>
                <a:gridCol w="3779231"/>
                <a:gridCol w="3683486"/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– Settembre</a:t>
                      </a:r>
                      <a:r>
                        <a:rPr lang="it-IT" sz="1800" b="0" i="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 SPECIAL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RDS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Nuova da Gennaio 2017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rgbClr val="DBE2ED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100923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/>
                <a:gridCol w="4113098"/>
                <a:gridCol w="3496696"/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– Settembre</a:t>
                      </a:r>
                      <a:r>
                        <a:rPr lang="it-IT" sz="1800" b="0" i="0" baseline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2017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 2015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ARCUS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Chiusa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da Dicembre 2016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e 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93121"/>
              </p:ext>
            </p:extLst>
          </p:nvPr>
        </p:nvGraphicFramePr>
        <p:xfrm>
          <a:off x="841283" y="1028969"/>
          <a:ext cx="10509435" cy="4776295"/>
        </p:xfrm>
        <a:graphic>
          <a:graphicData uri="http://schemas.openxmlformats.org/drawingml/2006/table">
            <a:tbl>
              <a:tblPr/>
              <a:tblGrid>
                <a:gridCol w="1036003"/>
                <a:gridCol w="1036003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976717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r>
                        <a:rPr lang="it-IT" sz="1400" b="1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29.307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25.689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11.291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230.416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231.712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241.351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104.980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125.806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132.407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137.988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1.017.601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1.074.380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1.154.388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17934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Tipologie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</a:t>
            </a:r>
            <a:r>
              <a:rPr lang="it-IT" altLang="it-IT" sz="18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euro)</a:t>
            </a:r>
            <a:endParaRPr lang="it-IT" altLang="it-IT" sz="18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705085"/>
              </p:ext>
            </p:extLst>
          </p:nvPr>
        </p:nvGraphicFramePr>
        <p:xfrm>
          <a:off x="839416" y="980728"/>
          <a:ext cx="10581443" cy="4791535"/>
        </p:xfrm>
        <a:graphic>
          <a:graphicData uri="http://schemas.openxmlformats.org/drawingml/2006/table">
            <a:tbl>
              <a:tblPr/>
              <a:tblGrid>
                <a:gridCol w="1036003"/>
                <a:gridCol w="1036003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828968"/>
                <a:gridCol w="1048725"/>
              </a:tblGrid>
              <a:tr h="5514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b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it-IT" sz="1400" b="1" i="0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Set 2017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18.855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22.949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213.713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211.687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33.143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29.485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220.283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335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16.703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20.025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34335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2017/2015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2861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8288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Avvisi Nazionale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40464"/>
              </p:ext>
            </p:extLst>
          </p:nvPr>
        </p:nvGraphicFramePr>
        <p:xfrm>
          <a:off x="254352" y="1135326"/>
          <a:ext cx="11683297" cy="4525922"/>
        </p:xfrm>
        <a:graphic>
          <a:graphicData uri="http://schemas.openxmlformats.org/drawingml/2006/table">
            <a:tbl>
              <a:tblPr/>
              <a:tblGrid>
                <a:gridCol w="350215"/>
                <a:gridCol w="863428"/>
                <a:gridCol w="217062"/>
                <a:gridCol w="891552"/>
                <a:gridCol w="875384"/>
                <a:gridCol w="217062"/>
                <a:gridCol w="851770"/>
                <a:gridCol w="816991"/>
                <a:gridCol w="839193"/>
                <a:gridCol w="810963"/>
                <a:gridCol w="845221"/>
                <a:gridCol w="828674"/>
                <a:gridCol w="827510"/>
                <a:gridCol w="846385"/>
                <a:gridCol w="809799"/>
                <a:gridCol w="792088"/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2016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20.366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15.297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27.014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142.264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83.486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125.220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27.651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-13,0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4.780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42.489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30.249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91.219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84.706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71.557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18.950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35.874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129.661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74.209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Set. 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1.154.388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36.330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277.162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186.074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641.440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09803"/>
              </p:ext>
            </p:extLst>
          </p:nvPr>
        </p:nvGraphicFramePr>
        <p:xfrm>
          <a:off x="104268" y="996232"/>
          <a:ext cx="12023999" cy="4896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771546"/>
                <a:gridCol w="809286"/>
                <a:gridCol w="796361"/>
                <a:gridCol w="841671"/>
                <a:gridCol w="751051"/>
                <a:gridCol w="796361"/>
                <a:gridCol w="868757"/>
                <a:gridCol w="796361"/>
                <a:gridCol w="796361"/>
                <a:gridCol w="796361"/>
                <a:gridCol w="878821"/>
                <a:gridCol w="874473"/>
                <a:gridCol w="437238"/>
                <a:gridCol w="905625"/>
                <a:gridCol w="903726"/>
              </a:tblGrid>
              <a:tr h="420911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2016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it-IT" sz="11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it-IT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8247"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2.500.456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2.954.307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3.513.678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3.014.361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4.096.355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3.717.922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3.366.837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1.606.163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3.171.334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25.953.835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9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27.937.413</a:t>
                      </a:r>
                      <a:endParaRPr lang="it-IT" sz="9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5614"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576B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23809"/>
              </p:ext>
            </p:extLst>
          </p:nvPr>
        </p:nvGraphicFramePr>
        <p:xfrm>
          <a:off x="-10118" y="1864229"/>
          <a:ext cx="12215728" cy="4877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70077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-2228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Gennaio 2007 – Settembre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623392" y="1124744"/>
            <a:ext cx="10945216" cy="5464622"/>
            <a:chOff x="623392" y="1124744"/>
            <a:chExt cx="10945216" cy="5464622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7059218" y="1468053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3302686" y="1471394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418796" y="1474036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5177830" y="1471396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424231" y="1125294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936593" y="1470864"/>
              <a:ext cx="936463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graphicFrame>
          <p:nvGraphicFramePr>
            <p:cNvPr id="53" name="Grafico 5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5297615"/>
                </p:ext>
              </p:extLst>
            </p:nvPr>
          </p:nvGraphicFramePr>
          <p:xfrm>
            <a:off x="769036" y="1467507"/>
            <a:ext cx="10799572" cy="48139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4" name="Rettangolo 53"/>
            <p:cNvSpPr/>
            <p:nvPr/>
          </p:nvSpPr>
          <p:spPr bwMode="auto">
            <a:xfrm>
              <a:off x="10816080" y="1469356"/>
              <a:ext cx="604800" cy="44784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395427" y="1126960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3305652" y="1127779"/>
              <a:ext cx="936656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188130" y="112777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4276894" y="1126626"/>
              <a:ext cx="872556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6154929" y="1124744"/>
              <a:ext cx="882749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7067335" y="1127919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022582" y="1126672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946582" y="1128417"/>
              <a:ext cx="930899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908880" y="1128085"/>
              <a:ext cx="902812" cy="27277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831803" y="1124943"/>
              <a:ext cx="594000" cy="27277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3333053"/>
                </p:ext>
              </p:extLst>
            </p:nvPr>
          </p:nvGraphicFramePr>
          <p:xfrm>
            <a:off x="623392" y="1217550"/>
            <a:ext cx="10918248" cy="53718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0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Settembre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659396" y="1124744"/>
            <a:ext cx="10873208" cy="5442391"/>
            <a:chOff x="1011503" y="1285454"/>
            <a:chExt cx="10168995" cy="5082351"/>
          </a:xfrm>
        </p:grpSpPr>
        <p:sp>
          <p:nvSpPr>
            <p:cNvPr id="28" name="Rettangolo 27"/>
            <p:cNvSpPr/>
            <p:nvPr/>
          </p:nvSpPr>
          <p:spPr bwMode="auto">
            <a:xfrm>
              <a:off x="7402392" y="1691297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9334895" y="1693900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685732" y="1690612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3601983" y="1693301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5496185" y="1699664"/>
              <a:ext cx="1015200" cy="3798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708510" y="1289152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776715" y="1290735"/>
              <a:ext cx="792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614493" y="1291513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496023" y="1291513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676388" y="1290417"/>
              <a:ext cx="792000" cy="2592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6579332" y="1288629"/>
              <a:ext cx="792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7404290" y="1291646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496285" y="1290461"/>
              <a:ext cx="792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9344345" y="1292119"/>
              <a:ext cx="1015200" cy="259788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10425430" y="1285454"/>
              <a:ext cx="576000" cy="26280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graphicFrame>
          <p:nvGraphicFramePr>
            <p:cNvPr id="29" name="Grafico 2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93795547"/>
                </p:ext>
              </p:extLst>
            </p:nvPr>
          </p:nvGraphicFramePr>
          <p:xfrm>
            <a:off x="1011503" y="1545870"/>
            <a:ext cx="10168995" cy="48219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4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21927</TotalTime>
  <Words>773</Words>
  <Application>Microsoft Office PowerPoint</Application>
  <PresentationFormat>Widescreen</PresentationFormat>
  <Paragraphs>603</Paragraphs>
  <Slides>9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Verdana</vt:lpstr>
      <vt:lpstr>Wingdings</vt:lpstr>
      <vt:lpstr>1_Default Design</vt:lpstr>
      <vt:lpstr>2_Default Design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Sacchi Matteo</cp:lastModifiedBy>
  <cp:revision>1904</cp:revision>
  <cp:lastPrinted>2017-10-18T10:57:12Z</cp:lastPrinted>
  <dcterms:created xsi:type="dcterms:W3CDTF">2006-03-29T09:09:15Z</dcterms:created>
  <dcterms:modified xsi:type="dcterms:W3CDTF">2017-10-19T11:06:48Z</dcterms:modified>
</cp:coreProperties>
</file>