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9"/>
  </p:notesMasterIdLst>
  <p:handoutMasterIdLst>
    <p:handoutMasterId r:id="rId20"/>
  </p:handoutMasterIdLst>
  <p:sldIdLst>
    <p:sldId id="421" r:id="rId5"/>
    <p:sldId id="38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08" r:id="rId18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DE88D"/>
    <a:srgbClr val="FFD88B"/>
    <a:srgbClr val="EE832A"/>
    <a:srgbClr val="FFB219"/>
    <a:srgbClr val="FFB400"/>
    <a:srgbClr val="FFDC95"/>
    <a:srgbClr val="DBE2ED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1" autoAdjust="0"/>
    <p:restoredTop sz="94434" autoAdjust="0"/>
  </p:normalViewPr>
  <p:slideViewPr>
    <p:cSldViewPr>
      <p:cViewPr varScale="1">
        <p:scale>
          <a:sx n="71" d="100"/>
          <a:sy n="71" d="100"/>
        </p:scale>
        <p:origin x="450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SETTEMBRE 2017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  <a:endParaRPr lang="it-IT" sz="4400" i="1" dirty="0"/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11424" y="5582861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27 ottobre 2017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57876"/>
              </p:ext>
            </p:extLst>
          </p:nvPr>
        </p:nvGraphicFramePr>
        <p:xfrm>
          <a:off x="767409" y="939203"/>
          <a:ext cx="10404597" cy="4957356"/>
        </p:xfrm>
        <a:graphic>
          <a:graphicData uri="http://schemas.openxmlformats.org/drawingml/2006/table">
            <a:tbl>
              <a:tblPr/>
              <a:tblGrid>
                <a:gridCol w="2282667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1.607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3.042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4.133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25.149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14.415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925,4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2016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Settembre 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37031"/>
              </p:ext>
            </p:extLst>
          </p:nvPr>
        </p:nvGraphicFramePr>
        <p:xfrm>
          <a:off x="746760" y="1052737"/>
          <a:ext cx="10698481" cy="4936021"/>
        </p:xfrm>
        <a:graphic>
          <a:graphicData uri="http://schemas.openxmlformats.org/drawingml/2006/table">
            <a:tbl>
              <a:tblPr/>
              <a:tblGrid>
                <a:gridCol w="2758439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90.124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20.477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42.183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6,11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15.116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14.597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10.676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13.055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2.582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12.085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3.294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3412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442151" y="188913"/>
            <a:ext cx="93076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2016 – Settembre 2017 </a:t>
            </a: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76676"/>
              </p:ext>
            </p:extLst>
          </p:nvPr>
        </p:nvGraphicFramePr>
        <p:xfrm>
          <a:off x="746760" y="1052737"/>
          <a:ext cx="10698481" cy="4936021"/>
        </p:xfrm>
        <a:graphic>
          <a:graphicData uri="http://schemas.openxmlformats.org/drawingml/2006/table">
            <a:tbl>
              <a:tblPr/>
              <a:tblGrid>
                <a:gridCol w="2758439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T2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2.078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626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389437" y="188913"/>
            <a:ext cx="94131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Gennaio 2016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Settembre 2017 </a:t>
            </a: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00548" y="5738887"/>
            <a:ext cx="10590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latin typeface="Arial Black" panose="020B0A04020102020204" pitchFamily="34" charset="0"/>
              </a:rPr>
              <a:t>* I gruppi Economia (O) e Arredamento Design (T 1), Arredamento Professionale (U) e Professionali (V), presentano nel mese di Agosto 2017 un problema di riservatezza dovuto al numero di testate pubblicate; per questa ragione sono stati temporaneamente raggruppati tra loro. </a:t>
            </a:r>
          </a:p>
          <a:p>
            <a:r>
              <a:rPr lang="it-IT" sz="1300" dirty="0">
                <a:latin typeface="Arial Black" panose="020B0A04020102020204" pitchFamily="34" charset="0"/>
              </a:rPr>
              <a:t>Dal mese di Ottobre la situazione tornerà alla normalità</a:t>
            </a:r>
            <a:r>
              <a:rPr lang="it-IT" sz="1300" dirty="0" smtClean="0">
                <a:latin typeface="Arial Black" panose="020B0A04020102020204" pitchFamily="34" charset="0"/>
              </a:rPr>
              <a:t>.</a:t>
            </a:r>
            <a:endParaRPr lang="it-IT" sz="13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78933"/>
              </p:ext>
            </p:extLst>
          </p:nvPr>
        </p:nvGraphicFramePr>
        <p:xfrm>
          <a:off x="746760" y="1052737"/>
          <a:ext cx="10698481" cy="2892021"/>
        </p:xfrm>
        <a:graphic>
          <a:graphicData uri="http://schemas.openxmlformats.org/drawingml/2006/table">
            <a:tbl>
              <a:tblPr/>
              <a:tblGrid>
                <a:gridCol w="2758439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Gruppi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O, T1, U e V*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35.297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8.036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453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16164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20778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70832"/>
              </p:ext>
            </p:extLst>
          </p:nvPr>
        </p:nvGraphicFramePr>
        <p:xfrm>
          <a:off x="911999" y="1305280"/>
          <a:ext cx="10368000" cy="3089172"/>
        </p:xfrm>
        <a:graphic>
          <a:graphicData uri="http://schemas.openxmlformats.org/drawingml/2006/table">
            <a:tbl>
              <a:tblPr/>
              <a:tblGrid>
                <a:gridCol w="1934611"/>
                <a:gridCol w="868946"/>
                <a:gridCol w="868946"/>
                <a:gridCol w="868946"/>
                <a:gridCol w="876925"/>
                <a:gridCol w="824938"/>
                <a:gridCol w="824938"/>
                <a:gridCol w="824938"/>
                <a:gridCol w="824938"/>
                <a:gridCol w="824938"/>
                <a:gridCol w="824936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Set 2017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44.959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57.685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48.136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55.237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48.271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38.850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50.951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410.999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27.713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36.436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34.472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36.775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31.774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24.169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35.163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289.620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1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80290"/>
              </p:ext>
            </p:extLst>
          </p:nvPr>
        </p:nvGraphicFramePr>
        <p:xfrm>
          <a:off x="776205" y="1282232"/>
          <a:ext cx="10639591" cy="4728876"/>
        </p:xfrm>
        <a:graphic>
          <a:graphicData uri="http://schemas.openxmlformats.org/drawingml/2006/table">
            <a:tbl>
              <a:tblPr/>
              <a:tblGrid>
                <a:gridCol w="2349911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13.897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23.831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7.368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17.626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8.698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22.083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18.598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25.852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215.870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318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/>
          <p:cNvSpPr txBox="1">
            <a:spLocks noChangeArrowheads="1"/>
          </p:cNvSpPr>
          <p:nvPr/>
        </p:nvSpPr>
        <p:spPr bwMode="auto">
          <a:xfrm>
            <a:off x="1370054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2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91068"/>
              </p:ext>
            </p:extLst>
          </p:nvPr>
        </p:nvGraphicFramePr>
        <p:xfrm>
          <a:off x="865588" y="785319"/>
          <a:ext cx="10152932" cy="5651205"/>
        </p:xfrm>
        <a:graphic>
          <a:graphicData uri="http://schemas.openxmlformats.org/drawingml/2006/table">
            <a:tbl>
              <a:tblPr/>
              <a:tblGrid>
                <a:gridCol w="1936376"/>
                <a:gridCol w="776292"/>
                <a:gridCol w="793944"/>
                <a:gridCol w="793944"/>
                <a:gridCol w="793944"/>
                <a:gridCol w="793944"/>
                <a:gridCol w="793944"/>
                <a:gridCol w="793944"/>
                <a:gridCol w="793944"/>
                <a:gridCol w="793944"/>
                <a:gridCol w="1088712"/>
              </a:tblGrid>
              <a:tr h="51690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439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40.498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6.629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5.869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50.435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111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Settembre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60509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Settembre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Settembre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Settembre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410.999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289.620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171.279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41,7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42,9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52.999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133.469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215.870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74,5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73,2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40.498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8.153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50.435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9.606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15.318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2.992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51535"/>
              </p:ext>
            </p:extLst>
          </p:nvPr>
        </p:nvGraphicFramePr>
        <p:xfrm>
          <a:off x="741585" y="399056"/>
          <a:ext cx="10728000" cy="189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862"/>
                <a:gridCol w="6625138"/>
              </a:tblGrid>
              <a:tr h="635478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652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Icon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Design (Mar.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Arredamento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Design (T 1)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famigliari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2531"/>
              </p:ext>
            </p:extLst>
          </p:nvPr>
        </p:nvGraphicFramePr>
        <p:xfrm>
          <a:off x="741585" y="3738412"/>
          <a:ext cx="10728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505"/>
                <a:gridCol w="6623495"/>
              </a:tblGrid>
              <a:tr h="584546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Settembre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Flair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Subito Pronto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2017</a:t>
            </a: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41141"/>
              </p:ext>
            </p:extLst>
          </p:nvPr>
        </p:nvGraphicFramePr>
        <p:xfrm>
          <a:off x="1019997" y="939203"/>
          <a:ext cx="10152007" cy="4988868"/>
        </p:xfrm>
        <a:graphic>
          <a:graphicData uri="http://schemas.openxmlformats.org/drawingml/2006/table">
            <a:tbl>
              <a:tblPr/>
              <a:tblGrid>
                <a:gridCol w="2030077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  <a:gridCol w="81219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12.379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40.253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33.232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25.520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17.369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13.690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40.119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244.846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0824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22.665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18.708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14.376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8.989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131.052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5.409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19.316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7.273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104.673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9.120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38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2017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84387"/>
              </p:ext>
            </p:extLst>
          </p:nvPr>
        </p:nvGraphicFramePr>
        <p:xfrm>
          <a:off x="658906" y="818179"/>
          <a:ext cx="10696875" cy="5792574"/>
        </p:xfrm>
        <a:graphic>
          <a:graphicData uri="http://schemas.openxmlformats.org/drawingml/2006/table">
            <a:tbl>
              <a:tblPr/>
              <a:tblGrid>
                <a:gridCol w="2464125"/>
                <a:gridCol w="823275"/>
                <a:gridCol w="823275"/>
                <a:gridCol w="823275"/>
                <a:gridCol w="823275"/>
                <a:gridCol w="823275"/>
                <a:gridCol w="823275"/>
                <a:gridCol w="823275"/>
                <a:gridCol w="823275"/>
                <a:gridCol w="823275"/>
                <a:gridCol w="823275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20.973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37.162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29.230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22.479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35.986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219.697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10.217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6.184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9.704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68.657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16.555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8.213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18.391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121.012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3.709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4.353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5.194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40.825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90.258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2.161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2.866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24.182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2.319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8.427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3.650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21993</TotalTime>
  <Words>1764</Words>
  <Application>Microsoft Office PowerPoint</Application>
  <PresentationFormat>Widescreen</PresentationFormat>
  <Paragraphs>1082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2016 – Settembre 2017 - FATTURATI (per 1.000) E SPAZI 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1918</cp:revision>
  <cp:lastPrinted>2017-10-24T10:36:25Z</cp:lastPrinted>
  <dcterms:created xsi:type="dcterms:W3CDTF">2006-03-29T09:09:15Z</dcterms:created>
  <dcterms:modified xsi:type="dcterms:W3CDTF">2017-10-25T13:48:53Z</dcterms:modified>
</cp:coreProperties>
</file>