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6" r:id="rId3"/>
    <p:sldId id="359" r:id="rId4"/>
    <p:sldId id="360" r:id="rId5"/>
    <p:sldId id="355" r:id="rId6"/>
    <p:sldId id="356" r:id="rId7"/>
    <p:sldId id="361" r:id="rId8"/>
    <p:sldId id="3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812"/>
    <a:srgbClr val="5B9BD5"/>
    <a:srgbClr val="B52D1A"/>
    <a:srgbClr val="DDDDDD"/>
    <a:srgbClr val="D81E27"/>
    <a:srgbClr val="D7D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1" autoAdjust="0"/>
    <p:restoredTop sz="94660"/>
  </p:normalViewPr>
  <p:slideViewPr>
    <p:cSldViewPr snapToGrid="0">
      <p:cViewPr varScale="1">
        <p:scale>
          <a:sx n="93" d="100"/>
          <a:sy n="93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mjes00\WORK\Nielsen\Nielsen%20x%20settori_rad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mjes00\WORK\Nielsen\Nielsen%20x%20settori_rad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37834843508885"/>
          <c:y val="3.1951943545009812E-2"/>
          <c:w val="0.7651961909283953"/>
          <c:h val="0.936096112909980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6081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File'!$A$43:$A$65</c:f>
              <c:strCache>
                <c:ptCount val="23"/>
                <c:pt idx="0">
                  <c:v>AUTOMOBILI</c:v>
                </c:pt>
                <c:pt idx="1">
                  <c:v>DISTRIBUZIONE</c:v>
                </c:pt>
                <c:pt idx="2">
                  <c:v>ALIMENTARI</c:v>
                </c:pt>
                <c:pt idx="3">
                  <c:v>TEMPO LIBERO</c:v>
                </c:pt>
                <c:pt idx="4">
                  <c:v>MEDIA/EDITORIA</c:v>
                </c:pt>
                <c:pt idx="5">
                  <c:v>FINANZA/ASSICURAZIONI</c:v>
                </c:pt>
                <c:pt idx="6">
                  <c:v>TELECOMUNICAZIONI</c:v>
                </c:pt>
                <c:pt idx="7">
                  <c:v>TURISMO/VIAGGI</c:v>
                </c:pt>
                <c:pt idx="8">
                  <c:v>BEVANDE/ALCOOLICI</c:v>
                </c:pt>
                <c:pt idx="9">
                  <c:v>MOTO/VEICOLI</c:v>
                </c:pt>
                <c:pt idx="10">
                  <c:v>ABITAZIONE</c:v>
                </c:pt>
                <c:pt idx="11">
                  <c:v>FARMACEUTICI/SANITARI</c:v>
                </c:pt>
                <c:pt idx="12">
                  <c:v>INDUSTRIA/EDILIZIA/ATTIVITA'</c:v>
                </c:pt>
                <c:pt idx="13">
                  <c:v>GESTIONE CASA</c:v>
                </c:pt>
                <c:pt idx="14">
                  <c:v>ENTI/ISTITUZIONI</c:v>
                </c:pt>
                <c:pt idx="15">
                  <c:v>CURA PERSONA</c:v>
                </c:pt>
                <c:pt idx="16">
                  <c:v>SERVIZI PROFESSIONALI</c:v>
                </c:pt>
                <c:pt idx="17">
                  <c:v>INFORMATICA/FOTOGRAFIA</c:v>
                </c:pt>
                <c:pt idx="18">
                  <c:v>ELETTRODOMESTICI</c:v>
                </c:pt>
                <c:pt idx="19">
                  <c:v>TOILETRIES</c:v>
                </c:pt>
                <c:pt idx="20">
                  <c:v>OGGETTI PERSONALI</c:v>
                </c:pt>
                <c:pt idx="21">
                  <c:v>ABBIGLIAMENTO</c:v>
                </c:pt>
                <c:pt idx="22">
                  <c:v>GIOCHI/ARTICOLI SCOLASTICI</c:v>
                </c:pt>
              </c:strCache>
            </c:strRef>
          </c:cat>
          <c:val>
            <c:numRef>
              <c:f>'New File'!$B$43:$B$65</c:f>
              <c:numCache>
                <c:formatCode>#,##0</c:formatCode>
                <c:ptCount val="23"/>
                <c:pt idx="0">
                  <c:v>968840</c:v>
                </c:pt>
                <c:pt idx="1">
                  <c:v>439640</c:v>
                </c:pt>
                <c:pt idx="2">
                  <c:v>178866</c:v>
                </c:pt>
                <c:pt idx="3">
                  <c:v>169628</c:v>
                </c:pt>
                <c:pt idx="4">
                  <c:v>160420</c:v>
                </c:pt>
                <c:pt idx="5">
                  <c:v>158570</c:v>
                </c:pt>
                <c:pt idx="6">
                  <c:v>122510</c:v>
                </c:pt>
                <c:pt idx="7">
                  <c:v>106950</c:v>
                </c:pt>
                <c:pt idx="8">
                  <c:v>92205</c:v>
                </c:pt>
                <c:pt idx="9">
                  <c:v>83760</c:v>
                </c:pt>
                <c:pt idx="10">
                  <c:v>82560</c:v>
                </c:pt>
                <c:pt idx="11">
                  <c:v>70295</c:v>
                </c:pt>
                <c:pt idx="12">
                  <c:v>61530</c:v>
                </c:pt>
                <c:pt idx="13">
                  <c:v>59050</c:v>
                </c:pt>
                <c:pt idx="14">
                  <c:v>49250</c:v>
                </c:pt>
                <c:pt idx="15">
                  <c:v>46705</c:v>
                </c:pt>
                <c:pt idx="16">
                  <c:v>37480</c:v>
                </c:pt>
                <c:pt idx="17">
                  <c:v>31490</c:v>
                </c:pt>
                <c:pt idx="18">
                  <c:v>28970</c:v>
                </c:pt>
                <c:pt idx="19">
                  <c:v>5435</c:v>
                </c:pt>
                <c:pt idx="20">
                  <c:v>5140</c:v>
                </c:pt>
                <c:pt idx="21">
                  <c:v>4555</c:v>
                </c:pt>
                <c:pt idx="22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9570912"/>
        <c:axId val="140361624"/>
      </c:barChart>
      <c:catAx>
        <c:axId val="1395709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40361624"/>
        <c:crosses val="autoZero"/>
        <c:auto val="1"/>
        <c:lblAlgn val="ctr"/>
        <c:lblOffset val="100"/>
        <c:noMultiLvlLbl val="0"/>
      </c:catAx>
      <c:valAx>
        <c:axId val="140361624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13957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96329528268074"/>
          <c:y val="3.1768129493899816E-2"/>
          <c:w val="0.7277206499440978"/>
          <c:h val="0.9364637410122004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6081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File (2)'!$A$43:$A$65</c:f>
              <c:strCache>
                <c:ptCount val="23"/>
                <c:pt idx="0">
                  <c:v>AUTOMOBILI</c:v>
                </c:pt>
                <c:pt idx="1">
                  <c:v>DISTRIBUZIONE</c:v>
                </c:pt>
                <c:pt idx="2">
                  <c:v>MEDIA/EDITORIA</c:v>
                </c:pt>
                <c:pt idx="3">
                  <c:v>TEMPO LIBERO</c:v>
                </c:pt>
                <c:pt idx="4">
                  <c:v>ABITAZIONE</c:v>
                </c:pt>
                <c:pt idx="5">
                  <c:v>BEVANDE/ALCOOLICI</c:v>
                </c:pt>
                <c:pt idx="6">
                  <c:v>ALIMENTARI</c:v>
                </c:pt>
                <c:pt idx="7">
                  <c:v>GESTIONE CASA</c:v>
                </c:pt>
                <c:pt idx="8">
                  <c:v>FINANZA/ASSICURAZIONI</c:v>
                </c:pt>
                <c:pt idx="9">
                  <c:v>ENTI/ISTITUZIONI</c:v>
                </c:pt>
                <c:pt idx="10">
                  <c:v>MOTO/VEICOLI</c:v>
                </c:pt>
                <c:pt idx="11">
                  <c:v>SERVIZI PROFESSIONALI</c:v>
                </c:pt>
                <c:pt idx="12">
                  <c:v>TURISMO/VIAGGI</c:v>
                </c:pt>
                <c:pt idx="13">
                  <c:v>INDUSTRIA/EDILIZIA/ATTIVITA'</c:v>
                </c:pt>
                <c:pt idx="14">
                  <c:v>CURA PERSONA</c:v>
                </c:pt>
                <c:pt idx="15">
                  <c:v>TELECOMUNICAZIONI</c:v>
                </c:pt>
                <c:pt idx="16">
                  <c:v>FARMACEUTICI/SANITARI</c:v>
                </c:pt>
                <c:pt idx="17">
                  <c:v>ELETTRODOMESTICI</c:v>
                </c:pt>
                <c:pt idx="18">
                  <c:v>INFORMATICA/FOTOGRAFIA</c:v>
                </c:pt>
                <c:pt idx="19">
                  <c:v>TOILETRIES</c:v>
                </c:pt>
                <c:pt idx="20">
                  <c:v>ABBIGLIAMENTO</c:v>
                </c:pt>
                <c:pt idx="21">
                  <c:v>OGGETTI PERSONALI</c:v>
                </c:pt>
                <c:pt idx="22">
                  <c:v>GIOCHI/ARTICOLI SCOLASTICI</c:v>
                </c:pt>
              </c:strCache>
            </c:strRef>
          </c:cat>
          <c:val>
            <c:numRef>
              <c:f>'New File (2)'!$B$43:$B$65</c:f>
              <c:numCache>
                <c:formatCode>#,##0</c:formatCode>
                <c:ptCount val="23"/>
                <c:pt idx="0">
                  <c:v>376475</c:v>
                </c:pt>
                <c:pt idx="1">
                  <c:v>287985</c:v>
                </c:pt>
                <c:pt idx="2">
                  <c:v>159272</c:v>
                </c:pt>
                <c:pt idx="3">
                  <c:v>87955</c:v>
                </c:pt>
                <c:pt idx="4">
                  <c:v>70430</c:v>
                </c:pt>
                <c:pt idx="5">
                  <c:v>59000</c:v>
                </c:pt>
                <c:pt idx="6">
                  <c:v>53450</c:v>
                </c:pt>
                <c:pt idx="7">
                  <c:v>49735</c:v>
                </c:pt>
                <c:pt idx="8">
                  <c:v>43140</c:v>
                </c:pt>
                <c:pt idx="9">
                  <c:v>40890</c:v>
                </c:pt>
                <c:pt idx="10">
                  <c:v>39100</c:v>
                </c:pt>
                <c:pt idx="11">
                  <c:v>33280</c:v>
                </c:pt>
                <c:pt idx="12">
                  <c:v>23085</c:v>
                </c:pt>
                <c:pt idx="13">
                  <c:v>20610</c:v>
                </c:pt>
                <c:pt idx="14">
                  <c:v>15085</c:v>
                </c:pt>
                <c:pt idx="15">
                  <c:v>11820</c:v>
                </c:pt>
                <c:pt idx="16">
                  <c:v>11685</c:v>
                </c:pt>
                <c:pt idx="17">
                  <c:v>9105</c:v>
                </c:pt>
                <c:pt idx="18">
                  <c:v>8265</c:v>
                </c:pt>
                <c:pt idx="19">
                  <c:v>7090</c:v>
                </c:pt>
                <c:pt idx="20">
                  <c:v>2960</c:v>
                </c:pt>
                <c:pt idx="21" formatCode="General">
                  <c:v>840</c:v>
                </c:pt>
                <c:pt idx="22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7603968"/>
        <c:axId val="142371088"/>
      </c:barChart>
      <c:catAx>
        <c:axId val="9760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42371088"/>
        <c:crosses val="autoZero"/>
        <c:auto val="1"/>
        <c:lblAlgn val="ctr"/>
        <c:lblOffset val="100"/>
        <c:noMultiLvlLbl val="0"/>
      </c:catAx>
      <c:valAx>
        <c:axId val="142371088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9760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(2'!$C$5:$C$28</c:f>
              <c:numCache>
                <c:formatCode>#,##0</c:formatCode>
                <c:ptCount val="24"/>
                <c:pt idx="0">
                  <c:v>162714</c:v>
                </c:pt>
                <c:pt idx="1">
                  <c:v>104247</c:v>
                </c:pt>
                <c:pt idx="2">
                  <c:v>88065</c:v>
                </c:pt>
                <c:pt idx="3">
                  <c:v>86076</c:v>
                </c:pt>
                <c:pt idx="4">
                  <c:v>83060</c:v>
                </c:pt>
                <c:pt idx="5">
                  <c:v>68170</c:v>
                </c:pt>
                <c:pt idx="6">
                  <c:v>33621</c:v>
                </c:pt>
                <c:pt idx="7">
                  <c:v>28254</c:v>
                </c:pt>
                <c:pt idx="8">
                  <c:v>49354</c:v>
                </c:pt>
                <c:pt idx="9">
                  <c:v>34477</c:v>
                </c:pt>
                <c:pt idx="10">
                  <c:v>26715</c:v>
                </c:pt>
                <c:pt idx="11">
                  <c:v>30679</c:v>
                </c:pt>
                <c:pt idx="12">
                  <c:v>25301</c:v>
                </c:pt>
                <c:pt idx="13">
                  <c:v>17979</c:v>
                </c:pt>
                <c:pt idx="14">
                  <c:v>17428</c:v>
                </c:pt>
                <c:pt idx="15">
                  <c:v>13199</c:v>
                </c:pt>
                <c:pt idx="16">
                  <c:v>9661</c:v>
                </c:pt>
                <c:pt idx="17">
                  <c:v>7522</c:v>
                </c:pt>
                <c:pt idx="18">
                  <c:v>4404</c:v>
                </c:pt>
                <c:pt idx="19">
                  <c:v>2862</c:v>
                </c:pt>
                <c:pt idx="20">
                  <c:v>2482</c:v>
                </c:pt>
                <c:pt idx="21" formatCode="General">
                  <c:v>263</c:v>
                </c:pt>
                <c:pt idx="22">
                  <c:v>2426</c:v>
                </c:pt>
                <c:pt idx="23" formatCode="General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(2'!$D$5:$D$28</c:f>
              <c:numCache>
                <c:formatCode>General</c:formatCode>
                <c:ptCount val="24"/>
                <c:pt idx="0" formatCode="#,##0">
                  <c:v>10634</c:v>
                </c:pt>
                <c:pt idx="1">
                  <c:v>244</c:v>
                </c:pt>
                <c:pt idx="2" formatCode="#,##0">
                  <c:v>4552</c:v>
                </c:pt>
                <c:pt idx="3" formatCode="#,##0">
                  <c:v>3862</c:v>
                </c:pt>
                <c:pt idx="4" formatCode="#,##0">
                  <c:v>4666</c:v>
                </c:pt>
                <c:pt idx="5" formatCode="#,##0">
                  <c:v>3174</c:v>
                </c:pt>
                <c:pt idx="6" formatCode="#,##0">
                  <c:v>36017</c:v>
                </c:pt>
                <c:pt idx="7" formatCode="#,##0">
                  <c:v>20007</c:v>
                </c:pt>
                <c:pt idx="8">
                  <c:v>0</c:v>
                </c:pt>
                <c:pt idx="9" formatCode="#,##0">
                  <c:v>4699</c:v>
                </c:pt>
                <c:pt idx="10" formatCode="#,##0">
                  <c:v>6306</c:v>
                </c:pt>
                <c:pt idx="11" formatCode="#,##0">
                  <c:v>1932</c:v>
                </c:pt>
                <c:pt idx="12" formatCode="#,##0">
                  <c:v>6013</c:v>
                </c:pt>
                <c:pt idx="13" formatCode="#,##0">
                  <c:v>5303</c:v>
                </c:pt>
                <c:pt idx="14" formatCode="#,##0">
                  <c:v>4678</c:v>
                </c:pt>
                <c:pt idx="15" formatCode="#,##0">
                  <c:v>1077</c:v>
                </c:pt>
                <c:pt idx="16" formatCode="#,##0">
                  <c:v>1825</c:v>
                </c:pt>
                <c:pt idx="17" formatCode="#,##0">
                  <c:v>1998</c:v>
                </c:pt>
                <c:pt idx="18" formatCode="#,##0">
                  <c:v>1626</c:v>
                </c:pt>
                <c:pt idx="19">
                  <c:v>348</c:v>
                </c:pt>
                <c:pt idx="20" formatCode="#,##0">
                  <c:v>1171</c:v>
                </c:pt>
                <c:pt idx="21" formatCode="#,##0">
                  <c:v>2821</c:v>
                </c:pt>
                <c:pt idx="22">
                  <c:v>252</c:v>
                </c:pt>
                <c:pt idx="23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(2'!$E$5:$E$28</c:f>
              <c:numCache>
                <c:formatCode>General</c:formatCode>
                <c:ptCount val="24"/>
                <c:pt idx="0">
                  <c:v>644</c:v>
                </c:pt>
                <c:pt idx="1">
                  <c:v>138</c:v>
                </c:pt>
                <c:pt idx="2" formatCode="#,##0">
                  <c:v>1329</c:v>
                </c:pt>
                <c:pt idx="3">
                  <c:v>977</c:v>
                </c:pt>
                <c:pt idx="4">
                  <c:v>788</c:v>
                </c:pt>
                <c:pt idx="5">
                  <c:v>264</c:v>
                </c:pt>
                <c:pt idx="6">
                  <c:v>512</c:v>
                </c:pt>
                <c:pt idx="7" formatCode="#,##0">
                  <c:v>1612</c:v>
                </c:pt>
                <c:pt idx="8">
                  <c:v>0</c:v>
                </c:pt>
                <c:pt idx="9">
                  <c:v>137</c:v>
                </c:pt>
                <c:pt idx="10" formatCode="#,##0">
                  <c:v>1690</c:v>
                </c:pt>
                <c:pt idx="11">
                  <c:v>87</c:v>
                </c:pt>
                <c:pt idx="12">
                  <c:v>337</c:v>
                </c:pt>
                <c:pt idx="13" formatCode="#,##0">
                  <c:v>1264</c:v>
                </c:pt>
                <c:pt idx="14">
                  <c:v>917</c:v>
                </c:pt>
                <c:pt idx="15">
                  <c:v>35</c:v>
                </c:pt>
                <c:pt idx="16">
                  <c:v>958</c:v>
                </c:pt>
                <c:pt idx="17">
                  <c:v>662</c:v>
                </c:pt>
                <c:pt idx="18" formatCode="#,##0">
                  <c:v>1751</c:v>
                </c:pt>
                <c:pt idx="19">
                  <c:v>519</c:v>
                </c:pt>
                <c:pt idx="20">
                  <c:v>97</c:v>
                </c:pt>
                <c:pt idx="21">
                  <c:v>56</c:v>
                </c:pt>
                <c:pt idx="22">
                  <c:v>185</c:v>
                </c:pt>
                <c:pt idx="23">
                  <c:v>67</c:v>
                </c:pt>
              </c:numCache>
            </c:numRef>
          </c:val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(2'!$F$5:$F$28</c:f>
              <c:numCache>
                <c:formatCode>General</c:formatCode>
                <c:ptCount val="24"/>
                <c:pt idx="0">
                  <c:v>637</c:v>
                </c:pt>
                <c:pt idx="1">
                  <c:v>373</c:v>
                </c:pt>
                <c:pt idx="2">
                  <c:v>270</c:v>
                </c:pt>
                <c:pt idx="3">
                  <c:v>539</c:v>
                </c:pt>
                <c:pt idx="4">
                  <c:v>413</c:v>
                </c:pt>
                <c:pt idx="5">
                  <c:v>245</c:v>
                </c:pt>
                <c:pt idx="6">
                  <c:v>258</c:v>
                </c:pt>
                <c:pt idx="7">
                  <c:v>221</c:v>
                </c:pt>
                <c:pt idx="8">
                  <c:v>7</c:v>
                </c:pt>
                <c:pt idx="9">
                  <c:v>104</c:v>
                </c:pt>
                <c:pt idx="10">
                  <c:v>236</c:v>
                </c:pt>
                <c:pt idx="11">
                  <c:v>650</c:v>
                </c:pt>
                <c:pt idx="12">
                  <c:v>409</c:v>
                </c:pt>
                <c:pt idx="13">
                  <c:v>95</c:v>
                </c:pt>
                <c:pt idx="14">
                  <c:v>455</c:v>
                </c:pt>
                <c:pt idx="15">
                  <c:v>123</c:v>
                </c:pt>
                <c:pt idx="16">
                  <c:v>45</c:v>
                </c:pt>
                <c:pt idx="17">
                  <c:v>129</c:v>
                </c:pt>
                <c:pt idx="18">
                  <c:v>276</c:v>
                </c:pt>
                <c:pt idx="19">
                  <c:v>488</c:v>
                </c:pt>
                <c:pt idx="20">
                  <c:v>69</c:v>
                </c:pt>
                <c:pt idx="21">
                  <c:v>498</c:v>
                </c:pt>
                <c:pt idx="22">
                  <c:v>284</c:v>
                </c:pt>
                <c:pt idx="23">
                  <c:v>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956440"/>
        <c:axId val="170956832"/>
      </c:barChart>
      <c:catAx>
        <c:axId val="170956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70956832"/>
        <c:crosses val="autoZero"/>
        <c:auto val="1"/>
        <c:lblAlgn val="ctr"/>
        <c:lblOffset val="100"/>
        <c:noMultiLvlLbl val="0"/>
      </c:catAx>
      <c:valAx>
        <c:axId val="1709568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709564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165171744836246"/>
          <c:y val="2.3097112860892388E-2"/>
          <c:w val="0.73288934535356998"/>
          <c:h val="0.95380577427821522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web-ooh-cinema'!$L$5:$L$28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TELECOMUNICAZIONI</c:v>
                </c:pt>
                <c:pt idx="3">
                  <c:v>SERVIZI PROFESSIONALI</c:v>
                </c:pt>
                <c:pt idx="4">
                  <c:v>DISTRIBUZIONE</c:v>
                </c:pt>
                <c:pt idx="5">
                  <c:v>TEMPO LIBERO</c:v>
                </c:pt>
                <c:pt idx="6">
                  <c:v>FINANZA/ASSICURAZIONI</c:v>
                </c:pt>
                <c:pt idx="7">
                  <c:v>TURISMO/VIAGGI</c:v>
                </c:pt>
                <c:pt idx="8">
                  <c:v>MEDIA/EDITORIA</c:v>
                </c:pt>
                <c:pt idx="9">
                  <c:v>ENTI/ISTITUZIONI</c:v>
                </c:pt>
                <c:pt idx="10">
                  <c:v>ALIMENTARI</c:v>
                </c:pt>
                <c:pt idx="11">
                  <c:v>BEVANDE/ALCOOLICI</c:v>
                </c:pt>
                <c:pt idx="12">
                  <c:v>ABBIGLIAMENTO</c:v>
                </c:pt>
                <c:pt idx="13">
                  <c:v>FARMACEUTICI/SANITARI</c:v>
                </c:pt>
                <c:pt idx="14">
                  <c:v>CURA PERSONA</c:v>
                </c:pt>
                <c:pt idx="15">
                  <c:v>ABITAZIONE</c:v>
                </c:pt>
                <c:pt idx="16">
                  <c:v>TOILETRIES</c:v>
                </c:pt>
                <c:pt idx="17">
                  <c:v>INDUSTRIA/EDILIZIA/ATTIVITA'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OGGETTI PERSONALI</c:v>
                </c:pt>
                <c:pt idx="21">
                  <c:v>ELETTRODOMESTICI</c:v>
                </c:pt>
                <c:pt idx="22">
                  <c:v>GIOCHI/ARTICOLI SCOLASTICI</c:v>
                </c:pt>
                <c:pt idx="23">
                  <c:v>MOTO/VEICOLI</c:v>
                </c:pt>
              </c:strCache>
            </c:strRef>
          </c:cat>
          <c:val>
            <c:numRef>
              <c:f>'settori web-ooh-cinema'!$M$5:$M$28</c:f>
              <c:numCache>
                <c:formatCode>#,##0</c:formatCode>
                <c:ptCount val="24"/>
                <c:pt idx="0">
                  <c:v>11159</c:v>
                </c:pt>
                <c:pt idx="1">
                  <c:v>3049</c:v>
                </c:pt>
                <c:pt idx="2">
                  <c:v>1250</c:v>
                </c:pt>
                <c:pt idx="3">
                  <c:v>1536</c:v>
                </c:pt>
                <c:pt idx="4">
                  <c:v>1073</c:v>
                </c:pt>
                <c:pt idx="5" formatCode="General">
                  <c:v>971</c:v>
                </c:pt>
                <c:pt idx="6">
                  <c:v>1621</c:v>
                </c:pt>
                <c:pt idx="7" formatCode="General">
                  <c:v>727</c:v>
                </c:pt>
                <c:pt idx="8">
                  <c:v>1108</c:v>
                </c:pt>
                <c:pt idx="9" formatCode="General">
                  <c:v>464</c:v>
                </c:pt>
                <c:pt idx="10">
                  <c:v>1004</c:v>
                </c:pt>
                <c:pt idx="11" formatCode="General">
                  <c:v>597</c:v>
                </c:pt>
                <c:pt idx="12" formatCode="General">
                  <c:v>468</c:v>
                </c:pt>
                <c:pt idx="13" formatCode="General">
                  <c:v>746</c:v>
                </c:pt>
                <c:pt idx="14" formatCode="General">
                  <c:v>654</c:v>
                </c:pt>
                <c:pt idx="15" formatCode="General">
                  <c:v>399</c:v>
                </c:pt>
                <c:pt idx="16" formatCode="General">
                  <c:v>334</c:v>
                </c:pt>
                <c:pt idx="17" formatCode="General">
                  <c:v>363</c:v>
                </c:pt>
                <c:pt idx="18" formatCode="General">
                  <c:v>281</c:v>
                </c:pt>
                <c:pt idx="19" formatCode="General">
                  <c:v>429</c:v>
                </c:pt>
                <c:pt idx="20" formatCode="General">
                  <c:v>250</c:v>
                </c:pt>
                <c:pt idx="21" formatCode="General">
                  <c:v>195</c:v>
                </c:pt>
                <c:pt idx="22" formatCode="General">
                  <c:v>70</c:v>
                </c:pt>
                <c:pt idx="23" formatCode="General">
                  <c:v>46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web-ooh-cinema'!$L$5:$L$28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TELECOMUNICAZIONI</c:v>
                </c:pt>
                <c:pt idx="3">
                  <c:v>SERVIZI PROFESSIONALI</c:v>
                </c:pt>
                <c:pt idx="4">
                  <c:v>DISTRIBUZIONE</c:v>
                </c:pt>
                <c:pt idx="5">
                  <c:v>TEMPO LIBERO</c:v>
                </c:pt>
                <c:pt idx="6">
                  <c:v>FINANZA/ASSICURAZIONI</c:v>
                </c:pt>
                <c:pt idx="7">
                  <c:v>TURISMO/VIAGGI</c:v>
                </c:pt>
                <c:pt idx="8">
                  <c:v>MEDIA/EDITORIA</c:v>
                </c:pt>
                <c:pt idx="9">
                  <c:v>ENTI/ISTITUZIONI</c:v>
                </c:pt>
                <c:pt idx="10">
                  <c:v>ALIMENTARI</c:v>
                </c:pt>
                <c:pt idx="11">
                  <c:v>BEVANDE/ALCOOLICI</c:v>
                </c:pt>
                <c:pt idx="12">
                  <c:v>ABBIGLIAMENTO</c:v>
                </c:pt>
                <c:pt idx="13">
                  <c:v>FARMACEUTICI/SANITARI</c:v>
                </c:pt>
                <c:pt idx="14">
                  <c:v>CURA PERSONA</c:v>
                </c:pt>
                <c:pt idx="15">
                  <c:v>ABITAZIONE</c:v>
                </c:pt>
                <c:pt idx="16">
                  <c:v>TOILETRIES</c:v>
                </c:pt>
                <c:pt idx="17">
                  <c:v>INDUSTRIA/EDILIZIA/ATTIVITA'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OGGETTI PERSONALI</c:v>
                </c:pt>
                <c:pt idx="21">
                  <c:v>ELETTRODOMESTICI</c:v>
                </c:pt>
                <c:pt idx="22">
                  <c:v>GIOCHI/ARTICOLI SCOLASTICI</c:v>
                </c:pt>
                <c:pt idx="23">
                  <c:v>MOTO/VEICOLI</c:v>
                </c:pt>
              </c:strCache>
            </c:strRef>
          </c:cat>
          <c:val>
            <c:numRef>
              <c:f>'settori web-ooh-cinema'!$N$5:$N$28</c:f>
              <c:numCache>
                <c:formatCode>#,##0</c:formatCode>
                <c:ptCount val="24"/>
                <c:pt idx="0" formatCode="General">
                  <c:v>179</c:v>
                </c:pt>
                <c:pt idx="1">
                  <c:v>1704</c:v>
                </c:pt>
                <c:pt idx="2">
                  <c:v>2275</c:v>
                </c:pt>
                <c:pt idx="3">
                  <c:v>1470</c:v>
                </c:pt>
                <c:pt idx="4">
                  <c:v>1761</c:v>
                </c:pt>
                <c:pt idx="5">
                  <c:v>1799</c:v>
                </c:pt>
                <c:pt idx="6" formatCode="General">
                  <c:v>730</c:v>
                </c:pt>
                <c:pt idx="7">
                  <c:v>1451</c:v>
                </c:pt>
                <c:pt idx="8" formatCode="General">
                  <c:v>773</c:v>
                </c:pt>
                <c:pt idx="9">
                  <c:v>1191</c:v>
                </c:pt>
                <c:pt idx="10" formatCode="General">
                  <c:v>453</c:v>
                </c:pt>
                <c:pt idx="11" formatCode="General">
                  <c:v>576</c:v>
                </c:pt>
                <c:pt idx="12" formatCode="General">
                  <c:v>658</c:v>
                </c:pt>
                <c:pt idx="13" formatCode="General">
                  <c:v>351</c:v>
                </c:pt>
                <c:pt idx="14" formatCode="General">
                  <c:v>404</c:v>
                </c:pt>
                <c:pt idx="15" formatCode="General">
                  <c:v>587</c:v>
                </c:pt>
                <c:pt idx="16" formatCode="General">
                  <c:v>444</c:v>
                </c:pt>
                <c:pt idx="17" formatCode="General">
                  <c:v>401</c:v>
                </c:pt>
                <c:pt idx="18" formatCode="General">
                  <c:v>297</c:v>
                </c:pt>
                <c:pt idx="19" formatCode="General">
                  <c:v>118</c:v>
                </c:pt>
                <c:pt idx="20" formatCode="General">
                  <c:v>299</c:v>
                </c:pt>
                <c:pt idx="21" formatCode="General">
                  <c:v>120</c:v>
                </c:pt>
                <c:pt idx="22" formatCode="General">
                  <c:v>87</c:v>
                </c:pt>
                <c:pt idx="23" formatCode="General">
                  <c:v>39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web-ooh-cinema'!$L$5:$L$28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TELECOMUNICAZIONI</c:v>
                </c:pt>
                <c:pt idx="3">
                  <c:v>SERVIZI PROFESSIONALI</c:v>
                </c:pt>
                <c:pt idx="4">
                  <c:v>DISTRIBUZIONE</c:v>
                </c:pt>
                <c:pt idx="5">
                  <c:v>TEMPO LIBERO</c:v>
                </c:pt>
                <c:pt idx="6">
                  <c:v>FINANZA/ASSICURAZIONI</c:v>
                </c:pt>
                <c:pt idx="7">
                  <c:v>TURISMO/VIAGGI</c:v>
                </c:pt>
                <c:pt idx="8">
                  <c:v>MEDIA/EDITORIA</c:v>
                </c:pt>
                <c:pt idx="9">
                  <c:v>ENTI/ISTITUZIONI</c:v>
                </c:pt>
                <c:pt idx="10">
                  <c:v>ALIMENTARI</c:v>
                </c:pt>
                <c:pt idx="11">
                  <c:v>BEVANDE/ALCOOLICI</c:v>
                </c:pt>
                <c:pt idx="12">
                  <c:v>ABBIGLIAMENTO</c:v>
                </c:pt>
                <c:pt idx="13">
                  <c:v>FARMACEUTICI/SANITARI</c:v>
                </c:pt>
                <c:pt idx="14">
                  <c:v>CURA PERSONA</c:v>
                </c:pt>
                <c:pt idx="15">
                  <c:v>ABITAZIONE</c:v>
                </c:pt>
                <c:pt idx="16">
                  <c:v>TOILETRIES</c:v>
                </c:pt>
                <c:pt idx="17">
                  <c:v>INDUSTRIA/EDILIZIA/ATTIVITA'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OGGETTI PERSONALI</c:v>
                </c:pt>
                <c:pt idx="21">
                  <c:v>ELETTRODOMESTICI</c:v>
                </c:pt>
                <c:pt idx="22">
                  <c:v>GIOCHI/ARTICOLI SCOLASTICI</c:v>
                </c:pt>
                <c:pt idx="23">
                  <c:v>MOTO/VEICOLI</c:v>
                </c:pt>
              </c:strCache>
            </c:strRef>
          </c:cat>
          <c:val>
            <c:numRef>
              <c:f>'settori web-ooh-cinema'!$O$5:$O$28</c:f>
              <c:numCache>
                <c:formatCode>General</c:formatCode>
                <c:ptCount val="24"/>
                <c:pt idx="0">
                  <c:v>0</c:v>
                </c:pt>
                <c:pt idx="1">
                  <c:v>40</c:v>
                </c:pt>
                <c:pt idx="2">
                  <c:v>74</c:v>
                </c:pt>
                <c:pt idx="3">
                  <c:v>32</c:v>
                </c:pt>
                <c:pt idx="4">
                  <c:v>30</c:v>
                </c:pt>
                <c:pt idx="5">
                  <c:v>16</c:v>
                </c:pt>
                <c:pt idx="6">
                  <c:v>52</c:v>
                </c:pt>
                <c:pt idx="7">
                  <c:v>12</c:v>
                </c:pt>
                <c:pt idx="8">
                  <c:v>74</c:v>
                </c:pt>
                <c:pt idx="9">
                  <c:v>31</c:v>
                </c:pt>
                <c:pt idx="10">
                  <c:v>26</c:v>
                </c:pt>
                <c:pt idx="11">
                  <c:v>28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60</c:v>
                </c:pt>
                <c:pt idx="19">
                  <c:v>24</c:v>
                </c:pt>
                <c:pt idx="20">
                  <c:v>0</c:v>
                </c:pt>
                <c:pt idx="21">
                  <c:v>35</c:v>
                </c:pt>
                <c:pt idx="22">
                  <c:v>21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958792"/>
        <c:axId val="170959184"/>
      </c:barChart>
      <c:catAx>
        <c:axId val="170958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70959184"/>
        <c:crosses val="autoZero"/>
        <c:auto val="1"/>
        <c:lblAlgn val="ctr"/>
        <c:lblOffset val="100"/>
        <c:noMultiLvlLbl val="0"/>
      </c:catAx>
      <c:valAx>
        <c:axId val="17095918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70958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(2'!$C$5:$C$28</c:f>
              <c:numCache>
                <c:formatCode>#,##0</c:formatCode>
                <c:ptCount val="24"/>
                <c:pt idx="0">
                  <c:v>162714</c:v>
                </c:pt>
                <c:pt idx="1">
                  <c:v>104247</c:v>
                </c:pt>
                <c:pt idx="2">
                  <c:v>88065</c:v>
                </c:pt>
                <c:pt idx="3">
                  <c:v>86076</c:v>
                </c:pt>
                <c:pt idx="4">
                  <c:v>83060</c:v>
                </c:pt>
                <c:pt idx="5">
                  <c:v>68170</c:v>
                </c:pt>
                <c:pt idx="6">
                  <c:v>33621</c:v>
                </c:pt>
                <c:pt idx="7">
                  <c:v>28254</c:v>
                </c:pt>
                <c:pt idx="8">
                  <c:v>49354</c:v>
                </c:pt>
                <c:pt idx="9">
                  <c:v>34477</c:v>
                </c:pt>
                <c:pt idx="10">
                  <c:v>26715</c:v>
                </c:pt>
                <c:pt idx="11">
                  <c:v>30679</c:v>
                </c:pt>
                <c:pt idx="12">
                  <c:v>25301</c:v>
                </c:pt>
                <c:pt idx="13">
                  <c:v>17979</c:v>
                </c:pt>
                <c:pt idx="14">
                  <c:v>17428</c:v>
                </c:pt>
                <c:pt idx="15">
                  <c:v>13199</c:v>
                </c:pt>
                <c:pt idx="16">
                  <c:v>9661</c:v>
                </c:pt>
                <c:pt idx="17">
                  <c:v>7522</c:v>
                </c:pt>
                <c:pt idx="18">
                  <c:v>4404</c:v>
                </c:pt>
                <c:pt idx="19">
                  <c:v>2862</c:v>
                </c:pt>
                <c:pt idx="20">
                  <c:v>2482</c:v>
                </c:pt>
                <c:pt idx="21" formatCode="General">
                  <c:v>263</c:v>
                </c:pt>
                <c:pt idx="22">
                  <c:v>2426</c:v>
                </c:pt>
                <c:pt idx="23" formatCode="General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(2'!$D$5:$D$28</c:f>
              <c:numCache>
                <c:formatCode>General</c:formatCode>
                <c:ptCount val="24"/>
                <c:pt idx="0" formatCode="#,##0">
                  <c:v>10634</c:v>
                </c:pt>
                <c:pt idx="1">
                  <c:v>244</c:v>
                </c:pt>
                <c:pt idx="2" formatCode="#,##0">
                  <c:v>4552</c:v>
                </c:pt>
                <c:pt idx="3" formatCode="#,##0">
                  <c:v>3862</c:v>
                </c:pt>
                <c:pt idx="4" formatCode="#,##0">
                  <c:v>4666</c:v>
                </c:pt>
                <c:pt idx="5" formatCode="#,##0">
                  <c:v>3174</c:v>
                </c:pt>
                <c:pt idx="6" formatCode="#,##0">
                  <c:v>36017</c:v>
                </c:pt>
                <c:pt idx="7" formatCode="#,##0">
                  <c:v>20007</c:v>
                </c:pt>
                <c:pt idx="8">
                  <c:v>0</c:v>
                </c:pt>
                <c:pt idx="9" formatCode="#,##0">
                  <c:v>4699</c:v>
                </c:pt>
                <c:pt idx="10" formatCode="#,##0">
                  <c:v>6306</c:v>
                </c:pt>
                <c:pt idx="11" formatCode="#,##0">
                  <c:v>1932</c:v>
                </c:pt>
                <c:pt idx="12" formatCode="#,##0">
                  <c:v>6013</c:v>
                </c:pt>
                <c:pt idx="13" formatCode="#,##0">
                  <c:v>5303</c:v>
                </c:pt>
                <c:pt idx="14" formatCode="#,##0">
                  <c:v>4678</c:v>
                </c:pt>
                <c:pt idx="15" formatCode="#,##0">
                  <c:v>1077</c:v>
                </c:pt>
                <c:pt idx="16" formatCode="#,##0">
                  <c:v>1825</c:v>
                </c:pt>
                <c:pt idx="17" formatCode="#,##0">
                  <c:v>1998</c:v>
                </c:pt>
                <c:pt idx="18" formatCode="#,##0">
                  <c:v>1626</c:v>
                </c:pt>
                <c:pt idx="19">
                  <c:v>348</c:v>
                </c:pt>
                <c:pt idx="20" formatCode="#,##0">
                  <c:v>1171</c:v>
                </c:pt>
                <c:pt idx="21" formatCode="#,##0">
                  <c:v>2821</c:v>
                </c:pt>
                <c:pt idx="22">
                  <c:v>252</c:v>
                </c:pt>
                <c:pt idx="23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(2'!$E$5:$E$28</c:f>
              <c:numCache>
                <c:formatCode>General</c:formatCode>
                <c:ptCount val="24"/>
                <c:pt idx="0">
                  <c:v>644</c:v>
                </c:pt>
                <c:pt idx="1">
                  <c:v>138</c:v>
                </c:pt>
                <c:pt idx="2" formatCode="#,##0">
                  <c:v>1329</c:v>
                </c:pt>
                <c:pt idx="3">
                  <c:v>977</c:v>
                </c:pt>
                <c:pt idx="4">
                  <c:v>788</c:v>
                </c:pt>
                <c:pt idx="5">
                  <c:v>264</c:v>
                </c:pt>
                <c:pt idx="6">
                  <c:v>512</c:v>
                </c:pt>
                <c:pt idx="7" formatCode="#,##0">
                  <c:v>1612</c:v>
                </c:pt>
                <c:pt idx="8">
                  <c:v>0</c:v>
                </c:pt>
                <c:pt idx="9">
                  <c:v>137</c:v>
                </c:pt>
                <c:pt idx="10" formatCode="#,##0">
                  <c:v>1690</c:v>
                </c:pt>
                <c:pt idx="11">
                  <c:v>87</c:v>
                </c:pt>
                <c:pt idx="12">
                  <c:v>337</c:v>
                </c:pt>
                <c:pt idx="13" formatCode="#,##0">
                  <c:v>1264</c:v>
                </c:pt>
                <c:pt idx="14">
                  <c:v>917</c:v>
                </c:pt>
                <c:pt idx="15">
                  <c:v>35</c:v>
                </c:pt>
                <c:pt idx="16">
                  <c:v>958</c:v>
                </c:pt>
                <c:pt idx="17">
                  <c:v>662</c:v>
                </c:pt>
                <c:pt idx="18" formatCode="#,##0">
                  <c:v>1751</c:v>
                </c:pt>
                <c:pt idx="19">
                  <c:v>519</c:v>
                </c:pt>
                <c:pt idx="20">
                  <c:v>97</c:v>
                </c:pt>
                <c:pt idx="21">
                  <c:v>56</c:v>
                </c:pt>
                <c:pt idx="22">
                  <c:v>185</c:v>
                </c:pt>
                <c:pt idx="23">
                  <c:v>67</c:v>
                </c:pt>
              </c:numCache>
            </c:numRef>
          </c:val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TOILETRIES</c:v>
                </c:pt>
                <c:pt idx="2">
                  <c:v>BEVANDE/ALCOOLICI</c:v>
                </c:pt>
                <c:pt idx="3">
                  <c:v>FARMACEUTICI/SANITARI</c:v>
                </c:pt>
                <c:pt idx="4">
                  <c:v>TURISMO/VIAGGI</c:v>
                </c:pt>
                <c:pt idx="5">
                  <c:v>GESTIONE CASA</c:v>
                </c:pt>
                <c:pt idx="6">
                  <c:v>AUTOMOBILI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TELECOMUNICAZIONI</c:v>
                </c:pt>
                <c:pt idx="10">
                  <c:v>MEDIA/EDITORIA</c:v>
                </c:pt>
                <c:pt idx="11">
                  <c:v>CURA PERSONA</c:v>
                </c:pt>
                <c:pt idx="12">
                  <c:v>TEMPO LIBERO</c:v>
                </c:pt>
                <c:pt idx="13">
                  <c:v>FINANZA/ASSICURAZIONI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ENTI/ISTITUZIONI</c:v>
                </c:pt>
                <c:pt idx="17">
                  <c:v>INDUSTRIA/EDILIZIA/ATTIVITA'</c:v>
                </c:pt>
                <c:pt idx="18">
                  <c:v>SERVIZI PROFESSIONALI</c:v>
                </c:pt>
                <c:pt idx="19">
                  <c:v>ABBIGLIAMENTO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OGGETTI PERSONALI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(2'!$F$5:$F$28</c:f>
              <c:numCache>
                <c:formatCode>General</c:formatCode>
                <c:ptCount val="24"/>
                <c:pt idx="0">
                  <c:v>637</c:v>
                </c:pt>
                <c:pt idx="1">
                  <c:v>373</c:v>
                </c:pt>
                <c:pt idx="2">
                  <c:v>270</c:v>
                </c:pt>
                <c:pt idx="3">
                  <c:v>539</c:v>
                </c:pt>
                <c:pt idx="4">
                  <c:v>413</c:v>
                </c:pt>
                <c:pt idx="5">
                  <c:v>245</c:v>
                </c:pt>
                <c:pt idx="6">
                  <c:v>258</c:v>
                </c:pt>
                <c:pt idx="7">
                  <c:v>221</c:v>
                </c:pt>
                <c:pt idx="8">
                  <c:v>7</c:v>
                </c:pt>
                <c:pt idx="9">
                  <c:v>104</c:v>
                </c:pt>
                <c:pt idx="10">
                  <c:v>236</c:v>
                </c:pt>
                <c:pt idx="11">
                  <c:v>650</c:v>
                </c:pt>
                <c:pt idx="12">
                  <c:v>409</c:v>
                </c:pt>
                <c:pt idx="13">
                  <c:v>95</c:v>
                </c:pt>
                <c:pt idx="14">
                  <c:v>455</c:v>
                </c:pt>
                <c:pt idx="15">
                  <c:v>123</c:v>
                </c:pt>
                <c:pt idx="16">
                  <c:v>45</c:v>
                </c:pt>
                <c:pt idx="17">
                  <c:v>129</c:v>
                </c:pt>
                <c:pt idx="18">
                  <c:v>276</c:v>
                </c:pt>
                <c:pt idx="19">
                  <c:v>488</c:v>
                </c:pt>
                <c:pt idx="20">
                  <c:v>69</c:v>
                </c:pt>
                <c:pt idx="21">
                  <c:v>498</c:v>
                </c:pt>
                <c:pt idx="22">
                  <c:v>284</c:v>
                </c:pt>
                <c:pt idx="23">
                  <c:v>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606712"/>
        <c:axId val="97606320"/>
      </c:barChart>
      <c:catAx>
        <c:axId val="97606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97606320"/>
        <c:crosses val="autoZero"/>
        <c:auto val="1"/>
        <c:lblAlgn val="ctr"/>
        <c:lblOffset val="100"/>
        <c:noMultiLvlLbl val="0"/>
      </c:catAx>
      <c:valAx>
        <c:axId val="97606320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97606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165171744836246"/>
          <c:y val="2.3097112860892388E-2"/>
          <c:w val="0.73288934535356998"/>
          <c:h val="0.95380577427821522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web-ooh-cinema'!$L$5:$L$28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MEDIA/EDITORIA</c:v>
                </c:pt>
                <c:pt idx="3">
                  <c:v>SERVIZI PROFESSIONALI</c:v>
                </c:pt>
                <c:pt idx="4">
                  <c:v>TELECOMUNICAZIONI</c:v>
                </c:pt>
                <c:pt idx="5">
                  <c:v>TEMPO LIBERO</c:v>
                </c:pt>
                <c:pt idx="6">
                  <c:v>DISTRIBUZIONE</c:v>
                </c:pt>
                <c:pt idx="7">
                  <c:v>FINANZA/ASSICURAZIONI</c:v>
                </c:pt>
                <c:pt idx="8">
                  <c:v>ABBIGLIAMENTO</c:v>
                </c:pt>
                <c:pt idx="9">
                  <c:v>TURISMO/VIAGGI</c:v>
                </c:pt>
                <c:pt idx="10">
                  <c:v>ENTI/ISTITUZIONI</c:v>
                </c:pt>
                <c:pt idx="11">
                  <c:v>INDUSTRIA/EDILIZIA/ATTIVITA'</c:v>
                </c:pt>
                <c:pt idx="12">
                  <c:v>ABITAZIONE</c:v>
                </c:pt>
                <c:pt idx="13">
                  <c:v>ALIMENTARI</c:v>
                </c:pt>
                <c:pt idx="14">
                  <c:v>FARMACEUTICI/SANITARI</c:v>
                </c:pt>
                <c:pt idx="15">
                  <c:v>BEVANDE/ALCOOLICI</c:v>
                </c:pt>
                <c:pt idx="16">
                  <c:v>CURA PERSONA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TOILETRIES</c:v>
                </c:pt>
                <c:pt idx="21">
                  <c:v>ELETTRODOMESTICI</c:v>
                </c:pt>
                <c:pt idx="22">
                  <c:v>MOTO/VEICOLI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web-ooh-cinema'!$M$5:$M$28</c:f>
              <c:numCache>
                <c:formatCode>#,##0</c:formatCode>
                <c:ptCount val="24"/>
                <c:pt idx="0">
                  <c:v>9124</c:v>
                </c:pt>
                <c:pt idx="1">
                  <c:v>2156</c:v>
                </c:pt>
                <c:pt idx="2">
                  <c:v>1544</c:v>
                </c:pt>
                <c:pt idx="3" formatCode="General">
                  <c:v>646</c:v>
                </c:pt>
                <c:pt idx="4" formatCode="General">
                  <c:v>982</c:v>
                </c:pt>
                <c:pt idx="5" formatCode="General">
                  <c:v>539</c:v>
                </c:pt>
                <c:pt idx="6" formatCode="General">
                  <c:v>379</c:v>
                </c:pt>
                <c:pt idx="7" formatCode="General">
                  <c:v>811</c:v>
                </c:pt>
                <c:pt idx="8" formatCode="General">
                  <c:v>246</c:v>
                </c:pt>
                <c:pt idx="9" formatCode="General">
                  <c:v>226</c:v>
                </c:pt>
                <c:pt idx="10" formatCode="General">
                  <c:v>308</c:v>
                </c:pt>
                <c:pt idx="11" formatCode="General">
                  <c:v>346</c:v>
                </c:pt>
                <c:pt idx="12" formatCode="General">
                  <c:v>162</c:v>
                </c:pt>
                <c:pt idx="13" formatCode="General">
                  <c:v>358</c:v>
                </c:pt>
                <c:pt idx="14" formatCode="General">
                  <c:v>267</c:v>
                </c:pt>
                <c:pt idx="15" formatCode="General">
                  <c:v>148</c:v>
                </c:pt>
                <c:pt idx="16" formatCode="General">
                  <c:v>143</c:v>
                </c:pt>
                <c:pt idx="17" formatCode="General">
                  <c:v>89</c:v>
                </c:pt>
                <c:pt idx="18" formatCode="General">
                  <c:v>216</c:v>
                </c:pt>
                <c:pt idx="19" formatCode="General">
                  <c:v>136</c:v>
                </c:pt>
                <c:pt idx="20" formatCode="General">
                  <c:v>147</c:v>
                </c:pt>
                <c:pt idx="21" formatCode="General">
                  <c:v>138</c:v>
                </c:pt>
                <c:pt idx="22" formatCode="General">
                  <c:v>36</c:v>
                </c:pt>
                <c:pt idx="23" formatCode="General">
                  <c:v>60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web-ooh-cinema'!$L$5:$L$28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MEDIA/EDITORIA</c:v>
                </c:pt>
                <c:pt idx="3">
                  <c:v>SERVIZI PROFESSIONALI</c:v>
                </c:pt>
                <c:pt idx="4">
                  <c:v>TELECOMUNICAZIONI</c:v>
                </c:pt>
                <c:pt idx="5">
                  <c:v>TEMPO LIBERO</c:v>
                </c:pt>
                <c:pt idx="6">
                  <c:v>DISTRIBUZIONE</c:v>
                </c:pt>
                <c:pt idx="7">
                  <c:v>FINANZA/ASSICURAZIONI</c:v>
                </c:pt>
                <c:pt idx="8">
                  <c:v>ABBIGLIAMENTO</c:v>
                </c:pt>
                <c:pt idx="9">
                  <c:v>TURISMO/VIAGGI</c:v>
                </c:pt>
                <c:pt idx="10">
                  <c:v>ENTI/ISTITUZIONI</c:v>
                </c:pt>
                <c:pt idx="11">
                  <c:v>INDUSTRIA/EDILIZIA/ATTIVITA'</c:v>
                </c:pt>
                <c:pt idx="12">
                  <c:v>ABITAZIONE</c:v>
                </c:pt>
                <c:pt idx="13">
                  <c:v>ALIMENTARI</c:v>
                </c:pt>
                <c:pt idx="14">
                  <c:v>FARMACEUTICI/SANITARI</c:v>
                </c:pt>
                <c:pt idx="15">
                  <c:v>BEVANDE/ALCOOLICI</c:v>
                </c:pt>
                <c:pt idx="16">
                  <c:v>CURA PERSONA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TOILETRIES</c:v>
                </c:pt>
                <c:pt idx="21">
                  <c:v>ELETTRODOMESTICI</c:v>
                </c:pt>
                <c:pt idx="22">
                  <c:v>MOTO/VEICOLI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web-ooh-cinema'!$N$5:$N$28</c:f>
              <c:numCache>
                <c:formatCode>General</c:formatCode>
                <c:ptCount val="24"/>
                <c:pt idx="0" formatCode="#,##0">
                  <c:v>3379</c:v>
                </c:pt>
                <c:pt idx="1">
                  <c:v>839</c:v>
                </c:pt>
                <c:pt idx="2">
                  <c:v>625</c:v>
                </c:pt>
                <c:pt idx="3" formatCode="#,##0">
                  <c:v>1127</c:v>
                </c:pt>
                <c:pt idx="4">
                  <c:v>743</c:v>
                </c:pt>
                <c:pt idx="5" formatCode="#,##0">
                  <c:v>1155</c:v>
                </c:pt>
                <c:pt idx="6">
                  <c:v>879</c:v>
                </c:pt>
                <c:pt idx="7">
                  <c:v>304</c:v>
                </c:pt>
                <c:pt idx="8">
                  <c:v>608</c:v>
                </c:pt>
                <c:pt idx="9">
                  <c:v>617</c:v>
                </c:pt>
                <c:pt idx="10">
                  <c:v>448</c:v>
                </c:pt>
                <c:pt idx="11">
                  <c:v>204</c:v>
                </c:pt>
                <c:pt idx="12">
                  <c:v>385</c:v>
                </c:pt>
                <c:pt idx="13">
                  <c:v>168</c:v>
                </c:pt>
                <c:pt idx="14">
                  <c:v>130</c:v>
                </c:pt>
                <c:pt idx="15">
                  <c:v>195</c:v>
                </c:pt>
                <c:pt idx="16">
                  <c:v>198</c:v>
                </c:pt>
                <c:pt idx="17">
                  <c:v>251</c:v>
                </c:pt>
                <c:pt idx="18">
                  <c:v>43</c:v>
                </c:pt>
                <c:pt idx="19">
                  <c:v>104</c:v>
                </c:pt>
                <c:pt idx="20">
                  <c:v>45</c:v>
                </c:pt>
                <c:pt idx="21">
                  <c:v>52</c:v>
                </c:pt>
                <c:pt idx="22">
                  <c:v>41</c:v>
                </c:pt>
                <c:pt idx="23">
                  <c:v>3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web-ooh-cinema'!$L$5:$L$28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MEDIA/EDITORIA</c:v>
                </c:pt>
                <c:pt idx="3">
                  <c:v>SERVIZI PROFESSIONALI</c:v>
                </c:pt>
                <c:pt idx="4">
                  <c:v>TELECOMUNICAZIONI</c:v>
                </c:pt>
                <c:pt idx="5">
                  <c:v>TEMPO LIBERO</c:v>
                </c:pt>
                <c:pt idx="6">
                  <c:v>DISTRIBUZIONE</c:v>
                </c:pt>
                <c:pt idx="7">
                  <c:v>FINANZA/ASSICURAZIONI</c:v>
                </c:pt>
                <c:pt idx="8">
                  <c:v>ABBIGLIAMENTO</c:v>
                </c:pt>
                <c:pt idx="9">
                  <c:v>TURISMO/VIAGGI</c:v>
                </c:pt>
                <c:pt idx="10">
                  <c:v>ENTI/ISTITUZIONI</c:v>
                </c:pt>
                <c:pt idx="11">
                  <c:v>INDUSTRIA/EDILIZIA/ATTIVITA'</c:v>
                </c:pt>
                <c:pt idx="12">
                  <c:v>ABITAZIONE</c:v>
                </c:pt>
                <c:pt idx="13">
                  <c:v>ALIMENTARI</c:v>
                </c:pt>
                <c:pt idx="14">
                  <c:v>FARMACEUTICI/SANITARI</c:v>
                </c:pt>
                <c:pt idx="15">
                  <c:v>BEVANDE/ALCOOLICI</c:v>
                </c:pt>
                <c:pt idx="16">
                  <c:v>CURA PERSONA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TOILETRIES</c:v>
                </c:pt>
                <c:pt idx="21">
                  <c:v>ELETTRODOMESTICI</c:v>
                </c:pt>
                <c:pt idx="22">
                  <c:v>MOTO/VEICOLI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web-ooh-cinema'!$O$5:$O$28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974984"/>
        <c:axId val="171975376"/>
      </c:barChart>
      <c:catAx>
        <c:axId val="171974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71975376"/>
        <c:crosses val="autoZero"/>
        <c:auto val="1"/>
        <c:lblAlgn val="ctr"/>
        <c:lblOffset val="100"/>
        <c:noMultiLvlLbl val="0"/>
      </c:catAx>
      <c:valAx>
        <c:axId val="17197537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71974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B7B4-76C5-47CD-9832-BC7D3E0A0091}" type="datetimeFigureOut">
              <a:rPr lang="it-IT" smtClean="0"/>
              <a:t>17/09/2017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47538-38C9-4D79-9313-92D7539C2B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5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7007-D99C-4C6E-A614-6C2C9B5CF773}" type="datetimeFigureOut">
              <a:rPr lang="it-IT" smtClean="0"/>
              <a:t>17/09/2017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35BBD-EDBA-4378-90C8-96F811C36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3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3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7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0" y="322776"/>
            <a:ext cx="12192000" cy="367259"/>
          </a:xfrm>
          <a:prstGeom prst="rect">
            <a:avLst/>
          </a:prstGeom>
          <a:gradFill flip="none" rotWithShape="1">
            <a:gsLst>
              <a:gs pos="100000">
                <a:srgbClr val="119AA8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>
              <a:solidFill>
                <a:srgbClr val="CC0000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0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10084"/>
              </p:ext>
            </p:extLst>
          </p:nvPr>
        </p:nvGraphicFramePr>
        <p:xfrm>
          <a:off x="3912243" y="1773734"/>
          <a:ext cx="7442523" cy="467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55106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 LUG 2017: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2.963.849 </a:t>
                      </a:r>
                    </a:p>
                    <a:p>
                      <a:pPr algn="ctr"/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(-7% vs 2016)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2017 VS 2016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Luglio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120099"/>
              </p:ext>
            </p:extLst>
          </p:nvPr>
        </p:nvGraphicFramePr>
        <p:xfrm>
          <a:off x="2212582" y="2227848"/>
          <a:ext cx="7845817" cy="4372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Luglio 2017 vs luglio 2016</a:t>
            </a:r>
            <a:endParaRPr lang="it-IT" sz="1200" b="1" u="sng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136404"/>
              </p:ext>
            </p:extLst>
          </p:nvPr>
        </p:nvGraphicFramePr>
        <p:xfrm>
          <a:off x="1024871" y="1841116"/>
          <a:ext cx="3376411" cy="3453168"/>
        </p:xfrm>
        <a:graphic>
          <a:graphicData uri="http://schemas.openxmlformats.org/drawingml/2006/table">
            <a:tbl>
              <a:tblPr firstRow="1" bandRow="1"/>
              <a:tblGrid>
                <a:gridCol w="987842"/>
                <a:gridCol w="822167"/>
                <a:gridCol w="822167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 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118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2.963.849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3.185.678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274.340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287.338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272.590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284.342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257.225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296.568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250.380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234.365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237.038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270.030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226.380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238.840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221.180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237.780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212.394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225.960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211.895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231.320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197.435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216.325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194.526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231.820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113.241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125.935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112.675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115.140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94.160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112.670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80.375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68.090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8.015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9.155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642364"/>
              </p:ext>
            </p:extLst>
          </p:nvPr>
        </p:nvGraphicFramePr>
        <p:xfrm>
          <a:off x="4582213" y="1841117"/>
          <a:ext cx="3376410" cy="345316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20978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 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137214"/>
              </p:ext>
            </p:extLst>
          </p:nvPr>
        </p:nvGraphicFramePr>
        <p:xfrm>
          <a:off x="8139556" y="1841117"/>
          <a:ext cx="3376410" cy="345316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CLIENTI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 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50477"/>
              </p:ext>
            </p:extLst>
          </p:nvPr>
        </p:nvGraphicFramePr>
        <p:xfrm>
          <a:off x="3912243" y="1773734"/>
          <a:ext cx="7442523" cy="467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55106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 AGO 2017: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1.410.922</a:t>
                      </a:r>
                      <a:endParaRPr lang="it-IT" sz="1800" baseline="0" dirty="0" smtClean="0">
                        <a:latin typeface="Franklin Gothic Book" panose="020B0503020102020204" pitchFamily="34" charset="0"/>
                      </a:endParaRPr>
                    </a:p>
                    <a:p>
                      <a:pPr algn="ctr"/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(0% vs 2016)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2017 VS 2016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387826"/>
              </p:ext>
            </p:extLst>
          </p:nvPr>
        </p:nvGraphicFramePr>
        <p:xfrm>
          <a:off x="2274227" y="2202550"/>
          <a:ext cx="7424577" cy="4397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17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Agosto 2017 vs agosto 2016</a:t>
            </a:r>
            <a:endParaRPr lang="it-IT" sz="1200" b="1" u="sng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675272"/>
              </p:ext>
            </p:extLst>
          </p:nvPr>
        </p:nvGraphicFramePr>
        <p:xfrm>
          <a:off x="1024871" y="1841116"/>
          <a:ext cx="3376411" cy="3453168"/>
        </p:xfrm>
        <a:graphic>
          <a:graphicData uri="http://schemas.openxmlformats.org/drawingml/2006/table">
            <a:tbl>
              <a:tblPr firstRow="1" bandRow="1"/>
              <a:tblGrid>
                <a:gridCol w="987842"/>
                <a:gridCol w="822167"/>
                <a:gridCol w="822167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 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118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1.410.922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1.414.880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131.078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133.275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125.419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125.865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122.445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136.365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121.820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64.590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121.060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120.115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115.096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139.744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107.290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115.780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105.330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102.690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98.290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92.676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91.008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92.295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88.360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103.645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55.740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51.102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43.930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49.760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22.635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39.495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4.210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4.650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855498"/>
              </p:ext>
            </p:extLst>
          </p:nvPr>
        </p:nvGraphicFramePr>
        <p:xfrm>
          <a:off x="4582213" y="1841117"/>
          <a:ext cx="3376410" cy="345316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20978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 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059685"/>
              </p:ext>
            </p:extLst>
          </p:nvPr>
        </p:nvGraphicFramePr>
        <p:xfrm>
          <a:off x="8139556" y="1841117"/>
          <a:ext cx="3376410" cy="345316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CLIENTI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 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LUG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N. ANNUNCI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Luglio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56620"/>
              </p:ext>
            </p:extLst>
          </p:nvPr>
        </p:nvGraphicFramePr>
        <p:xfrm>
          <a:off x="2937729" y="1194096"/>
          <a:ext cx="872018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5"/>
                <a:gridCol w="824412"/>
                <a:gridCol w="824412"/>
                <a:gridCol w="824412"/>
                <a:gridCol w="824412"/>
                <a:gridCol w="824412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ANNUNCI LUG 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1.044.295</a:t>
                      </a:r>
                      <a:r>
                        <a:rPr lang="it-IT" sz="1600" u="none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(+5% 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TV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RADIO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800" dirty="0" smtClean="0">
                          <a:latin typeface="Franklin Gothic Book" panose="020B0503020102020204" pitchFamily="34" charset="0"/>
                        </a:rPr>
                        <a:t>QUOTIDIANI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</a:t>
                      </a:r>
                      <a:r>
                        <a:rPr lang="it-IT" sz="1100" baseline="0" dirty="0" smtClean="0">
                          <a:latin typeface="Franklin Gothic Book" panose="020B0503020102020204" pitchFamily="34" charset="0"/>
                        </a:rPr>
                        <a:t> %</a:t>
                      </a:r>
                    </a:p>
                    <a:p>
                      <a:pPr algn="ctr"/>
                      <a:r>
                        <a:rPr lang="it-IT" sz="800" baseline="0" dirty="0" smtClean="0">
                          <a:latin typeface="Franklin Gothic Book" panose="020B0503020102020204" pitchFamily="34" charset="0"/>
                        </a:rPr>
                        <a:t>PERIODICI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94,1%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47,8%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77,4%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67,9%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200255" y="6539951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310270" y="6465679"/>
            <a:ext cx="4296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TV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086198" y="6539951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92898" y="6465679"/>
            <a:ext cx="63741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RADIO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094306" y="6539951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192749" y="6465679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QUOTIDIANI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6457013" y="6539951"/>
            <a:ext cx="108000" cy="10800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567028" y="6465679"/>
            <a:ext cx="86546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PERIODICI</a:t>
            </a:r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057816"/>
              </p:ext>
            </p:extLst>
          </p:nvPr>
        </p:nvGraphicFramePr>
        <p:xfrm>
          <a:off x="1305648" y="1682386"/>
          <a:ext cx="6471889" cy="491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78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</a:t>
            </a:r>
            <a:r>
              <a:rPr lang="it-IT" sz="2400" b="1" dirty="0" smtClean="0">
                <a:solidFill>
                  <a:prstClr val="black"/>
                </a:solidFill>
                <a:latin typeface="TrebuchetMS-Bold"/>
                <a:cs typeface="TrebuchetMS-Bold"/>
              </a:rPr>
              <a:t>INVESTIMENTI</a:t>
            </a:r>
            <a:endParaRPr lang="it-IT" sz="2400" b="1" dirty="0">
              <a:solidFill>
                <a:prstClr val="black"/>
              </a:solidFill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Luglio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254129"/>
              </p:ext>
            </p:extLst>
          </p:nvPr>
        </p:nvGraphicFramePr>
        <p:xfrm>
          <a:off x="2972452" y="1194096"/>
          <a:ext cx="8592453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961"/>
                <a:gridCol w="989873"/>
                <a:gridCol w="989873"/>
                <a:gridCol w="989873"/>
                <a:gridCol w="989873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INVESTIMENTI LUG 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€ 47.516.000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(+4% 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INTERNET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OOH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CINEMA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</a:tr>
              <a:tr h="189262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35,6%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48,4%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49,7%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58,4%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44,0%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45,5%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501209" y="6554358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34374" y="6465684"/>
            <a:ext cx="80031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INTERNET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728256" y="6554358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56831" y="6465684"/>
            <a:ext cx="119726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OUT OF HOME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347657" y="6554358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480822" y="6465684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CINEMA</a:t>
            </a:r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314984"/>
              </p:ext>
            </p:extLst>
          </p:nvPr>
        </p:nvGraphicFramePr>
        <p:xfrm>
          <a:off x="1320122" y="1678451"/>
          <a:ext cx="6572250" cy="490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3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N. ANNUNCI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82284"/>
              </p:ext>
            </p:extLst>
          </p:nvPr>
        </p:nvGraphicFramePr>
        <p:xfrm>
          <a:off x="2937729" y="1194096"/>
          <a:ext cx="872018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5"/>
                <a:gridCol w="824412"/>
                <a:gridCol w="824412"/>
                <a:gridCol w="824412"/>
                <a:gridCol w="824412"/>
                <a:gridCol w="824412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ANNUNCI AGO 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669.889</a:t>
                      </a:r>
                      <a:r>
                        <a:rPr lang="it-IT" sz="1600" u="none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(+9% 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TV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RADIO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800" dirty="0" smtClean="0">
                          <a:latin typeface="Franklin Gothic Book" panose="020B0503020102020204" pitchFamily="34" charset="0"/>
                        </a:rPr>
                        <a:t>QUOTIDIANI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</a:t>
                      </a:r>
                      <a:r>
                        <a:rPr lang="it-IT" sz="1100" baseline="0" dirty="0" smtClean="0">
                          <a:latin typeface="Franklin Gothic Book" panose="020B0503020102020204" pitchFamily="34" charset="0"/>
                        </a:rPr>
                        <a:t> %</a:t>
                      </a:r>
                    </a:p>
                    <a:p>
                      <a:pPr algn="ctr"/>
                      <a:r>
                        <a:rPr lang="it-IT" sz="800" baseline="0" dirty="0" smtClean="0">
                          <a:latin typeface="Franklin Gothic Book" panose="020B0503020102020204" pitchFamily="34" charset="0"/>
                        </a:rPr>
                        <a:t>PERIODICI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79,8%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82,8%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36,0%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47,8%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200255" y="6539951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310270" y="6465679"/>
            <a:ext cx="4296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TV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086198" y="6539951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92898" y="6465679"/>
            <a:ext cx="63741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RADIO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094306" y="6539951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192749" y="6465679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QUOTIDIANI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6457013" y="6539951"/>
            <a:ext cx="108000" cy="10800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567028" y="6465679"/>
            <a:ext cx="86546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PERIODICI</a:t>
            </a:r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564812"/>
              </p:ext>
            </p:extLst>
          </p:nvPr>
        </p:nvGraphicFramePr>
        <p:xfrm>
          <a:off x="1303993" y="1666713"/>
          <a:ext cx="6329706" cy="493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92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</a:t>
            </a:r>
            <a:r>
              <a:rPr lang="it-IT" sz="2400" b="1" dirty="0" smtClean="0">
                <a:solidFill>
                  <a:prstClr val="black"/>
                </a:solidFill>
                <a:latin typeface="TrebuchetMS-Bold"/>
                <a:cs typeface="TrebuchetMS-Bold"/>
              </a:rPr>
              <a:t>INVESTIMENTI</a:t>
            </a:r>
            <a:endParaRPr lang="it-IT" sz="2400" b="1" dirty="0">
              <a:solidFill>
                <a:prstClr val="black"/>
              </a:solidFill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Agosto </a:t>
            </a: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11627"/>
              </p:ext>
            </p:extLst>
          </p:nvPr>
        </p:nvGraphicFramePr>
        <p:xfrm>
          <a:off x="2972452" y="1194096"/>
          <a:ext cx="8592453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961"/>
                <a:gridCol w="989873"/>
                <a:gridCol w="989873"/>
                <a:gridCol w="989873"/>
                <a:gridCol w="989873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INVESTIMENTI AGO 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€ 31.754.000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(+32%</a:t>
                      </a:r>
                      <a:r>
                        <a:rPr lang="it-IT" sz="1100" baseline="0" dirty="0" smtClean="0">
                          <a:solidFill>
                            <a:srgbClr val="C00000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INTERNET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OOH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CINEMA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27,0%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59,3%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27,4%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501209" y="6554358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34374" y="6465684"/>
            <a:ext cx="80031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INTERNET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728256" y="6554358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56831" y="6465684"/>
            <a:ext cx="119726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OUT OF HOME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347657" y="6554358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480822" y="6465684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CINEMA</a:t>
            </a:r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729694"/>
              </p:ext>
            </p:extLst>
          </p:nvPr>
        </p:nvGraphicFramePr>
        <p:xfrm>
          <a:off x="1330397" y="1687319"/>
          <a:ext cx="6572250" cy="4912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1908</Words>
  <Application>Microsoft Office PowerPoint</Application>
  <PresentationFormat>Widescreen</PresentationFormat>
  <Paragraphs>1012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Helvetica Light</vt:lpstr>
      <vt:lpstr>Times New Roman</vt:lpstr>
      <vt:lpstr>TrebuchetMS-Bold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Gobbi Valeria</dc:creator>
  <cp:lastModifiedBy>Lemma Jessica Tina</cp:lastModifiedBy>
  <cp:revision>232</cp:revision>
  <dcterms:created xsi:type="dcterms:W3CDTF">2016-12-22T14:38:52Z</dcterms:created>
  <dcterms:modified xsi:type="dcterms:W3CDTF">2017-09-17T20:37:35Z</dcterms:modified>
</cp:coreProperties>
</file>