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9" r:id="rId2"/>
  </p:sldMasterIdLst>
  <p:notesMasterIdLst>
    <p:notesMasterId r:id="rId29"/>
  </p:notesMasterIdLst>
  <p:handoutMasterIdLst>
    <p:handoutMasterId r:id="rId30"/>
  </p:handoutMasterIdLst>
  <p:sldIdLst>
    <p:sldId id="256" r:id="rId3"/>
    <p:sldId id="490" r:id="rId4"/>
    <p:sldId id="484" r:id="rId5"/>
    <p:sldId id="469" r:id="rId6"/>
    <p:sldId id="485" r:id="rId7"/>
    <p:sldId id="470" r:id="rId8"/>
    <p:sldId id="494" r:id="rId9"/>
    <p:sldId id="463" r:id="rId10"/>
    <p:sldId id="486" r:id="rId11"/>
    <p:sldId id="451" r:id="rId12"/>
    <p:sldId id="459" r:id="rId13"/>
    <p:sldId id="460" r:id="rId14"/>
    <p:sldId id="454" r:id="rId15"/>
    <p:sldId id="465" r:id="rId16"/>
    <p:sldId id="461" r:id="rId17"/>
    <p:sldId id="466" r:id="rId18"/>
    <p:sldId id="462" r:id="rId19"/>
    <p:sldId id="467" r:id="rId20"/>
    <p:sldId id="471" r:id="rId21"/>
    <p:sldId id="488" r:id="rId22"/>
    <p:sldId id="472" r:id="rId23"/>
    <p:sldId id="477" r:id="rId24"/>
    <p:sldId id="492" r:id="rId25"/>
    <p:sldId id="478" r:id="rId26"/>
    <p:sldId id="493" r:id="rId27"/>
    <p:sldId id="476" r:id="rId28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stelli Chiara" initials="CC" lastIdx="9" clrIdx="0"/>
  <p:cmAuthor id="1" name="Selvaggi Laura" initials="SL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29C2"/>
    <a:srgbClr val="FEA70A"/>
    <a:srgbClr val="0D9727"/>
    <a:srgbClr val="E27A08"/>
    <a:srgbClr val="CC3399"/>
    <a:srgbClr val="E11FD3"/>
    <a:srgbClr val="FE8602"/>
    <a:srgbClr val="D7B213"/>
    <a:srgbClr val="D6A300"/>
    <a:srgbClr val="E12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8" autoAdjust="0"/>
    <p:restoredTop sz="90053" autoAdjust="0"/>
  </p:normalViewPr>
  <p:slideViewPr>
    <p:cSldViewPr>
      <p:cViewPr varScale="1">
        <p:scale>
          <a:sx n="71" d="100"/>
          <a:sy n="71" d="100"/>
        </p:scale>
        <p:origin x="1536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0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5" Type="http://schemas.openxmlformats.org/officeDocument/2006/relationships/slide" Target="slides/slide19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975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B1385D0-92F9-46B7-84B9-A200D20658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855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4"/>
            <a:ext cx="5438776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9751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4" rIns="91186" bIns="4559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24033AF-6ED7-4880-93D4-1FD554FF21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2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227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843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49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0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902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983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9061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787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6588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601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1098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9749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266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682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8288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9732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9104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190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612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208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257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895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13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501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033AF-6ED7-4880-93D4-1FD554FF21C0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53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942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317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361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815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25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89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22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107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788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98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314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520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13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36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086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38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27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7996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669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806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6033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45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189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720B-6D24-4621-8DE8-F307F7949622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88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899592" y="1484784"/>
            <a:ext cx="7416824" cy="1656184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CANALE DI VENDITA IMPRESSION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 TRIMESTRE 2017</a:t>
            </a:r>
            <a:r>
              <a:rPr lang="it-IT" sz="4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4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4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FCP- ASSOINTERNET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dirty="0" smtClean="0"/>
          </a:p>
          <a:p>
            <a:pPr eaLnBrk="1" hangingPunct="1"/>
            <a:endParaRPr lang="it-IT" altLang="it-IT" sz="1800" dirty="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23528" y="3637420"/>
            <a:ext cx="4217987" cy="228201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7069155" y="260648"/>
            <a:ext cx="1584325" cy="8636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133600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Milano, 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27 settembre 2017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877608"/>
              </p:ext>
            </p:extLst>
          </p:nvPr>
        </p:nvGraphicFramePr>
        <p:xfrm>
          <a:off x="179512" y="908720"/>
          <a:ext cx="8784976" cy="530180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76064"/>
                <a:gridCol w="576064"/>
                <a:gridCol w="576064"/>
                <a:gridCol w="936104"/>
                <a:gridCol w="504056"/>
                <a:gridCol w="576064"/>
                <a:gridCol w="936104"/>
                <a:gridCol w="576064"/>
                <a:gridCol w="576064"/>
                <a:gridCol w="936104"/>
                <a:gridCol w="504056"/>
                <a:gridCol w="576064"/>
                <a:gridCol w="936104"/>
              </a:tblGrid>
              <a:tr h="30376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292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totale Vendita Diretta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</a:t>
                      </a:r>
                      <a:r>
                        <a:rPr kumimoji="0" lang="it-IT" sz="12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Vendita Diretta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Vendita Diretta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Vendita Diretta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30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129,6%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120,0%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0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122,5%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-48,3%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195,7%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323,2%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-27,0%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13,3</a:t>
                      </a:r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87,3%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3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-19,2%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-26894" y="0"/>
            <a:ext cx="9252520" cy="71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bIns="3600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VENDITA DIRETTA: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Peso % del Fatturato</a:t>
            </a:r>
            <a:r>
              <a:rPr lang="it-IT" altLang="it-IT" sz="1500" b="0" i="1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it-IT" altLang="it-IT" sz="15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DEVICE/STRUMENTO e </a:t>
            </a:r>
            <a:r>
              <a:rPr lang="it-IT" altLang="it-IT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crescita </a:t>
            </a:r>
            <a:r>
              <a:rPr lang="it-IT" altLang="it-IT" sz="1500" i="1" dirty="0">
                <a:latin typeface="Arial" panose="020B0604020202020204" pitchFamily="34" charset="0"/>
                <a:cs typeface="Arial" panose="020B0604020202020204" pitchFamily="34" charset="0"/>
              </a:rPr>
              <a:t>% dei fatturati </a:t>
            </a:r>
            <a:r>
              <a:rPr lang="it-IT" altLang="it-IT" sz="1500" b="0" i="1" dirty="0">
                <a:latin typeface="Arial" panose="020B0604020202020204" pitchFamily="34" charset="0"/>
                <a:cs typeface="Arial" panose="020B0604020202020204" pitchFamily="34" charset="0"/>
              </a:rPr>
              <a:t>2017 sui fatturati 2016</a:t>
            </a: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11560" y="6505599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6971623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-53788" y="0"/>
            <a:ext cx="925252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 eaLnBrk="1" hangingPunct="1">
              <a:spcBef>
                <a:spcPct val="50000"/>
              </a:spcBef>
              <a:buClrTx/>
              <a:buNone/>
            </a:pPr>
            <a:r>
              <a:rPr lang="it-IT" sz="1800" dirty="0">
                <a:solidFill>
                  <a:srgbClr val="0D97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PROGRAMMATICO VENDITA OPEN </a:t>
            </a:r>
            <a:r>
              <a:rPr lang="it-IT" sz="1800" dirty="0" smtClean="0">
                <a:solidFill>
                  <a:srgbClr val="0D97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AUCTION</a:t>
            </a:r>
            <a:r>
              <a:rPr lang="it-IT" altLang="it-IT" sz="1800" dirty="0" smtClean="0">
                <a:solidFill>
                  <a:srgbClr val="0D97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500" i="1" dirty="0">
                <a:latin typeface="Arial" panose="020B0604020202020204" pitchFamily="34" charset="0"/>
                <a:cs typeface="Arial" panose="020B0604020202020204" pitchFamily="34" charset="0"/>
              </a:rPr>
              <a:t>Peso % del Fatturato </a:t>
            </a:r>
            <a:r>
              <a:rPr lang="it-IT" altLang="it-IT" sz="1500" b="0" i="1" dirty="0">
                <a:latin typeface="Arial" panose="020B0604020202020204" pitchFamily="34" charset="0"/>
                <a:cs typeface="Arial" panose="020B0604020202020204" pitchFamily="34" charset="0"/>
              </a:rPr>
              <a:t>per DEVICE/STRUMENTO e </a:t>
            </a:r>
            <a:r>
              <a:rPr lang="it-IT" altLang="it-IT" sz="1500" i="1" dirty="0">
                <a:latin typeface="Arial" panose="020B0604020202020204" pitchFamily="34" charset="0"/>
                <a:cs typeface="Arial" panose="020B0604020202020204" pitchFamily="34" charset="0"/>
              </a:rPr>
              <a:t>crescita % dei fatturati </a:t>
            </a:r>
            <a:r>
              <a:rPr lang="it-IT" altLang="it-IT" sz="1500" b="0" i="1" dirty="0">
                <a:latin typeface="Arial" panose="020B0604020202020204" pitchFamily="34" charset="0"/>
                <a:cs typeface="Arial" panose="020B0604020202020204" pitchFamily="34" charset="0"/>
              </a:rPr>
              <a:t>2017 sui fatturati 2016</a:t>
            </a: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8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002695"/>
              </p:ext>
            </p:extLst>
          </p:nvPr>
        </p:nvGraphicFramePr>
        <p:xfrm>
          <a:off x="233300" y="933291"/>
          <a:ext cx="8708465" cy="530180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20079"/>
                <a:gridCol w="522277"/>
                <a:gridCol w="629851"/>
                <a:gridCol w="936104"/>
                <a:gridCol w="535559"/>
                <a:gridCol w="553562"/>
                <a:gridCol w="927103"/>
                <a:gridCol w="522277"/>
                <a:gridCol w="504056"/>
                <a:gridCol w="917883"/>
                <a:gridCol w="432048"/>
                <a:gridCol w="504056"/>
                <a:gridCol w="1003610"/>
              </a:tblGrid>
              <a:tr h="30376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292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30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319,3%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336,4%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0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3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611560" y="6361583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2613542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-13447" y="0"/>
            <a:ext cx="925252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0" algn="ctr" eaLnBrk="1" hangingPunct="1">
              <a:spcBef>
                <a:spcPct val="50000"/>
              </a:spcBef>
              <a:buClrTx/>
              <a:buNone/>
            </a:pPr>
            <a:r>
              <a:rPr lang="it-IT" sz="1800" dirty="0">
                <a:solidFill>
                  <a:srgbClr val="142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PROGRAMMATICO VENDITA </a:t>
            </a:r>
            <a:r>
              <a:rPr lang="it-IT" sz="1800" dirty="0" smtClean="0">
                <a:solidFill>
                  <a:srgbClr val="142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DEAL</a:t>
            </a:r>
            <a:r>
              <a:rPr lang="it-IT" altLang="it-IT" sz="1800" dirty="0" smtClean="0">
                <a:solidFill>
                  <a:srgbClr val="142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500" i="1" dirty="0">
                <a:latin typeface="Arial" panose="020B0604020202020204" pitchFamily="34" charset="0"/>
                <a:cs typeface="Arial" panose="020B0604020202020204" pitchFamily="34" charset="0"/>
              </a:rPr>
              <a:t>Peso % del Fatturato</a:t>
            </a:r>
            <a:r>
              <a:rPr lang="it-IT" altLang="it-IT" sz="1500" b="0" i="1" dirty="0">
                <a:latin typeface="Arial" panose="020B0604020202020204" pitchFamily="34" charset="0"/>
                <a:cs typeface="Arial" panose="020B0604020202020204" pitchFamily="34" charset="0"/>
              </a:rPr>
              <a:t> per DEVICE/STRUMENTO e </a:t>
            </a:r>
            <a:r>
              <a:rPr lang="it-IT" altLang="it-IT" sz="1500" i="1" dirty="0">
                <a:latin typeface="Arial" panose="020B0604020202020204" pitchFamily="34" charset="0"/>
                <a:cs typeface="Arial" panose="020B0604020202020204" pitchFamily="34" charset="0"/>
              </a:rPr>
              <a:t>crescita % dei fatturati </a:t>
            </a:r>
            <a:r>
              <a:rPr lang="it-IT" altLang="it-IT" sz="1500" b="0" i="1" dirty="0">
                <a:latin typeface="Arial" panose="020B0604020202020204" pitchFamily="34" charset="0"/>
                <a:cs typeface="Arial" panose="020B0604020202020204" pitchFamily="34" charset="0"/>
              </a:rPr>
              <a:t>2017 sui fatturati 2016</a:t>
            </a: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873988"/>
              </p:ext>
            </p:extLst>
          </p:nvPr>
        </p:nvGraphicFramePr>
        <p:xfrm>
          <a:off x="251522" y="908720"/>
          <a:ext cx="8712966" cy="530180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3561"/>
                <a:gridCol w="553561"/>
                <a:gridCol w="553562"/>
                <a:gridCol w="1003610"/>
                <a:gridCol w="648072"/>
                <a:gridCol w="504056"/>
                <a:gridCol w="1008112"/>
                <a:gridCol w="504056"/>
                <a:gridCol w="504056"/>
                <a:gridCol w="1008112"/>
                <a:gridCol w="504056"/>
                <a:gridCol w="432048"/>
                <a:gridCol w="936104"/>
              </a:tblGrid>
              <a:tr h="30376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292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totale Private Deal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Private Deal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Private Deal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Private Deal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30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607,7%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396,8%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0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403,4%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287,7%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702,9%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1259,3%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305,8%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577,2%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358,6%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328,4%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385,8%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898,0%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3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420,7%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544,8%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611560" y="6361583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64981325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-80682" y="44450"/>
            <a:ext cx="93245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800" i="0" dirty="0" smtClean="0">
                <a:solidFill>
                  <a:srgbClr val="FF0000"/>
                </a:solidFill>
              </a:rPr>
              <a:t>VENDITA DIRETTA: </a:t>
            </a:r>
            <a:endParaRPr lang="it-IT" altLang="it-IT" sz="1800" i="0" dirty="0">
              <a:solidFill>
                <a:srgbClr val="FF0000"/>
              </a:solidFill>
            </a:endParaRPr>
          </a:p>
          <a:p>
            <a:r>
              <a:rPr lang="it-IT" altLang="it-IT" sz="1500" dirty="0"/>
              <a:t>Peso % del Fatturato </a:t>
            </a:r>
            <a:r>
              <a:rPr lang="it-IT" altLang="it-IT" sz="1500" b="0" dirty="0"/>
              <a:t>per </a:t>
            </a:r>
            <a:r>
              <a:rPr lang="it-IT" altLang="it-IT" sz="1500" b="0" dirty="0" smtClean="0"/>
              <a:t>OGGETTO/TIPOLOGIA </a:t>
            </a:r>
            <a:r>
              <a:rPr lang="it-IT" altLang="it-IT" sz="1500" b="0" dirty="0"/>
              <a:t>e </a:t>
            </a:r>
            <a:r>
              <a:rPr lang="it-IT" altLang="it-IT" sz="1500" dirty="0"/>
              <a:t>crescita % dei fatturati </a:t>
            </a:r>
            <a:r>
              <a:rPr lang="it-IT" altLang="it-IT" sz="1500" b="0" dirty="0"/>
              <a:t>2017 sui fatturati 2016</a:t>
            </a: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003052"/>
              </p:ext>
            </p:extLst>
          </p:nvPr>
        </p:nvGraphicFramePr>
        <p:xfrm>
          <a:off x="503548" y="927812"/>
          <a:ext cx="8136904" cy="50151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92088"/>
                <a:gridCol w="792088"/>
                <a:gridCol w="720080"/>
                <a:gridCol w="921698"/>
                <a:gridCol w="662478"/>
                <a:gridCol w="648072"/>
                <a:gridCol w="1080120"/>
                <a:gridCol w="720080"/>
                <a:gridCol w="792088"/>
                <a:gridCol w="1008112"/>
              </a:tblGrid>
              <a:tr h="28583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SMS/MMS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90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</a:t>
                      </a:r>
                      <a:r>
                        <a:rPr kumimoji="0" lang="it-IT" sz="120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Vendita Diretta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</a:t>
                      </a:r>
                      <a:r>
                        <a:rPr kumimoji="0" lang="it-IT" sz="12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Vendita Diretta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</a:t>
                      </a:r>
                      <a:r>
                        <a:rPr kumimoji="0" lang="it-IT" sz="12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Vendita Diretta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90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4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-27,6%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-37,1%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-36,4%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5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-55,9%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-5,8%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-34,4%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5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-14,3%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-46,6%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5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-1,4%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482243" y="6596880"/>
            <a:ext cx="1601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1 di 2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611560" y="6165304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98277414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-68179" y="44450"/>
            <a:ext cx="92525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800" i="0" dirty="0" smtClean="0">
                <a:solidFill>
                  <a:srgbClr val="FF0000"/>
                </a:solidFill>
              </a:rPr>
              <a:t>VENDITA DIRETTA: </a:t>
            </a:r>
            <a:endParaRPr lang="it-IT" altLang="it-IT" sz="1800" i="0" dirty="0">
              <a:solidFill>
                <a:srgbClr val="FF0000"/>
              </a:solidFill>
            </a:endParaRPr>
          </a:p>
          <a:p>
            <a:r>
              <a:rPr lang="it-IT" altLang="it-IT" sz="1500" dirty="0"/>
              <a:t>Peso % del Fatturato</a:t>
            </a:r>
            <a:r>
              <a:rPr lang="it-IT" altLang="it-IT" sz="1500" b="0" dirty="0"/>
              <a:t> per OGGETTO/TIPOLOGIA e </a:t>
            </a:r>
            <a:r>
              <a:rPr lang="it-IT" altLang="it-IT" sz="1500" dirty="0"/>
              <a:t>crescita % dei fatturati </a:t>
            </a:r>
            <a:r>
              <a:rPr lang="it-IT" altLang="it-IT" sz="1500" b="0" dirty="0"/>
              <a:t>2017 sui fatturati 2016</a:t>
            </a: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0249469" y="1801504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mpd="sng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08531"/>
              </p:ext>
            </p:extLst>
          </p:nvPr>
        </p:nvGraphicFramePr>
        <p:xfrm>
          <a:off x="395536" y="980728"/>
          <a:ext cx="8352929" cy="499247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64096"/>
                <a:gridCol w="864095"/>
                <a:gridCol w="792088"/>
                <a:gridCol w="909575"/>
                <a:gridCol w="716290"/>
                <a:gridCol w="716290"/>
                <a:gridCol w="920944"/>
                <a:gridCol w="818618"/>
                <a:gridCol w="818618"/>
                <a:gridCol w="932315"/>
              </a:tblGrid>
              <a:tr h="31143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DIRECTORIES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22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</a:t>
                      </a:r>
                      <a:r>
                        <a:rPr kumimoji="0" lang="it-IT" sz="1200" u="none" strike="noStrike" cap="none" normalizeH="0" baseline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Vendita Diretta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</a:t>
                      </a:r>
                      <a:r>
                        <a:rPr kumimoji="0" lang="it-IT" sz="12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Vendita Diretta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</a:t>
                      </a:r>
                      <a:r>
                        <a:rPr kumimoji="0" lang="it-IT" sz="120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Vendita Diretta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2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-92,2%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7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-79,6%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141,9%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-86,0%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-79,5%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-83,8%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-73,6%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8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8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7482243" y="6596880"/>
            <a:ext cx="1601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2 di 2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611560" y="6165304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44064696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-40341" y="44450"/>
            <a:ext cx="92525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sz="1800" i="0" dirty="0">
                <a:solidFill>
                  <a:srgbClr val="0D9727"/>
                </a:solidFill>
              </a:rPr>
              <a:t>PROGRAMMATICO VENDITA OPEN </a:t>
            </a:r>
            <a:r>
              <a:rPr lang="it-IT" sz="1800" i="0" dirty="0" smtClean="0">
                <a:solidFill>
                  <a:srgbClr val="0D9727"/>
                </a:solidFill>
              </a:rPr>
              <a:t>AUCTION</a:t>
            </a:r>
            <a:r>
              <a:rPr lang="it-IT" altLang="it-IT" sz="1800" i="0" dirty="0" smtClean="0">
                <a:solidFill>
                  <a:srgbClr val="0D9727"/>
                </a:solidFill>
              </a:rPr>
              <a:t>: </a:t>
            </a:r>
            <a:endParaRPr lang="it-IT" altLang="it-IT" sz="1800" i="0" dirty="0">
              <a:solidFill>
                <a:srgbClr val="0D9727"/>
              </a:solidFill>
            </a:endParaRPr>
          </a:p>
          <a:p>
            <a:r>
              <a:rPr lang="it-IT" altLang="it-IT" sz="1500" dirty="0"/>
              <a:t>Peso % de</a:t>
            </a:r>
            <a:r>
              <a:rPr lang="it-IT" altLang="it-IT" sz="1500" b="0" dirty="0"/>
              <a:t>l </a:t>
            </a:r>
            <a:r>
              <a:rPr lang="it-IT" altLang="it-IT" sz="1500" dirty="0"/>
              <a:t>Fatturato</a:t>
            </a:r>
            <a:r>
              <a:rPr lang="it-IT" altLang="it-IT" sz="1500" b="0" dirty="0"/>
              <a:t> per OGGETTO/TIPOLOGIA e </a:t>
            </a:r>
            <a:r>
              <a:rPr lang="it-IT" altLang="it-IT" sz="1500" dirty="0"/>
              <a:t>crescita % dei fatturati </a:t>
            </a:r>
            <a:r>
              <a:rPr lang="it-IT" altLang="it-IT" sz="1500" b="0" dirty="0"/>
              <a:t>2017 sui fatturati 2016</a:t>
            </a: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482243" y="6596880"/>
            <a:ext cx="1601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1 di 2</a:t>
            </a:r>
            <a:endParaRPr lang="it-IT" dirty="0"/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60306"/>
              </p:ext>
            </p:extLst>
          </p:nvPr>
        </p:nvGraphicFramePr>
        <p:xfrm>
          <a:off x="539552" y="941259"/>
          <a:ext cx="8064896" cy="50151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92088"/>
                <a:gridCol w="720080"/>
                <a:gridCol w="697568"/>
                <a:gridCol w="1030624"/>
                <a:gridCol w="792088"/>
                <a:gridCol w="720080"/>
                <a:gridCol w="936104"/>
                <a:gridCol w="720080"/>
                <a:gridCol w="648072"/>
                <a:gridCol w="1008112"/>
              </a:tblGrid>
              <a:tr h="28583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SMS/MMS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90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90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4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87,3%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5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5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5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611560" y="6145559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0339031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-72008" y="44450"/>
            <a:ext cx="92525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sz="1800" i="0" dirty="0">
                <a:solidFill>
                  <a:srgbClr val="0D9727"/>
                </a:solidFill>
              </a:rPr>
              <a:t>PROGRAMMATICO VENDITA OPEN </a:t>
            </a:r>
            <a:r>
              <a:rPr lang="it-IT" sz="1800" i="0" dirty="0" smtClean="0">
                <a:solidFill>
                  <a:srgbClr val="0D9727"/>
                </a:solidFill>
              </a:rPr>
              <a:t>AUCTION</a:t>
            </a:r>
            <a:r>
              <a:rPr lang="it-IT" altLang="it-IT" sz="1800" i="0" dirty="0" smtClean="0">
                <a:solidFill>
                  <a:srgbClr val="0D9727"/>
                </a:solidFill>
              </a:rPr>
              <a:t>: </a:t>
            </a:r>
            <a:endParaRPr lang="it-IT" altLang="it-IT" sz="1800" i="0" dirty="0">
              <a:solidFill>
                <a:srgbClr val="0D9727"/>
              </a:solidFill>
            </a:endParaRPr>
          </a:p>
          <a:p>
            <a:r>
              <a:rPr lang="it-IT" altLang="it-IT" sz="1500" dirty="0"/>
              <a:t>Peso % del Fatturato</a:t>
            </a:r>
            <a:r>
              <a:rPr lang="it-IT" altLang="it-IT" sz="1500" b="0" dirty="0"/>
              <a:t> per OGGETTO/TIPOLOGIA e </a:t>
            </a:r>
            <a:r>
              <a:rPr lang="it-IT" altLang="it-IT" sz="1500" dirty="0"/>
              <a:t>crescita % dei fatturati </a:t>
            </a:r>
            <a:r>
              <a:rPr lang="it-IT" altLang="it-IT" sz="1500" b="0" dirty="0"/>
              <a:t>2017 sui fatturati 2016</a:t>
            </a: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482243" y="6596880"/>
            <a:ext cx="1601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2 di 2</a:t>
            </a:r>
            <a:endParaRPr lang="it-IT" dirty="0"/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32141"/>
              </p:ext>
            </p:extLst>
          </p:nvPr>
        </p:nvGraphicFramePr>
        <p:xfrm>
          <a:off x="395536" y="946489"/>
          <a:ext cx="8352928" cy="517217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56082"/>
                <a:gridCol w="756086"/>
                <a:gridCol w="720080"/>
                <a:gridCol w="1008112"/>
                <a:gridCol w="756084"/>
                <a:gridCol w="756084"/>
                <a:gridCol w="972108"/>
                <a:gridCol w="864097"/>
                <a:gridCol w="864097"/>
                <a:gridCol w="900098"/>
              </a:tblGrid>
              <a:tr h="31143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DIRECTORIES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22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2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7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146,7%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480,0%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583,3%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8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8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680,2%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611560" y="6361583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74955966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-13192"/>
            <a:ext cx="9144000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sz="1800" i="0" dirty="0">
                <a:solidFill>
                  <a:srgbClr val="1429C2"/>
                </a:solidFill>
              </a:rPr>
              <a:t>PROGRAMMATICO VENDITA PRIVATE </a:t>
            </a:r>
            <a:r>
              <a:rPr lang="it-IT" sz="1800" i="0" dirty="0" smtClean="0">
                <a:solidFill>
                  <a:srgbClr val="1429C2"/>
                </a:solidFill>
              </a:rPr>
              <a:t>DEAL</a:t>
            </a:r>
            <a:r>
              <a:rPr lang="it-IT" altLang="it-IT" sz="1800" i="0" dirty="0" smtClean="0">
                <a:solidFill>
                  <a:srgbClr val="1429C2"/>
                </a:solidFill>
              </a:rPr>
              <a:t>: </a:t>
            </a:r>
            <a:endParaRPr lang="it-IT" altLang="it-IT" sz="1800" i="0" dirty="0">
              <a:solidFill>
                <a:srgbClr val="1429C2"/>
              </a:solidFill>
            </a:endParaRPr>
          </a:p>
          <a:p>
            <a:r>
              <a:rPr lang="it-IT" altLang="it-IT" sz="1500" dirty="0"/>
              <a:t>Peso % del Fatturato</a:t>
            </a:r>
            <a:r>
              <a:rPr lang="it-IT" altLang="it-IT" sz="1500" b="0" dirty="0"/>
              <a:t> per OGGETTO/TIPOLOGIA e </a:t>
            </a:r>
            <a:r>
              <a:rPr lang="it-IT" altLang="it-IT" sz="1500" dirty="0"/>
              <a:t>crescita % dei fatturati </a:t>
            </a:r>
            <a:r>
              <a:rPr lang="it-IT" altLang="it-IT" sz="1500" b="0" dirty="0"/>
              <a:t>2017 sui fatturati 2016</a:t>
            </a: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482243" y="6596880"/>
            <a:ext cx="1601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1 di 2</a:t>
            </a:r>
            <a:endParaRPr lang="it-IT" dirty="0"/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781964"/>
              </p:ext>
            </p:extLst>
          </p:nvPr>
        </p:nvGraphicFramePr>
        <p:xfrm>
          <a:off x="440321" y="941259"/>
          <a:ext cx="8263358" cy="50151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61096"/>
                <a:gridCol w="733510"/>
                <a:gridCol w="720080"/>
                <a:gridCol w="1047164"/>
                <a:gridCol w="761098"/>
                <a:gridCol w="712018"/>
                <a:gridCol w="1027636"/>
                <a:gridCol w="628548"/>
                <a:gridCol w="792088"/>
                <a:gridCol w="1080120"/>
              </a:tblGrid>
              <a:tr h="28583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SMS/MMS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90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totale Private Deal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Private Deal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Private Deal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90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4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5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104,3%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5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5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611560" y="6165304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76120484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" y="44450"/>
            <a:ext cx="9083978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sz="1800" i="0" dirty="0">
                <a:solidFill>
                  <a:srgbClr val="1429C2"/>
                </a:solidFill>
              </a:rPr>
              <a:t>PROGRAMMATICO VENDITA PRIVATE </a:t>
            </a:r>
            <a:r>
              <a:rPr lang="it-IT" sz="1800" i="0" dirty="0" smtClean="0">
                <a:solidFill>
                  <a:srgbClr val="1429C2"/>
                </a:solidFill>
              </a:rPr>
              <a:t>DEAL</a:t>
            </a:r>
            <a:r>
              <a:rPr lang="it-IT" altLang="it-IT" sz="1800" i="0" dirty="0" smtClean="0">
                <a:solidFill>
                  <a:srgbClr val="1429C2"/>
                </a:solidFill>
              </a:rPr>
              <a:t>: </a:t>
            </a:r>
            <a:endParaRPr lang="it-IT" altLang="it-IT" sz="1800" i="0" dirty="0">
              <a:solidFill>
                <a:srgbClr val="1429C2"/>
              </a:solidFill>
            </a:endParaRPr>
          </a:p>
          <a:p>
            <a:r>
              <a:rPr lang="it-IT" altLang="it-IT" sz="1500" dirty="0"/>
              <a:t>Peso % del Fatturato</a:t>
            </a:r>
            <a:r>
              <a:rPr lang="it-IT" altLang="it-IT" sz="1500" b="0" dirty="0"/>
              <a:t> per OGGETTO/TIPOLOGIA e </a:t>
            </a:r>
            <a:r>
              <a:rPr lang="it-IT" altLang="it-IT" sz="1500" dirty="0"/>
              <a:t>crescita % dei fatturati </a:t>
            </a:r>
            <a:r>
              <a:rPr lang="it-IT" altLang="it-IT" sz="1500" b="0" dirty="0"/>
              <a:t>2017 sui fatturati 2016</a:t>
            </a: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482243" y="6596880"/>
            <a:ext cx="1601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2 di 2</a:t>
            </a:r>
            <a:endParaRPr lang="it-IT" dirty="0"/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533383"/>
              </p:ext>
            </p:extLst>
          </p:nvPr>
        </p:nvGraphicFramePr>
        <p:xfrm>
          <a:off x="575556" y="1052736"/>
          <a:ext cx="7992889" cy="517217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16288"/>
                <a:gridCol w="651865"/>
                <a:gridCol w="720080"/>
                <a:gridCol w="981581"/>
                <a:gridCol w="716290"/>
                <a:gridCol w="716290"/>
                <a:gridCol w="920944"/>
                <a:gridCol w="818618"/>
                <a:gridCol w="818618"/>
                <a:gridCol w="932315"/>
              </a:tblGrid>
              <a:tr h="31143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DIRECTORIES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22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su totale Private Deal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Private Deal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su totale Private Deal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7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2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7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8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8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611560" y="6361583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53921848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 bwMode="auto">
          <a:xfrm>
            <a:off x="395536" y="1124744"/>
            <a:ext cx="8424936" cy="4093428"/>
          </a:xfrm>
          <a:prstGeom prst="rect">
            <a:avLst/>
          </a:prstGeom>
          <a:solidFill>
            <a:srgbClr val="FEA7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 altLang="it-IT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alt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Canale di Vendita Impression</a:t>
            </a:r>
          </a:p>
          <a:p>
            <a:pPr algn="ctr"/>
            <a:endParaRPr lang="it-IT" altLang="it-IT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alt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Analisi dei prezzi medi del Canale di Vendita Impression.</a:t>
            </a:r>
          </a:p>
          <a:p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it-IT" alt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L’analisi non considera separatamente i tre canali di vendita (Diretta, Open 	Auction e Private Deal), ma è realizzata a Totale Impression.</a:t>
            </a:r>
          </a:p>
          <a:p>
            <a:endParaRPr lang="it-IT" altLang="it-IT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 prezzi medi sono pertanto calcolati come:</a:t>
            </a:r>
          </a:p>
          <a:p>
            <a:pPr algn="ctr"/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(Totale Fatturato Impression/Volumi di </a:t>
            </a:r>
            <a:r>
              <a:rPr lang="it-IT" alt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Impression Vendute)*1.000 </a:t>
            </a:r>
          </a:p>
          <a:p>
            <a:endParaRPr lang="it-IT" altLang="it-IT" sz="1600" i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altLang="it-IT" sz="16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altLang="it-IT" sz="16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altLang="it-IT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28823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26231" y="313492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Dati richiesti</a:t>
            </a:r>
            <a:endParaRPr lang="it-IT" altLang="it-IT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2483056" y="1427613"/>
            <a:ext cx="5689344" cy="1620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sz="1400" b="0" dirty="0" smtClean="0"/>
              <a:t>I </a:t>
            </a:r>
            <a:r>
              <a:rPr lang="it-IT" sz="1400" b="0" dirty="0"/>
              <a:t>dati dovranno corrispondere nei totali a quanto già dichiarato mensilmente in tale tipologia ed essere suddivisi tra</a:t>
            </a:r>
            <a:r>
              <a:rPr lang="it-IT" sz="1400" b="0" dirty="0" smtClean="0"/>
              <a:t>:</a:t>
            </a:r>
          </a:p>
          <a:p>
            <a:pPr algn="just"/>
            <a:endParaRPr lang="it-IT" sz="400" b="0" dirty="0"/>
          </a:p>
          <a:p>
            <a:pPr marL="342900" indent="-342900" algn="just">
              <a:buClr>
                <a:srgbClr val="E27A08"/>
              </a:buClr>
              <a:buAutoNum type="arabicPeriod"/>
            </a:pPr>
            <a:r>
              <a:rPr lang="it-IT" sz="1400" b="0" dirty="0" smtClean="0"/>
              <a:t>Fatturato netto effettuato tramite la </a:t>
            </a:r>
            <a:r>
              <a:rPr lang="it-IT" sz="1400" i="1" dirty="0" smtClean="0"/>
              <a:t>Vendita diretta</a:t>
            </a:r>
          </a:p>
          <a:p>
            <a:pPr marL="342900" indent="-342900" algn="just">
              <a:buClr>
                <a:srgbClr val="E27A08"/>
              </a:buClr>
              <a:buFont typeface="+mj-lt"/>
              <a:buAutoNum type="arabicPeriod"/>
            </a:pPr>
            <a:r>
              <a:rPr lang="it-IT" sz="1400" b="0" dirty="0" smtClean="0"/>
              <a:t>Fatturato netto effettuato </a:t>
            </a:r>
            <a:r>
              <a:rPr lang="it-IT" sz="1400" b="0" dirty="0"/>
              <a:t>tramite la modalità </a:t>
            </a:r>
            <a:r>
              <a:rPr lang="it-IT" sz="1400" i="1" dirty="0"/>
              <a:t>Open </a:t>
            </a:r>
            <a:r>
              <a:rPr lang="it-IT" sz="1400" i="1" dirty="0" err="1"/>
              <a:t>Auction</a:t>
            </a:r>
            <a:r>
              <a:rPr lang="it-IT" sz="1400" i="1" dirty="0"/>
              <a:t> </a:t>
            </a:r>
            <a:r>
              <a:rPr lang="it-IT" sz="1400" b="0" dirty="0"/>
              <a:t>(o RTB)</a:t>
            </a:r>
          </a:p>
          <a:p>
            <a:pPr marL="342900" indent="-342900" algn="just">
              <a:buClr>
                <a:srgbClr val="E27A08"/>
              </a:buClr>
              <a:buFont typeface="+mj-lt"/>
              <a:buAutoNum type="arabicPeriod"/>
            </a:pPr>
            <a:r>
              <a:rPr lang="it-IT" sz="1400" b="0" dirty="0"/>
              <a:t>Fatturato netto effettuato </a:t>
            </a:r>
            <a:r>
              <a:rPr lang="it-IT" sz="1400" b="0" dirty="0" smtClean="0"/>
              <a:t>dai cosiddetti </a:t>
            </a:r>
            <a:r>
              <a:rPr lang="it-IT" sz="1400" i="1" dirty="0"/>
              <a:t>Private Deal</a:t>
            </a:r>
            <a:r>
              <a:rPr lang="it-IT" sz="1400" dirty="0"/>
              <a:t>.  </a:t>
            </a:r>
            <a:endParaRPr lang="it-IT" sz="800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2483056" y="3383764"/>
            <a:ext cx="5689344" cy="1080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sz="1400" b="0" dirty="0" smtClean="0">
                <a:solidFill>
                  <a:schemeClr val="dk1"/>
                </a:solidFill>
              </a:rPr>
              <a:t>I </a:t>
            </a:r>
            <a:r>
              <a:rPr lang="it-IT" sz="1400" b="0" dirty="0">
                <a:solidFill>
                  <a:schemeClr val="dk1"/>
                </a:solidFill>
              </a:rPr>
              <a:t>volumi di </a:t>
            </a:r>
            <a:r>
              <a:rPr lang="it-IT" sz="1400" b="0" dirty="0" smtClean="0">
                <a:solidFill>
                  <a:schemeClr val="dk1"/>
                </a:solidFill>
              </a:rPr>
              <a:t>Impression </a:t>
            </a:r>
            <a:r>
              <a:rPr lang="it-IT" sz="1400" b="0" dirty="0">
                <a:solidFill>
                  <a:schemeClr val="dk1"/>
                </a:solidFill>
              </a:rPr>
              <a:t>erogati in modalità </a:t>
            </a:r>
            <a:r>
              <a:rPr lang="it-IT" sz="1400" b="0" dirty="0" smtClean="0">
                <a:solidFill>
                  <a:schemeClr val="dk1"/>
                </a:solidFill>
              </a:rPr>
              <a:t>di “Vendita ad Impression”, </a:t>
            </a:r>
            <a:r>
              <a:rPr lang="it-IT" sz="1400" b="0" dirty="0">
                <a:solidFill>
                  <a:schemeClr val="dk1"/>
                </a:solidFill>
              </a:rPr>
              <a:t>suddivisi per Device e </a:t>
            </a:r>
            <a:r>
              <a:rPr lang="it-IT" sz="1400" b="0" dirty="0" smtClean="0">
                <a:solidFill>
                  <a:schemeClr val="dk1"/>
                </a:solidFill>
              </a:rPr>
              <a:t>Formato. </a:t>
            </a:r>
          </a:p>
          <a:p>
            <a:pPr algn="just"/>
            <a:r>
              <a:rPr lang="it-IT" sz="1400" b="0" dirty="0" smtClean="0">
                <a:solidFill>
                  <a:schemeClr val="dk1"/>
                </a:solidFill>
              </a:rPr>
              <a:t>Il dato non è suddiviso per i tre canali di Vendita ad Impression </a:t>
            </a:r>
            <a:endParaRPr lang="it-IT" sz="1400" b="0" dirty="0">
              <a:solidFill>
                <a:schemeClr val="dk1"/>
              </a:solidFill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788134" y="1427613"/>
            <a:ext cx="1479610" cy="1620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400" dirty="0" smtClean="0">
                <a:solidFill>
                  <a:schemeClr val="bg1"/>
                </a:solidFill>
              </a:rPr>
              <a:t>Fatturati netti </a:t>
            </a:r>
            <a:r>
              <a:rPr lang="it-IT" sz="1400" dirty="0">
                <a:solidFill>
                  <a:schemeClr val="bg1"/>
                </a:solidFill>
              </a:rPr>
              <a:t>relativi alla </a:t>
            </a:r>
            <a:endParaRPr lang="it-IT" sz="1400" dirty="0" smtClean="0">
              <a:solidFill>
                <a:schemeClr val="bg1"/>
              </a:solidFill>
            </a:endParaRPr>
          </a:p>
          <a:p>
            <a:pPr algn="ctr"/>
            <a:r>
              <a:rPr lang="it-IT" sz="1400" dirty="0" smtClean="0">
                <a:solidFill>
                  <a:schemeClr val="bg1"/>
                </a:solidFill>
              </a:rPr>
              <a:t>Vendita ad Impression</a:t>
            </a:r>
          </a:p>
        </p:txBody>
      </p:sp>
      <p:sp>
        <p:nvSpPr>
          <p:cNvPr id="14" name="Rettangolo 13"/>
          <p:cNvSpPr/>
          <p:nvPr/>
        </p:nvSpPr>
        <p:spPr bwMode="auto">
          <a:xfrm>
            <a:off x="782470" y="3383764"/>
            <a:ext cx="1479610" cy="1080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bg1"/>
                </a:solidFill>
              </a:rPr>
              <a:t>Volumi di Impression Venduti</a:t>
            </a: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91730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251520" y="692696"/>
            <a:ext cx="8640960" cy="255454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0" dirty="0" smtClean="0">
                <a:solidFill>
                  <a:schemeClr val="dk1"/>
                </a:solidFill>
              </a:rPr>
              <a:t>Nelle slide che seguono è riportata l’analisi dei </a:t>
            </a:r>
            <a:r>
              <a:rPr lang="it-IT" sz="1600" dirty="0" smtClean="0">
                <a:solidFill>
                  <a:schemeClr val="dk1"/>
                </a:solidFill>
              </a:rPr>
              <a:t>Prezzi Medi del Canale di Vendita Impression</a:t>
            </a:r>
            <a:r>
              <a:rPr lang="it-IT" sz="1600" b="0" dirty="0">
                <a:solidFill>
                  <a:schemeClr val="dk1"/>
                </a:solidFill>
              </a:rPr>
              <a:t> </a:t>
            </a:r>
            <a:r>
              <a:rPr lang="it-IT" sz="1600" b="0" dirty="0" smtClean="0">
                <a:solidFill>
                  <a:schemeClr val="dk1"/>
                </a:solidFill>
              </a:rPr>
              <a:t>per le </a:t>
            </a:r>
            <a:r>
              <a:rPr lang="it-IT" sz="1600" dirty="0" smtClean="0">
                <a:solidFill>
                  <a:schemeClr val="dk1"/>
                </a:solidFill>
              </a:rPr>
              <a:t>22 Concessionarie </a:t>
            </a:r>
            <a:r>
              <a:rPr lang="it-IT" sz="1600" b="0" dirty="0" smtClean="0">
                <a:solidFill>
                  <a:schemeClr val="dk1"/>
                </a:solidFill>
              </a:rPr>
              <a:t>che hanno dichiarato </a:t>
            </a:r>
            <a:r>
              <a:rPr lang="it-IT" sz="1600" b="0" dirty="0">
                <a:solidFill>
                  <a:schemeClr val="dk1"/>
                </a:solidFill>
              </a:rPr>
              <a:t>in maniera </a:t>
            </a:r>
            <a:r>
              <a:rPr lang="it-IT" sz="1600" b="0" dirty="0" smtClean="0">
                <a:solidFill>
                  <a:schemeClr val="dk1"/>
                </a:solidFill>
              </a:rPr>
              <a:t>completa i propri dati (sia </a:t>
            </a:r>
            <a:r>
              <a:rPr lang="it-IT" sz="1600" b="0" dirty="0">
                <a:solidFill>
                  <a:schemeClr val="dk1"/>
                </a:solidFill>
              </a:rPr>
              <a:t>nei fatturati netti che nel volume di Impression </a:t>
            </a:r>
            <a:r>
              <a:rPr lang="it-IT" sz="1600" b="0" dirty="0" smtClean="0">
                <a:solidFill>
                  <a:schemeClr val="dk1"/>
                </a:solidFill>
              </a:rPr>
              <a:t>vendute). </a:t>
            </a: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600" b="0" i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L’analisi è stata effettuata…</a:t>
            </a: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600" b="0" i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…in ciascuna vista sono riportati i seguenti dati:</a:t>
            </a: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2988104" y="2348880"/>
            <a:ext cx="2520000" cy="396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200" dirty="0" smtClean="0">
                <a:solidFill>
                  <a:schemeClr val="bg1"/>
                </a:solidFill>
              </a:rPr>
              <a:t>PER DEVICE/STRUMENTO</a:t>
            </a:r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5652120" y="2348880"/>
            <a:ext cx="2520000" cy="396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200" dirty="0" smtClean="0">
                <a:solidFill>
                  <a:schemeClr val="bg1"/>
                </a:solidFill>
              </a:rPr>
              <a:t>PER OGGETTO/TIPOLOGIA</a:t>
            </a:r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323528" y="2348880"/>
            <a:ext cx="2520000" cy="396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200" dirty="0" smtClean="0">
                <a:solidFill>
                  <a:schemeClr val="bg1"/>
                </a:solidFill>
              </a:rPr>
              <a:t>A TOTALE CANALE DI VENDITA</a:t>
            </a:r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17" name="Rettangolo 16"/>
          <p:cNvSpPr/>
          <p:nvPr/>
        </p:nvSpPr>
        <p:spPr bwMode="auto">
          <a:xfrm>
            <a:off x="549729" y="3455894"/>
            <a:ext cx="3061087" cy="6336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dirty="0">
                <a:solidFill>
                  <a:srgbClr val="FEA70A"/>
                </a:solidFill>
              </a:rPr>
              <a:t>Prezzi medi </a:t>
            </a:r>
            <a:r>
              <a:rPr lang="it-IT" altLang="it-IT" sz="1400" b="0" dirty="0"/>
              <a:t>a totale Canale di vendita Impression</a:t>
            </a:r>
            <a:endParaRPr lang="it-IT" sz="1400" b="0" dirty="0"/>
          </a:p>
        </p:txBody>
      </p:sp>
      <p:sp>
        <p:nvSpPr>
          <p:cNvPr id="18" name="Rettangolo 17"/>
          <p:cNvSpPr/>
          <p:nvPr/>
        </p:nvSpPr>
        <p:spPr bwMode="auto">
          <a:xfrm>
            <a:off x="549729" y="4267380"/>
            <a:ext cx="3061087" cy="6336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dirty="0">
                <a:solidFill>
                  <a:srgbClr val="FEA70A"/>
                </a:solidFill>
              </a:rPr>
              <a:t>Crescita % dei Prezzi Medi </a:t>
            </a:r>
            <a:r>
              <a:rPr lang="it-IT" altLang="it-IT" sz="1400" b="0" dirty="0"/>
              <a:t>rispetto all’anno precedente</a:t>
            </a:r>
            <a:endParaRPr lang="it-IT" sz="1400" b="0" dirty="0"/>
          </a:p>
        </p:txBody>
      </p:sp>
      <p:sp>
        <p:nvSpPr>
          <p:cNvPr id="19" name="Rettangolo 18"/>
          <p:cNvSpPr/>
          <p:nvPr/>
        </p:nvSpPr>
        <p:spPr bwMode="auto">
          <a:xfrm>
            <a:off x="549729" y="5023754"/>
            <a:ext cx="3061087" cy="6336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dirty="0">
                <a:solidFill>
                  <a:srgbClr val="FEA70A"/>
                </a:solidFill>
              </a:rPr>
              <a:t>Crescita % dei fatturati </a:t>
            </a:r>
            <a:r>
              <a:rPr lang="it-IT" altLang="it-IT" sz="1400" b="0" dirty="0"/>
              <a:t>2017 sui fatturati 2016</a:t>
            </a:r>
            <a:endParaRPr lang="it-IT" sz="1400" b="0" dirty="0"/>
          </a:p>
        </p:txBody>
      </p:sp>
      <p:sp>
        <p:nvSpPr>
          <p:cNvPr id="20" name="Rettangolo 19"/>
          <p:cNvSpPr/>
          <p:nvPr/>
        </p:nvSpPr>
        <p:spPr bwMode="auto">
          <a:xfrm>
            <a:off x="4211960" y="3429000"/>
            <a:ext cx="4140000" cy="6336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400" b="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Fatturato Impression/Volumi di Impression Vendute)*</a:t>
            </a:r>
            <a:r>
              <a:rPr lang="it-IT" altLang="it-IT" sz="1400" b="0" i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1.000</a:t>
            </a:r>
            <a:endParaRPr lang="it-IT" altLang="it-IT" sz="14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ttangolo 20"/>
          <p:cNvSpPr/>
          <p:nvPr/>
        </p:nvSpPr>
        <p:spPr bwMode="auto">
          <a:xfrm>
            <a:off x="4211960" y="4240486"/>
            <a:ext cx="4140000" cy="6336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400" b="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(Prezzi Medi 2017 – Prezzi Medi 2016)/ Prezzi Medi </a:t>
            </a:r>
            <a:r>
              <a:rPr lang="it-IT" altLang="it-IT" sz="1400" b="0" i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it-IT" altLang="it-IT" sz="14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21"/>
          <p:cNvSpPr/>
          <p:nvPr/>
        </p:nvSpPr>
        <p:spPr bwMode="auto">
          <a:xfrm>
            <a:off x="4211960" y="5013176"/>
            <a:ext cx="4140000" cy="6336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400" b="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(Fatturato 2017 – Fatturato 2016)/ Fatturato </a:t>
            </a:r>
            <a:r>
              <a:rPr lang="it-IT" altLang="it-IT" sz="1400" b="0" i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it-IT" altLang="it-IT" sz="14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riangolo isoscele 2"/>
          <p:cNvSpPr/>
          <p:nvPr/>
        </p:nvSpPr>
        <p:spPr bwMode="auto">
          <a:xfrm rot="5400000">
            <a:off x="3730344" y="3571592"/>
            <a:ext cx="359097" cy="43087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riangolo isoscele 23"/>
          <p:cNvSpPr/>
          <p:nvPr/>
        </p:nvSpPr>
        <p:spPr bwMode="auto">
          <a:xfrm rot="5400000">
            <a:off x="3730344" y="4383078"/>
            <a:ext cx="359097" cy="43087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riangolo isoscele 24"/>
          <p:cNvSpPr/>
          <p:nvPr/>
        </p:nvSpPr>
        <p:spPr bwMode="auto">
          <a:xfrm rot="5400000">
            <a:off x="3730344" y="5139452"/>
            <a:ext cx="359097" cy="43087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26231" y="116632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 e approfondimenti…</a:t>
            </a:r>
            <a:endParaRPr lang="it-IT" altLang="it-IT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4558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51882"/>
            <a:ext cx="8820471" cy="76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800" i="0" dirty="0" smtClean="0"/>
              <a:t>CANALE </a:t>
            </a:r>
            <a:r>
              <a:rPr lang="it-IT" altLang="it-IT" sz="1800" i="0" dirty="0"/>
              <a:t>DI </a:t>
            </a:r>
            <a:r>
              <a:rPr lang="it-IT" altLang="it-IT" sz="1800" i="0" dirty="0" smtClean="0"/>
              <a:t>VENDITA IMPRESSION: </a:t>
            </a:r>
          </a:p>
          <a:p>
            <a:pPr lvl="0"/>
            <a:r>
              <a:rPr lang="it-IT" altLang="it-IT" sz="1700" i="0" dirty="0" smtClean="0"/>
              <a:t>Prezzi Medi </a:t>
            </a:r>
            <a:r>
              <a:rPr lang="it-IT" altLang="it-IT" sz="1700" b="0" i="0" dirty="0" smtClean="0"/>
              <a:t>a Totale Canale di Vendita Impression</a:t>
            </a:r>
            <a:endParaRPr lang="it-IT" sz="1800" b="0" i="0" dirty="0" smtClean="0"/>
          </a:p>
        </p:txBody>
      </p:sp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404343"/>
              </p:ext>
            </p:extLst>
          </p:nvPr>
        </p:nvGraphicFramePr>
        <p:xfrm>
          <a:off x="1799692" y="1022097"/>
          <a:ext cx="5544616" cy="468306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628881"/>
                <a:gridCol w="760829"/>
                <a:gridCol w="792088"/>
                <a:gridCol w="1066674"/>
                <a:gridCol w="1296144"/>
              </a:tblGrid>
              <a:tr h="50236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 % dei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0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1,618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2,056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1,928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2,302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9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2,234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2,185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2,231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2,214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8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1,802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7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2,195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9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2,365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2,686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2,716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6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</a:t>
                      </a:r>
                      <a:r>
                        <a:rPr kumimoji="0" lang="it-IT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1,892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2,151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611560" y="5949280"/>
            <a:ext cx="72811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>
                <a:solidFill>
                  <a:srgbClr val="FF0000"/>
                </a:solidFill>
              </a:rPr>
              <a:t>* </a:t>
            </a:r>
            <a:r>
              <a:rPr lang="it-IT" sz="1200" dirty="0" smtClean="0"/>
              <a:t>  Prezzi </a:t>
            </a:r>
            <a:r>
              <a:rPr lang="it-IT" sz="1200" dirty="0"/>
              <a:t>medi: Fatturato (in migliaia di euro</a:t>
            </a:r>
            <a:r>
              <a:rPr lang="it-IT" sz="1200" dirty="0" smtClean="0"/>
              <a:t>)/Numero Impression Vendute*1.000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400" dirty="0" smtClean="0"/>
          </a:p>
          <a:p>
            <a:r>
              <a:rPr lang="it-IT" sz="1200" dirty="0" smtClean="0">
                <a:solidFill>
                  <a:srgbClr val="FF0000"/>
                </a:solidFill>
              </a:rPr>
              <a:t>** </a:t>
            </a:r>
            <a:r>
              <a:rPr lang="it-IT" sz="1200" dirty="0" smtClean="0"/>
              <a:t>Crescita % Prezzi Medi: </a:t>
            </a:r>
            <a:r>
              <a:rPr lang="it-IT" sz="1200" dirty="0"/>
              <a:t>(Prezzi Medi 2017 – Prezzi Medi 2016)/ Prezzi Medi </a:t>
            </a:r>
            <a:r>
              <a:rPr lang="it-IT" sz="1200" dirty="0" smtClean="0"/>
              <a:t>2016</a:t>
            </a:r>
          </a:p>
          <a:p>
            <a:endParaRPr lang="it-IT" sz="400" dirty="0" smtClean="0"/>
          </a:p>
          <a:p>
            <a:r>
              <a:rPr lang="it-IT" sz="1200" dirty="0" smtClean="0">
                <a:solidFill>
                  <a:srgbClr val="FF0000"/>
                </a:solidFill>
              </a:rPr>
              <a:t>***</a:t>
            </a:r>
            <a:r>
              <a:rPr lang="it-IT" sz="1200" dirty="0"/>
              <a:t>Crescita % dei fatturati 2017 sui fatturati 2016: (Fatturato 2017 – Fatturato 2016)/ Fatturato </a:t>
            </a:r>
            <a:r>
              <a:rPr lang="it-IT" sz="1200" dirty="0" smtClean="0"/>
              <a:t>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14116687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751083" y="17730"/>
            <a:ext cx="7514574" cy="10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bIns="3600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CANALE DI VENDITA IMPRESSION: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per DEVICE/STRUMENTO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Crescita %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dei </a:t>
            </a: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 dei </a:t>
            </a: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Fatturati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 anno precedente</a:t>
            </a:r>
            <a:endParaRPr lang="it-IT" altLang="it-IT" sz="1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383139"/>
              </p:ext>
            </p:extLst>
          </p:nvPr>
        </p:nvGraphicFramePr>
        <p:xfrm>
          <a:off x="411165" y="1168045"/>
          <a:ext cx="8321671" cy="48168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889"/>
                <a:gridCol w="714845"/>
                <a:gridCol w="714845"/>
                <a:gridCol w="842469"/>
                <a:gridCol w="1141448"/>
                <a:gridCol w="792088"/>
                <a:gridCol w="720080"/>
                <a:gridCol w="1152128"/>
                <a:gridCol w="1192879"/>
              </a:tblGrid>
              <a:tr h="28803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1,458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1,822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0,820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1,122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184,3%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1,755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2,151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-13,7%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0,799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1,755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119,7%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106,8%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2,127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2,425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0,977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1,869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2,223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2,358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-14,1%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1,053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1,778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2,444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2,615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1,151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1,911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2,531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2,469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1,160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1,515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1,956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1,270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1,296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0,969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2,466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1,252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2,594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1,335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3,013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1,468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2,940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1,847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2,084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2,315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1,008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1,642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530878" y="6086363"/>
            <a:ext cx="72811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/>
              <a:t>*   Prezzi </a:t>
            </a:r>
            <a:r>
              <a:rPr lang="it-IT" sz="1200" dirty="0"/>
              <a:t>medi: Fatturato (in migliaia di euro</a:t>
            </a:r>
            <a:r>
              <a:rPr lang="it-IT" sz="1200" dirty="0" smtClean="0"/>
              <a:t>)/Numero Impression Vendute*1.000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400" dirty="0" smtClean="0"/>
          </a:p>
          <a:p>
            <a:r>
              <a:rPr lang="it-IT" sz="1200" dirty="0" smtClean="0"/>
              <a:t>**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smtClean="0"/>
              <a:t>Crescita % Prezzi Medi: </a:t>
            </a:r>
            <a:r>
              <a:rPr lang="it-IT" sz="1200" dirty="0"/>
              <a:t>(Prezzi Medi 2017 – Prezzi Medi 2016)/ Prezzi Medi </a:t>
            </a:r>
            <a:r>
              <a:rPr lang="it-IT" sz="1200" dirty="0" smtClean="0"/>
              <a:t>2016</a:t>
            </a:r>
          </a:p>
          <a:p>
            <a:endParaRPr lang="it-IT" sz="400" dirty="0" smtClean="0"/>
          </a:p>
          <a:p>
            <a:r>
              <a:rPr lang="it-IT" sz="1200" dirty="0" smtClean="0"/>
              <a:t>***</a:t>
            </a:r>
            <a:r>
              <a:rPr lang="it-IT" sz="1200" dirty="0"/>
              <a:t>Crescita % dei fatturati 2017 sui fatturati 2016: (Fatturato 2017 – Fatturato 2016)/ Fatturato </a:t>
            </a:r>
            <a:r>
              <a:rPr lang="it-IT" sz="1200" dirty="0" smtClean="0"/>
              <a:t>2016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100392" y="6596879"/>
            <a:ext cx="1053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1 di 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5958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751083" y="17730"/>
            <a:ext cx="7514574" cy="10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bIns="3600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CANALE DI VENDITA IMPRESSION: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per DEVICE/STRUMENTO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Crescita %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dei </a:t>
            </a: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 dei </a:t>
            </a:r>
            <a:r>
              <a:rPr lang="it-IT" alt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Fatturati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 anno precedente</a:t>
            </a:r>
            <a:endParaRPr lang="it-IT" altLang="it-IT" sz="1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18448"/>
              </p:ext>
            </p:extLst>
          </p:nvPr>
        </p:nvGraphicFramePr>
        <p:xfrm>
          <a:off x="411165" y="1168045"/>
          <a:ext cx="8321671" cy="48168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889"/>
                <a:gridCol w="714845"/>
                <a:gridCol w="714845"/>
                <a:gridCol w="842469"/>
                <a:gridCol w="1141448"/>
                <a:gridCol w="792088"/>
                <a:gridCol w="720080"/>
                <a:gridCol w="1152128"/>
                <a:gridCol w="1192879"/>
              </a:tblGrid>
              <a:tr h="28803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6,843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1,034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-84,9%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155,3%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17,422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16,902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-3,0%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-7,8%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2,163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1,717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-20,6%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14,270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17,538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-48,3%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2,085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1,948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-6,6%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16,080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16,912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1,022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2,284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123,6%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189,9%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17,518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16,830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-3,9%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323,2%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1,401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2,616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20,528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14,311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-30,3%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1,538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1,954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16,511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19,237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0,918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15,270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0,841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10,022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1,204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9,013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1,145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15,326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1,172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19,228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1,496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11,587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1,679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1,855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16,718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16,380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-2,0%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530878" y="6086363"/>
            <a:ext cx="72811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/>
              <a:t>*   Prezzi </a:t>
            </a:r>
            <a:r>
              <a:rPr lang="it-IT" sz="1200" dirty="0"/>
              <a:t>medi: Fatturato (in migliaia di euro</a:t>
            </a:r>
            <a:r>
              <a:rPr lang="it-IT" sz="1200" dirty="0" smtClean="0"/>
              <a:t>)/Numero Impression Vendute*1.000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400" dirty="0" smtClean="0"/>
          </a:p>
          <a:p>
            <a:r>
              <a:rPr lang="it-IT" sz="1200" dirty="0" smtClean="0"/>
              <a:t>**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smtClean="0"/>
              <a:t>Crescita % Prezzi Medi: </a:t>
            </a:r>
            <a:r>
              <a:rPr lang="it-IT" sz="1200" dirty="0"/>
              <a:t>(Prezzi Medi 2017 – Prezzi Medi 2016)/ Prezzi Medi </a:t>
            </a:r>
            <a:r>
              <a:rPr lang="it-IT" sz="1200" dirty="0" smtClean="0"/>
              <a:t>2016</a:t>
            </a:r>
          </a:p>
          <a:p>
            <a:endParaRPr lang="it-IT" sz="400" dirty="0" smtClean="0"/>
          </a:p>
          <a:p>
            <a:r>
              <a:rPr lang="it-IT" sz="1200" dirty="0" smtClean="0"/>
              <a:t>***</a:t>
            </a:r>
            <a:r>
              <a:rPr lang="it-IT" sz="1200" dirty="0"/>
              <a:t>Crescita % dei fatturati 2017 sui fatturati 2016: (Fatturato 2017 – Fatturato 2016)/ Fatturato </a:t>
            </a:r>
            <a:r>
              <a:rPr lang="it-IT" sz="1200" dirty="0" smtClean="0"/>
              <a:t>2016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100392" y="6596879"/>
            <a:ext cx="1053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2 di 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578022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44379" y="-490"/>
            <a:ext cx="7730598" cy="10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bIns="3600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CANALE DI VENDITA IMPRESSION: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OGGETTO/TIPOLOGIA</a:t>
            </a:r>
            <a:endParaRPr lang="it-IT" altLang="it-IT" sz="1600" b="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Crescita % 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dei </a:t>
            </a: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 e dei </a:t>
            </a: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Fatturati 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su anno precedente</a:t>
            </a:r>
            <a:endParaRPr lang="it-IT" altLang="it-IT" sz="1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30878" y="6086363"/>
            <a:ext cx="72811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/>
              <a:t>*   Prezzi </a:t>
            </a:r>
            <a:r>
              <a:rPr lang="it-IT" sz="1200" dirty="0"/>
              <a:t>medi: Fatturato (in migliaia di euro</a:t>
            </a:r>
            <a:r>
              <a:rPr lang="it-IT" sz="1200" dirty="0" smtClean="0"/>
              <a:t>)/Numero Impression Vendute*1.000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400" dirty="0" smtClean="0"/>
          </a:p>
          <a:p>
            <a:r>
              <a:rPr lang="it-IT" sz="1200" dirty="0" smtClean="0"/>
              <a:t>**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smtClean="0"/>
              <a:t>Crescita % Prezzi Medi: </a:t>
            </a:r>
            <a:r>
              <a:rPr lang="it-IT" sz="1200" dirty="0"/>
              <a:t>(Prezzi Medi 2017 – Prezzi Medi 2016)/ Prezzi Medi </a:t>
            </a:r>
            <a:r>
              <a:rPr lang="it-IT" sz="1200" dirty="0" smtClean="0"/>
              <a:t>2016</a:t>
            </a:r>
          </a:p>
          <a:p>
            <a:endParaRPr lang="it-IT" sz="400" dirty="0" smtClean="0"/>
          </a:p>
          <a:p>
            <a:r>
              <a:rPr lang="it-IT" sz="1200" dirty="0" smtClean="0"/>
              <a:t>***</a:t>
            </a:r>
            <a:r>
              <a:rPr lang="it-IT" sz="1200" dirty="0"/>
              <a:t>Crescita % dei fatturati 2017 sui fatturati 2016: (Fatturato 2017 – Fatturato 2016)/ Fatturato </a:t>
            </a:r>
            <a:r>
              <a:rPr lang="it-IT" sz="1200" dirty="0" smtClean="0"/>
              <a:t>2016</a:t>
            </a:r>
            <a:endParaRPr lang="it-IT" sz="12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100392" y="6596879"/>
            <a:ext cx="1053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1 di 2</a:t>
            </a:r>
            <a:endParaRPr lang="it-IT" dirty="0"/>
          </a:p>
        </p:txBody>
      </p:sp>
      <p:graphicFrame>
        <p:nvGraphicFramePr>
          <p:cNvPr id="13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85847"/>
              </p:ext>
            </p:extLst>
          </p:nvPr>
        </p:nvGraphicFramePr>
        <p:xfrm>
          <a:off x="71500" y="1196752"/>
          <a:ext cx="9001000" cy="480310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20080"/>
                <a:gridCol w="576063"/>
                <a:gridCol w="504056"/>
                <a:gridCol w="792088"/>
                <a:gridCol w="864096"/>
                <a:gridCol w="576064"/>
                <a:gridCol w="504056"/>
                <a:gridCol w="792088"/>
                <a:gridCol w="936104"/>
                <a:gridCol w="648072"/>
                <a:gridCol w="504057"/>
                <a:gridCol w="720080"/>
                <a:gridCol w="864096"/>
              </a:tblGrid>
              <a:tr h="259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NEWSLETTER/EMAIL/SMS/MMS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/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1,010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1,193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7,407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9,455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5,192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4,241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-18,3%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-27,6%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1,125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1,468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8,267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9,739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3,993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5,055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-37,1%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1,451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1,742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8,899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9,913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4,370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5,868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-36,4%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1,423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1,565 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10,625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10,444 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3,853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5,007 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-55,9%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1,620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1,834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10,052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10,012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4,380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5,081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-34,3%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1,645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1,651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10,594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9,654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-8,9%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-5,2%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5,496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4,410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-19,8%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-46,5%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1,446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8,008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5,282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0,942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7,180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3,478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1,668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8,170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4,697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1,786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9,225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5,656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2,091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10,912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5,323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2,171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9,244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4,505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Tot.Prog</a:t>
                      </a: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1,382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1,579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9,326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9,893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4,438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4,966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-40,6%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5043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44379" y="-490"/>
            <a:ext cx="7730598" cy="108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bIns="3600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CANALE DI VENDITA IMPRESSION: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altLang="it-IT" sz="16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OGGETTO/TIPOLOGIA</a:t>
            </a:r>
            <a:endParaRPr lang="it-IT" altLang="it-IT" sz="1600" b="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Crescita % 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dei </a:t>
            </a: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Prezzi Medi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 e dei </a:t>
            </a:r>
            <a:r>
              <a:rPr lang="it-IT" alt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Fatturati </a:t>
            </a:r>
            <a:r>
              <a:rPr lang="it-IT" altLang="it-IT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su anno precedente</a:t>
            </a:r>
            <a:endParaRPr lang="it-IT" altLang="it-IT" sz="1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30878" y="6086363"/>
            <a:ext cx="72811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/>
              <a:t>*   Prezzi </a:t>
            </a:r>
            <a:r>
              <a:rPr lang="it-IT" sz="1200" dirty="0"/>
              <a:t>medi: Fatturato (in migliaia di euro</a:t>
            </a:r>
            <a:r>
              <a:rPr lang="it-IT" sz="1200" dirty="0" smtClean="0"/>
              <a:t>)/Numero Impression Vendute*1.000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400" dirty="0" smtClean="0"/>
          </a:p>
          <a:p>
            <a:r>
              <a:rPr lang="it-IT" sz="1200" dirty="0" smtClean="0"/>
              <a:t>**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smtClean="0"/>
              <a:t>Crescita % Prezzi Medi: </a:t>
            </a:r>
            <a:r>
              <a:rPr lang="it-IT" sz="1200" dirty="0"/>
              <a:t>(Prezzi Medi 2017 – Prezzi Medi 2016)/ Prezzi Medi </a:t>
            </a:r>
            <a:r>
              <a:rPr lang="it-IT" sz="1200" dirty="0" smtClean="0"/>
              <a:t>2016</a:t>
            </a:r>
          </a:p>
          <a:p>
            <a:endParaRPr lang="it-IT" sz="400" dirty="0" smtClean="0"/>
          </a:p>
          <a:p>
            <a:r>
              <a:rPr lang="it-IT" sz="1200" dirty="0" smtClean="0"/>
              <a:t>***</a:t>
            </a:r>
            <a:r>
              <a:rPr lang="it-IT" sz="1200" dirty="0"/>
              <a:t>Crescita % dei fatturati 2017 sui fatturati 2016: (Fatturato 2017 – Fatturato 2016)/ Fatturato </a:t>
            </a:r>
            <a:r>
              <a:rPr lang="it-IT" sz="1200" dirty="0" smtClean="0"/>
              <a:t>2016</a:t>
            </a:r>
            <a:endParaRPr lang="it-IT" sz="12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100392" y="6596879"/>
            <a:ext cx="1053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Pagina 2 di 2</a:t>
            </a:r>
            <a:endParaRPr lang="it-IT" dirty="0"/>
          </a:p>
        </p:txBody>
      </p:sp>
      <p:graphicFrame>
        <p:nvGraphicFramePr>
          <p:cNvPr id="13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426619"/>
              </p:ext>
            </p:extLst>
          </p:nvPr>
        </p:nvGraphicFramePr>
        <p:xfrm>
          <a:off x="71500" y="1196752"/>
          <a:ext cx="9001000" cy="480310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20080"/>
                <a:gridCol w="576063"/>
                <a:gridCol w="504056"/>
                <a:gridCol w="792088"/>
                <a:gridCol w="864096"/>
                <a:gridCol w="576064"/>
                <a:gridCol w="504056"/>
                <a:gridCol w="792088"/>
                <a:gridCol w="936104"/>
                <a:gridCol w="648072"/>
                <a:gridCol w="504057"/>
                <a:gridCol w="720080"/>
                <a:gridCol w="864096"/>
              </a:tblGrid>
              <a:tr h="259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CLASSIFIED/DIRECTORIES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Prezzi Medi 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 Fatturati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***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3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/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1,892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0,860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-54,6%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4,700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2,664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-43,3%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-92,2%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2,223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1,633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-26,6%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5,369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5,103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-4,9%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-79,6%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2,126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2,335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150,2%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5,322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2,157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-59,5%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-86,0%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2,315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2,944 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7,822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6,174 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-21,1%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-79,5%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2,981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4,289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6,310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3,766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-40,3%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-83,8%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2,005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3,243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6,897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5,929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-14,0%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-73,6%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0,563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5,775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0,786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3,050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1,053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6,152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0,967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2,625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1,002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9,200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0,756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9,822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Tot.Prog</a:t>
                      </a: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2,258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2,352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6,058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4,363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-28,0%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15027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516688" y="836613"/>
            <a:ext cx="1584325" cy="863600"/>
          </a:xfr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71922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6231" y="237655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Dati dichiarati</a:t>
            </a:r>
            <a:endParaRPr lang="it-IT" altLang="it-IT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24"/>
          <p:cNvSpPr/>
          <p:nvPr/>
        </p:nvSpPr>
        <p:spPr bwMode="auto">
          <a:xfrm>
            <a:off x="377788" y="873296"/>
            <a:ext cx="8242285" cy="116955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0" dirty="0" smtClean="0">
                <a:solidFill>
                  <a:schemeClr val="dk1"/>
                </a:solidFill>
              </a:rPr>
              <a:t>Hanno </a:t>
            </a:r>
            <a:r>
              <a:rPr lang="it-IT" sz="1400" b="0" dirty="0">
                <a:solidFill>
                  <a:schemeClr val="dk1"/>
                </a:solidFill>
              </a:rPr>
              <a:t>dichiarato i dati in maniera completa (sia </a:t>
            </a:r>
            <a:r>
              <a:rPr lang="it-IT" sz="1400" b="0" dirty="0" smtClean="0">
                <a:solidFill>
                  <a:schemeClr val="dk1"/>
                </a:solidFill>
              </a:rPr>
              <a:t>nei </a:t>
            </a:r>
            <a:r>
              <a:rPr lang="it-IT" sz="1400" b="0" dirty="0">
                <a:solidFill>
                  <a:schemeClr val="dk1"/>
                </a:solidFill>
              </a:rPr>
              <a:t>fatturati netti che </a:t>
            </a:r>
            <a:r>
              <a:rPr lang="it-IT" sz="1400" b="0" dirty="0" smtClean="0">
                <a:solidFill>
                  <a:schemeClr val="dk1"/>
                </a:solidFill>
              </a:rPr>
              <a:t>nel </a:t>
            </a:r>
            <a:r>
              <a:rPr lang="it-IT" sz="1400" b="0" dirty="0">
                <a:solidFill>
                  <a:schemeClr val="dk1"/>
                </a:solidFill>
              </a:rPr>
              <a:t>volume di </a:t>
            </a:r>
            <a:r>
              <a:rPr lang="it-IT" sz="1400" b="0" dirty="0" smtClean="0">
                <a:solidFill>
                  <a:schemeClr val="dk1"/>
                </a:solidFill>
              </a:rPr>
              <a:t>Impression </a:t>
            </a:r>
            <a:r>
              <a:rPr lang="it-IT" sz="1400" b="0" dirty="0">
                <a:solidFill>
                  <a:schemeClr val="dk1"/>
                </a:solidFill>
              </a:rPr>
              <a:t>vendute) </a:t>
            </a:r>
            <a:r>
              <a:rPr lang="it-IT" sz="1400" dirty="0" smtClean="0">
                <a:solidFill>
                  <a:schemeClr val="dk1"/>
                </a:solidFill>
              </a:rPr>
              <a:t>22 delle 26 Concessionarie aderenti all’Osservatorio. </a:t>
            </a: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sz="1400" b="0" dirty="0" smtClean="0">
              <a:solidFill>
                <a:schemeClr val="dk1"/>
              </a:solidFill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0" dirty="0" smtClean="0">
                <a:solidFill>
                  <a:schemeClr val="dk1"/>
                </a:solidFill>
              </a:rPr>
              <a:t>Come mostra la tabella, le 22 Concessionarie </a:t>
            </a:r>
            <a:r>
              <a:rPr lang="it-IT" sz="1400" dirty="0" smtClean="0">
                <a:solidFill>
                  <a:schemeClr val="dk1"/>
                </a:solidFill>
              </a:rPr>
              <a:t>rappresentano più dell’80% </a:t>
            </a:r>
            <a:r>
              <a:rPr lang="it-IT" sz="1400" b="0" dirty="0" smtClean="0">
                <a:solidFill>
                  <a:schemeClr val="dk1"/>
                </a:solidFill>
              </a:rPr>
              <a:t>del fatturato del canale di vendita Impression complessivamente dichiarato all’Osservatorio per tutti i mesi.</a:t>
            </a:r>
            <a:endParaRPr lang="it-IT" sz="1400" b="0" dirty="0">
              <a:solidFill>
                <a:schemeClr val="dk1"/>
              </a:solidFill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72008" y="7730896"/>
            <a:ext cx="611560" cy="3066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857714"/>
              </p:ext>
            </p:extLst>
          </p:nvPr>
        </p:nvGraphicFramePr>
        <p:xfrm>
          <a:off x="1773234" y="2183865"/>
          <a:ext cx="5112567" cy="448549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04189"/>
                <a:gridCol w="1704189"/>
                <a:gridCol w="1704189"/>
              </a:tblGrid>
              <a:tr h="299033">
                <a:tc gridSpan="3">
                  <a:txBody>
                    <a:bodyPr/>
                    <a:lstStyle/>
                    <a:p>
                      <a:pPr algn="ctr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del Fatturato Totale Impression dichiarato su totale FCP</a:t>
                      </a:r>
                      <a:endParaRPr lang="it-IT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Novembre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Dicembre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Progressivo 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99336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 bwMode="auto">
          <a:xfrm>
            <a:off x="346521" y="1622283"/>
            <a:ext cx="8424936" cy="3231654"/>
          </a:xfrm>
          <a:prstGeom prst="rect">
            <a:avLst/>
          </a:prstGeom>
          <a:solidFill>
            <a:srgbClr val="FEA7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 altLang="it-IT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alt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Canale di Vendita Impression</a:t>
            </a:r>
          </a:p>
          <a:p>
            <a:pPr algn="ctr"/>
            <a:endParaRPr lang="it-IT" altLang="it-IT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altLang="it-I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altLang="it-I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alt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 del Fatturato venduto ad Impression suddiviso nei canali:</a:t>
            </a:r>
          </a:p>
          <a:p>
            <a:pPr algn="ctr"/>
            <a:endParaRPr lang="it-IT" altLang="it-IT" sz="16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Vendita diretta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Programmatic Open Auction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Programmatic Private Deal.</a:t>
            </a:r>
          </a:p>
          <a:p>
            <a:pPr algn="ctr"/>
            <a:endParaRPr lang="it-IT" altLang="it-IT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0158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6231" y="116632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 e approfondimenti…</a:t>
            </a:r>
            <a:endParaRPr lang="it-IT" altLang="it-IT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72008" y="7730896"/>
            <a:ext cx="611560" cy="3066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3752250" y="2141717"/>
            <a:ext cx="4860000" cy="1332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sz="1400" b="0" dirty="0" smtClean="0">
                <a:solidFill>
                  <a:schemeClr val="dk1"/>
                </a:solidFill>
              </a:rPr>
              <a:t>Indica l’incidenza percentuale dei tre canali </a:t>
            </a:r>
            <a:r>
              <a:rPr lang="it-IT" sz="1400" b="0" dirty="0">
                <a:solidFill>
                  <a:schemeClr val="dk1"/>
                </a:solidFill>
              </a:rPr>
              <a:t>di vendita (Diretta, Open Auction e Private Deal</a:t>
            </a:r>
            <a:r>
              <a:rPr lang="it-IT" sz="1400" b="0" dirty="0" smtClean="0">
                <a:solidFill>
                  <a:schemeClr val="dk1"/>
                </a:solidFill>
              </a:rPr>
              <a:t>) sul </a:t>
            </a:r>
            <a:r>
              <a:rPr lang="it-IT" sz="1400" b="0" dirty="0">
                <a:solidFill>
                  <a:schemeClr val="dk1"/>
                </a:solidFill>
              </a:rPr>
              <a:t>F</a:t>
            </a:r>
            <a:r>
              <a:rPr lang="it-IT" sz="1400" b="0" dirty="0" smtClean="0">
                <a:solidFill>
                  <a:schemeClr val="dk1"/>
                </a:solidFill>
              </a:rPr>
              <a:t>atturato Totale. </a:t>
            </a:r>
          </a:p>
          <a:p>
            <a:pPr algn="just"/>
            <a:r>
              <a:rPr lang="it-IT" sz="1400" b="0" dirty="0" smtClean="0">
                <a:solidFill>
                  <a:schemeClr val="dk1"/>
                </a:solidFill>
              </a:rPr>
              <a:t>In particolare fatto cento il Fatturato Totale Impression è riportato quanto pesa ciascun canale. </a:t>
            </a:r>
            <a:endParaRPr lang="it-IT" sz="1400" b="0" dirty="0">
              <a:solidFill>
                <a:schemeClr val="dk1"/>
              </a:solidFill>
            </a:endParaRPr>
          </a:p>
        </p:txBody>
      </p:sp>
      <p:sp>
        <p:nvSpPr>
          <p:cNvPr id="17" name="Rettangolo 16"/>
          <p:cNvSpPr/>
          <p:nvPr/>
        </p:nvSpPr>
        <p:spPr bwMode="auto">
          <a:xfrm>
            <a:off x="466237" y="2141717"/>
            <a:ext cx="3105452" cy="1332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Peso % dei fatturati :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 - Vendita Diretta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- Open </a:t>
            </a:r>
            <a:r>
              <a:rPr lang="it-IT" sz="1400" dirty="0" err="1">
                <a:solidFill>
                  <a:schemeClr val="bg1"/>
                </a:solidFill>
              </a:rPr>
              <a:t>Auction</a:t>
            </a:r>
            <a:endParaRPr lang="it-IT" sz="1400" dirty="0">
              <a:solidFill>
                <a:schemeClr val="bg1"/>
              </a:solidFill>
            </a:endParaRP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- Private Deal</a:t>
            </a:r>
          </a:p>
        </p:txBody>
      </p:sp>
      <p:sp>
        <p:nvSpPr>
          <p:cNvPr id="19" name="Rettangolo 18"/>
          <p:cNvSpPr/>
          <p:nvPr/>
        </p:nvSpPr>
        <p:spPr bwMode="auto">
          <a:xfrm>
            <a:off x="3752250" y="3595919"/>
            <a:ext cx="4860000" cy="13320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sz="1400" b="0" dirty="0" smtClean="0">
                <a:solidFill>
                  <a:schemeClr val="dk1"/>
                </a:solidFill>
              </a:rPr>
              <a:t>Indica la crescita % del fatturato 2017 </a:t>
            </a:r>
            <a:r>
              <a:rPr lang="it-IT" sz="1400" b="0" dirty="0">
                <a:solidFill>
                  <a:schemeClr val="dk1"/>
                </a:solidFill>
              </a:rPr>
              <a:t>di </a:t>
            </a:r>
            <a:r>
              <a:rPr lang="it-IT" sz="1400" b="0" dirty="0" smtClean="0">
                <a:solidFill>
                  <a:schemeClr val="dk1"/>
                </a:solidFill>
              </a:rPr>
              <a:t>ciascun canale </a:t>
            </a:r>
            <a:r>
              <a:rPr lang="it-IT" sz="1400" b="0" dirty="0">
                <a:solidFill>
                  <a:schemeClr val="dk1"/>
                </a:solidFill>
              </a:rPr>
              <a:t>di vendita </a:t>
            </a:r>
            <a:r>
              <a:rPr lang="it-IT" sz="1400" b="0" dirty="0" smtClean="0">
                <a:solidFill>
                  <a:schemeClr val="dk1"/>
                </a:solidFill>
              </a:rPr>
              <a:t>(Diretta, Open Auction e Private Deal) rispetto al 2016.</a:t>
            </a:r>
          </a:p>
          <a:p>
            <a:pPr algn="just"/>
            <a:r>
              <a:rPr lang="it-IT" sz="1400" b="0" i="1" dirty="0"/>
              <a:t>Crescita </a:t>
            </a:r>
            <a:r>
              <a:rPr lang="it-IT" sz="1400" b="0" i="1" dirty="0" smtClean="0"/>
              <a:t>% = (</a:t>
            </a:r>
            <a:r>
              <a:rPr lang="it-IT" sz="1400" b="0" i="1" dirty="0"/>
              <a:t>Fatturato 2017 – Fatturato 2016)/ Fatturato 2016</a:t>
            </a:r>
          </a:p>
          <a:p>
            <a:pPr algn="just"/>
            <a:endParaRPr lang="it-IT" sz="1400" b="0" dirty="0">
              <a:solidFill>
                <a:schemeClr val="dk1"/>
              </a:solidFill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466237" y="3595919"/>
            <a:ext cx="3105452" cy="1332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Crescita % del fatturato 2017 sul fatturato 2016</a:t>
            </a:r>
          </a:p>
        </p:txBody>
      </p:sp>
      <p:sp>
        <p:nvSpPr>
          <p:cNvPr id="18" name="Rettangolo 17"/>
          <p:cNvSpPr/>
          <p:nvPr/>
        </p:nvSpPr>
        <p:spPr bwMode="auto">
          <a:xfrm>
            <a:off x="466237" y="1231055"/>
            <a:ext cx="8146013" cy="7848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00" b="0" dirty="0" smtClean="0">
                <a:solidFill>
                  <a:schemeClr val="dk1"/>
                </a:solidFill>
              </a:rPr>
              <a:t>Nella slide che segue sono riportati per ciascun mese e a progressivo a Giugno i seguenti dati: </a:t>
            </a: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sz="1500" b="0" dirty="0" smtClean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7437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090349"/>
              </p:ext>
            </p:extLst>
          </p:nvPr>
        </p:nvGraphicFramePr>
        <p:xfrm>
          <a:off x="611560" y="1138283"/>
          <a:ext cx="8280918" cy="514370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92088"/>
                <a:gridCol w="864096"/>
                <a:gridCol w="792088"/>
                <a:gridCol w="1008112"/>
                <a:gridCol w="792088"/>
                <a:gridCol w="864096"/>
                <a:gridCol w="886837"/>
                <a:gridCol w="730084"/>
                <a:gridCol w="687335"/>
                <a:gridCol w="864094"/>
              </a:tblGrid>
              <a:tr h="38822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Vendita Diretta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</a:t>
                      </a:r>
                    </a:p>
                    <a:p>
                      <a:pPr algn="ctr" fontAlgn="ctr"/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Open </a:t>
                      </a: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Auction</a:t>
                      </a:r>
                      <a:endParaRPr kumimoji="0" lang="it-IT" sz="1200" u="none" strike="noStrike" kern="1200" cap="none" normalizeH="0" baseline="0" dirty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Peso 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Private Deal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Crescita %</a:t>
                      </a: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513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1" marR="45721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1" marR="45721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1" marR="45721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1" marR="45721" marT="45700" marB="45700" anchor="ctr" horzOverflow="overflow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5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4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2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-20,1%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1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563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</a:t>
                      </a:r>
                      <a:r>
                        <a:rPr kumimoji="0" lang="it-IT" sz="105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0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935596" y="-27384"/>
            <a:ext cx="734481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 smtClean="0"/>
              <a:t>CANALE </a:t>
            </a:r>
            <a:r>
              <a:rPr lang="it-IT" altLang="it-IT" dirty="0"/>
              <a:t>DI </a:t>
            </a:r>
            <a:r>
              <a:rPr lang="it-IT" altLang="it-IT" dirty="0" smtClean="0"/>
              <a:t>VENDITA IMPRESSION</a:t>
            </a:r>
            <a:endParaRPr lang="it-IT" altLang="it-IT" dirty="0"/>
          </a:p>
          <a:p>
            <a:r>
              <a:rPr lang="it-IT" altLang="it-IT" sz="1600" dirty="0" smtClean="0"/>
              <a:t>Peso % dei tre canali di vendita </a:t>
            </a:r>
            <a:r>
              <a:rPr lang="it-IT" altLang="it-IT" sz="1600" b="0" dirty="0" smtClean="0"/>
              <a:t>sul Fatturato totale Impression </a:t>
            </a:r>
          </a:p>
          <a:p>
            <a:r>
              <a:rPr lang="it-IT" altLang="it-IT" sz="1600" dirty="0" smtClean="0"/>
              <a:t>Crescita % dei fatturati </a:t>
            </a:r>
            <a:r>
              <a:rPr lang="it-IT" altLang="it-IT" sz="1600" b="0" dirty="0" smtClean="0"/>
              <a:t>2017 sui fatturati 2016</a:t>
            </a:r>
            <a:endParaRPr lang="it-IT" altLang="it-IT" sz="1600" b="0" dirty="0" smtClean="0">
              <a:solidFill>
                <a:srgbClr val="FF0000"/>
              </a:solidFill>
            </a:endParaRPr>
          </a:p>
        </p:txBody>
      </p:sp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0399594" y="586854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611560" y="6415371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</a:t>
            </a:r>
            <a:r>
              <a:rPr lang="it-IT" sz="1200" dirty="0"/>
              <a:t>Crescita % dei fatturati 2017 sui fatturati </a:t>
            </a:r>
            <a:r>
              <a:rPr lang="it-IT" sz="1200" dirty="0" smtClean="0"/>
              <a:t>2016: (Fatturato 2017 – Fatturato 2016)/ Fatturato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48395518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251520" y="908720"/>
            <a:ext cx="8640960" cy="5509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0" dirty="0" smtClean="0">
                <a:solidFill>
                  <a:schemeClr val="dk1"/>
                </a:solidFill>
              </a:rPr>
              <a:t>Nelle </a:t>
            </a:r>
            <a:r>
              <a:rPr lang="it-IT" sz="1600" b="0" dirty="0">
                <a:solidFill>
                  <a:schemeClr val="dk1"/>
                </a:solidFill>
              </a:rPr>
              <a:t>slide che seguono riportiamo i dati di dettaglio per i</a:t>
            </a:r>
            <a:r>
              <a:rPr lang="it-IT" sz="1600" b="0" dirty="0" smtClean="0">
                <a:solidFill>
                  <a:schemeClr val="dk1"/>
                </a:solidFill>
              </a:rPr>
              <a:t> tre canali </a:t>
            </a:r>
            <a:r>
              <a:rPr lang="it-IT" sz="1600" b="0" dirty="0">
                <a:solidFill>
                  <a:schemeClr val="dk1"/>
                </a:solidFill>
              </a:rPr>
              <a:t>di Vendita (Diretta, Open </a:t>
            </a:r>
            <a:r>
              <a:rPr lang="it-IT" sz="1600" b="0" dirty="0" err="1">
                <a:solidFill>
                  <a:schemeClr val="dk1"/>
                </a:solidFill>
              </a:rPr>
              <a:t>Auction</a:t>
            </a:r>
            <a:r>
              <a:rPr lang="it-IT" sz="1600" b="0" dirty="0">
                <a:solidFill>
                  <a:schemeClr val="dk1"/>
                </a:solidFill>
              </a:rPr>
              <a:t> e Private Deal</a:t>
            </a:r>
            <a:r>
              <a:rPr lang="it-IT" sz="1600" b="0" dirty="0" smtClean="0">
                <a:solidFill>
                  <a:schemeClr val="dk1"/>
                </a:solidFill>
              </a:rPr>
              <a:t>), sia a progressivo a Giugno che per singolo mese.</a:t>
            </a:r>
            <a:endParaRPr lang="it-IT" sz="1600" b="0" dirty="0">
              <a:solidFill>
                <a:schemeClr val="dk1"/>
              </a:solidFill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0" dirty="0">
                <a:solidFill>
                  <a:schemeClr val="dk1"/>
                </a:solidFill>
              </a:rPr>
              <a:t>In particolare </a:t>
            </a:r>
            <a:r>
              <a:rPr lang="it-IT" sz="1600" b="0" dirty="0" smtClean="0">
                <a:solidFill>
                  <a:schemeClr val="dk1"/>
                </a:solidFill>
              </a:rPr>
              <a:t>i </a:t>
            </a:r>
            <a:r>
              <a:rPr lang="it-IT" sz="1600" b="0" dirty="0">
                <a:solidFill>
                  <a:schemeClr val="dk1"/>
                </a:solidFill>
              </a:rPr>
              <a:t>dati di Fatturato </a:t>
            </a:r>
            <a:r>
              <a:rPr lang="it-IT" sz="1600" b="0" dirty="0" smtClean="0">
                <a:solidFill>
                  <a:schemeClr val="dk1"/>
                </a:solidFill>
              </a:rPr>
              <a:t>vengono analizzati per…</a:t>
            </a: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i="1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600" b="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it-IT" altLang="it-IT" sz="1600" b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ciascuna vista sono riportati i seguenti dati</a:t>
            </a:r>
            <a:r>
              <a:rPr lang="it-IT" altLang="it-IT" sz="1600" b="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600" b="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1600" b="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prime due slide sintetizzano i risultati del progressivo a Giugno dei dati riportati in dettaglio nelle slide successive.</a:t>
            </a:r>
          </a:p>
        </p:txBody>
      </p:sp>
      <p:sp>
        <p:nvSpPr>
          <p:cNvPr id="18" name="Rettangolo 17"/>
          <p:cNvSpPr/>
          <p:nvPr/>
        </p:nvSpPr>
        <p:spPr bwMode="auto">
          <a:xfrm>
            <a:off x="1115616" y="4229478"/>
            <a:ext cx="6336704" cy="523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dirty="0" smtClean="0">
                <a:solidFill>
                  <a:srgbClr val="FEA70A"/>
                </a:solidFill>
              </a:rPr>
              <a:t>Peso </a:t>
            </a:r>
            <a:r>
              <a:rPr lang="it-IT" altLang="it-IT" sz="1400" dirty="0">
                <a:solidFill>
                  <a:srgbClr val="FEA70A"/>
                </a:solidFill>
              </a:rPr>
              <a:t>% </a:t>
            </a:r>
            <a:r>
              <a:rPr lang="it-IT" altLang="it-IT" sz="1400" dirty="0" smtClean="0">
                <a:solidFill>
                  <a:srgbClr val="FEA70A"/>
                </a:solidFill>
              </a:rPr>
              <a:t>del Fatturato</a:t>
            </a:r>
            <a:r>
              <a:rPr lang="it-IT" altLang="it-IT" sz="1400" dirty="0" smtClean="0"/>
              <a:t> </a:t>
            </a:r>
            <a:r>
              <a:rPr lang="it-IT" altLang="it-IT" sz="1400" b="0" dirty="0" smtClean="0"/>
              <a:t>di ciascun </a:t>
            </a:r>
            <a:r>
              <a:rPr lang="it-IT" altLang="it-IT" sz="1400" b="0" dirty="0" err="1" smtClean="0"/>
              <a:t>device</a:t>
            </a:r>
            <a:r>
              <a:rPr lang="it-IT" altLang="it-IT" sz="1400" b="0" dirty="0" smtClean="0"/>
              <a:t> e di ciascun oggetto, fatto cento il Fatturato del canale di vendita in analisi nel mese/progressivo</a:t>
            </a:r>
            <a:endParaRPr lang="it-IT" sz="1400" b="0" dirty="0"/>
          </a:p>
        </p:txBody>
      </p:sp>
      <p:sp>
        <p:nvSpPr>
          <p:cNvPr id="19" name="Rettangolo 18"/>
          <p:cNvSpPr/>
          <p:nvPr/>
        </p:nvSpPr>
        <p:spPr bwMode="auto">
          <a:xfrm>
            <a:off x="1115616" y="4941168"/>
            <a:ext cx="6336704" cy="540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dirty="0">
                <a:solidFill>
                  <a:srgbClr val="FEA70A"/>
                </a:solidFill>
              </a:rPr>
              <a:t>Crescita % dei fatturati </a:t>
            </a:r>
            <a:r>
              <a:rPr lang="it-IT" altLang="it-IT" sz="1400" b="0" dirty="0"/>
              <a:t>2017 sui fatturati </a:t>
            </a:r>
            <a:r>
              <a:rPr lang="it-IT" altLang="it-IT" sz="1400" b="0" dirty="0" smtClean="0"/>
              <a:t>2016 </a:t>
            </a:r>
            <a:r>
              <a:rPr lang="it-IT" altLang="it-IT" sz="1400" b="0" dirty="0" smtClean="0">
                <a:sym typeface="Wingdings" panose="05000000000000000000" pitchFamily="2" charset="2"/>
              </a:rPr>
              <a:t></a:t>
            </a:r>
            <a:r>
              <a:rPr lang="it-IT" altLang="it-IT" sz="1400" b="0" dirty="0" smtClean="0"/>
              <a:t> (</a:t>
            </a:r>
            <a:r>
              <a:rPr lang="it-IT" altLang="it-IT" sz="1400" b="0" i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Fatturato </a:t>
            </a:r>
            <a:r>
              <a:rPr lang="it-IT" altLang="it-IT" sz="1400" b="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– Fatturato 2016)/ Fatturato 2016</a:t>
            </a:r>
            <a:endParaRPr lang="it-IT" sz="1400" b="0" dirty="0"/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26231" y="116632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 e approfondimenti</a:t>
            </a:r>
            <a:endParaRPr lang="it-IT" altLang="it-IT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tangolo 31"/>
          <p:cNvSpPr/>
          <p:nvPr/>
        </p:nvSpPr>
        <p:spPr bwMode="auto">
          <a:xfrm>
            <a:off x="1045900" y="2338462"/>
            <a:ext cx="25200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altLang="it-IT" sz="1200" dirty="0" smtClean="0">
                <a:solidFill>
                  <a:schemeClr val="bg1"/>
                </a:solidFill>
              </a:rPr>
              <a:t> DEVICE/STRUMENTO</a:t>
            </a:r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33" name="Rettangolo 32"/>
          <p:cNvSpPr/>
          <p:nvPr/>
        </p:nvSpPr>
        <p:spPr bwMode="auto">
          <a:xfrm>
            <a:off x="5364088" y="2338462"/>
            <a:ext cx="25200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altLang="it-IT" sz="1200" dirty="0" smtClean="0">
                <a:solidFill>
                  <a:schemeClr val="bg1"/>
                </a:solidFill>
              </a:rPr>
              <a:t>OGGETTO/TIPOLOGIA</a:t>
            </a:r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34" name="Rettangolo 33"/>
          <p:cNvSpPr/>
          <p:nvPr/>
        </p:nvSpPr>
        <p:spPr bwMode="auto">
          <a:xfrm>
            <a:off x="395656" y="2785701"/>
            <a:ext cx="1080000" cy="504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VENDITA </a:t>
            </a:r>
          </a:p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DIRETTA</a:t>
            </a:r>
            <a:r>
              <a:rPr lang="it-IT" sz="1400" b="0" dirty="0" smtClean="0">
                <a:solidFill>
                  <a:srgbClr val="FEA70A"/>
                </a:solidFill>
              </a:rPr>
              <a:t> </a:t>
            </a:r>
            <a:endParaRPr lang="it-IT" sz="1400" b="0" dirty="0">
              <a:solidFill>
                <a:srgbClr val="FEA70A"/>
              </a:solidFill>
            </a:endParaRPr>
          </a:p>
        </p:txBody>
      </p:sp>
      <p:sp>
        <p:nvSpPr>
          <p:cNvPr id="35" name="Rettangolo 34"/>
          <p:cNvSpPr/>
          <p:nvPr/>
        </p:nvSpPr>
        <p:spPr bwMode="auto">
          <a:xfrm>
            <a:off x="1691800" y="2785701"/>
            <a:ext cx="1080000" cy="504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OPEN </a:t>
            </a:r>
            <a:endParaRPr lang="it-IT" altLang="it-IT" sz="1400" b="0" dirty="0">
              <a:solidFill>
                <a:srgbClr val="FEA70A"/>
              </a:solidFill>
            </a:endParaRPr>
          </a:p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AUCTION</a:t>
            </a:r>
            <a:endParaRPr lang="it-IT" sz="1400" b="0" dirty="0">
              <a:solidFill>
                <a:srgbClr val="FEA70A"/>
              </a:solidFill>
            </a:endParaRPr>
          </a:p>
        </p:txBody>
      </p:sp>
      <p:sp>
        <p:nvSpPr>
          <p:cNvPr id="36" name="Rettangolo 35"/>
          <p:cNvSpPr/>
          <p:nvPr/>
        </p:nvSpPr>
        <p:spPr bwMode="auto">
          <a:xfrm>
            <a:off x="3053413" y="2785701"/>
            <a:ext cx="1080000" cy="504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PRIVATE</a:t>
            </a:r>
          </a:p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 DEAL</a:t>
            </a:r>
            <a:endParaRPr lang="it-IT" sz="1400" b="0" dirty="0">
              <a:solidFill>
                <a:srgbClr val="FEA70A"/>
              </a:solidFill>
            </a:endParaRPr>
          </a:p>
        </p:txBody>
      </p:sp>
      <p:sp>
        <p:nvSpPr>
          <p:cNvPr id="37" name="Rettangolo 36"/>
          <p:cNvSpPr/>
          <p:nvPr/>
        </p:nvSpPr>
        <p:spPr bwMode="auto">
          <a:xfrm>
            <a:off x="4860032" y="2789723"/>
            <a:ext cx="1080000" cy="504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VENDITA </a:t>
            </a:r>
          </a:p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DIRETTA</a:t>
            </a:r>
            <a:r>
              <a:rPr lang="it-IT" sz="1400" b="0" dirty="0" smtClean="0">
                <a:solidFill>
                  <a:srgbClr val="FEA70A"/>
                </a:solidFill>
              </a:rPr>
              <a:t> </a:t>
            </a:r>
            <a:endParaRPr lang="it-IT" sz="1400" b="0" dirty="0">
              <a:solidFill>
                <a:srgbClr val="FEA70A"/>
              </a:solidFill>
            </a:endParaRPr>
          </a:p>
        </p:txBody>
      </p:sp>
      <p:sp>
        <p:nvSpPr>
          <p:cNvPr id="38" name="Rettangolo 37"/>
          <p:cNvSpPr/>
          <p:nvPr/>
        </p:nvSpPr>
        <p:spPr bwMode="auto">
          <a:xfrm>
            <a:off x="6156176" y="2789723"/>
            <a:ext cx="1080000" cy="504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OPEN </a:t>
            </a:r>
            <a:endParaRPr lang="it-IT" altLang="it-IT" sz="1400" b="0" dirty="0">
              <a:solidFill>
                <a:srgbClr val="FEA70A"/>
              </a:solidFill>
            </a:endParaRPr>
          </a:p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AUCTION</a:t>
            </a:r>
            <a:endParaRPr lang="it-IT" sz="1400" b="0" dirty="0">
              <a:solidFill>
                <a:srgbClr val="FEA70A"/>
              </a:solidFill>
            </a:endParaRPr>
          </a:p>
        </p:txBody>
      </p:sp>
      <p:sp>
        <p:nvSpPr>
          <p:cNvPr id="39" name="Rettangolo 38"/>
          <p:cNvSpPr/>
          <p:nvPr/>
        </p:nvSpPr>
        <p:spPr bwMode="auto">
          <a:xfrm>
            <a:off x="7517789" y="2789723"/>
            <a:ext cx="1080000" cy="504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PRIVATE</a:t>
            </a:r>
          </a:p>
          <a:p>
            <a:pPr algn="just"/>
            <a:r>
              <a:rPr lang="it-IT" altLang="it-IT" sz="1400" b="0" dirty="0" smtClean="0">
                <a:solidFill>
                  <a:srgbClr val="FEA70A"/>
                </a:solidFill>
              </a:rPr>
              <a:t> DEAL</a:t>
            </a:r>
            <a:endParaRPr lang="it-IT" sz="1400" b="0" dirty="0">
              <a:solidFill>
                <a:srgbClr val="FEA7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230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43041"/>
              </p:ext>
            </p:extLst>
          </p:nvPr>
        </p:nvGraphicFramePr>
        <p:xfrm>
          <a:off x="330251" y="1992101"/>
          <a:ext cx="8483497" cy="214353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87912"/>
                <a:gridCol w="775994"/>
                <a:gridCol w="787044"/>
                <a:gridCol w="745646"/>
                <a:gridCol w="826290"/>
                <a:gridCol w="826290"/>
                <a:gridCol w="826290"/>
                <a:gridCol w="826290"/>
                <a:gridCol w="881741"/>
              </a:tblGrid>
              <a:tr h="19601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altLang="it-IT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DEVICE/STRUMENTO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MOBILE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424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25" marR="45725"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25" marR="45725" marT="45702" marB="45702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8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Vendita Diretta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0" i="0" u="none" strike="noStrike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</a:rPr>
                        <a:t>Programmatic Open</a:t>
                      </a:r>
                      <a:r>
                        <a:rPr lang="it-IT" sz="1300" b="0" i="0" u="none" strike="noStrike" baseline="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</a:rPr>
                        <a:t> Auction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1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Programmatic Private </a:t>
                      </a:r>
                    </a:p>
                    <a:p>
                      <a:pPr algn="l" rtl="0" fontAlgn="ctr"/>
                      <a:r>
                        <a:rPr lang="it-IT" sz="13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Deal</a:t>
                      </a:r>
                      <a:endParaRPr lang="it-IT" sz="13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0" y="148570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 smtClean="0"/>
              <a:t>CANALE DI VENDITA IMPRESSION</a:t>
            </a:r>
            <a:endParaRPr lang="it-IT" altLang="it-IT" sz="1800" b="0" dirty="0"/>
          </a:p>
        </p:txBody>
      </p:sp>
      <p:sp>
        <p:nvSpPr>
          <p:cNvPr id="8" name="Rettangolo 7"/>
          <p:cNvSpPr/>
          <p:nvPr/>
        </p:nvSpPr>
        <p:spPr bwMode="auto">
          <a:xfrm>
            <a:off x="330251" y="997436"/>
            <a:ext cx="8483497" cy="81560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altLang="it-IT" sz="1600" b="0" dirty="0" smtClean="0"/>
              <a:t>Peso </a:t>
            </a:r>
            <a:r>
              <a:rPr lang="it-IT" altLang="it-IT" sz="1600" b="0" dirty="0"/>
              <a:t>% di ciascun </a:t>
            </a:r>
            <a:r>
              <a:rPr lang="it-IT" altLang="it-IT" sz="1600" dirty="0"/>
              <a:t>DEVICE/STRUMENTO</a:t>
            </a:r>
            <a:r>
              <a:rPr lang="it-IT" altLang="it-IT" sz="1600" b="0" dirty="0"/>
              <a:t> </a:t>
            </a:r>
            <a:r>
              <a:rPr lang="it-IT" altLang="it-IT" sz="1600" dirty="0"/>
              <a:t>p</a:t>
            </a:r>
            <a:r>
              <a:rPr lang="it-IT" altLang="it-IT" sz="1600" dirty="0" smtClean="0"/>
              <a:t>rogressivo </a:t>
            </a:r>
            <a:r>
              <a:rPr lang="it-IT" altLang="it-IT" sz="1600" dirty="0"/>
              <a:t>a </a:t>
            </a:r>
            <a:r>
              <a:rPr lang="it-IT" altLang="it-IT" sz="1600" dirty="0" smtClean="0"/>
              <a:t>Giugno,</a:t>
            </a:r>
            <a:r>
              <a:rPr lang="it-IT" altLang="it-IT" sz="1600" b="0" dirty="0" smtClean="0"/>
              <a:t> per ogni canale di Vendita</a:t>
            </a:r>
            <a:r>
              <a:rPr lang="it-IT" altLang="it-IT" sz="1600" dirty="0" smtClean="0"/>
              <a:t> </a:t>
            </a:r>
            <a:endParaRPr lang="it-IT" altLang="it-IT" sz="1600" dirty="0"/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sz="1500" b="0" dirty="0" smtClean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6369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48570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 smtClean="0"/>
              <a:t>CANALE DI VENDITA IMPRESSION</a:t>
            </a:r>
            <a:endParaRPr lang="it-IT" altLang="it-IT" sz="1800" b="0" dirty="0"/>
          </a:p>
        </p:txBody>
      </p:sp>
      <p:graphicFrame>
        <p:nvGraphicFramePr>
          <p:cNvPr id="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60997"/>
              </p:ext>
            </p:extLst>
          </p:nvPr>
        </p:nvGraphicFramePr>
        <p:xfrm>
          <a:off x="112352" y="2011984"/>
          <a:ext cx="8964485" cy="267811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147280"/>
                <a:gridCol w="576064"/>
                <a:gridCol w="648072"/>
                <a:gridCol w="648072"/>
                <a:gridCol w="648072"/>
                <a:gridCol w="720080"/>
                <a:gridCol w="792088"/>
                <a:gridCol w="720080"/>
                <a:gridCol w="648072"/>
                <a:gridCol w="576064"/>
                <a:gridCol w="648072"/>
                <a:gridCol w="648072"/>
                <a:gridCol w="544397"/>
              </a:tblGrid>
              <a:tr h="81028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altLang="it-IT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OGGETTO/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altLang="it-IT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TIPOLOGIA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EMAIL/SMS/MMS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DIRECTORIES</a:t>
                      </a:r>
                      <a:endParaRPr kumimoji="0" lang="it-IT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6" marR="45766" marT="45770" marB="4577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6" marR="45766" marT="45770" marB="45770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NATIVE</a:t>
                      </a: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lang="it-IT" sz="13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5772" marR="45772" marT="45757" marB="45757"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ALTRE</a:t>
                      </a:r>
                      <a:r>
                        <a:rPr lang="it-IT" sz="13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TIPOLOGIE</a:t>
                      </a:r>
                      <a:endParaRPr lang="it-IT" sz="13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lang="it-IT" sz="13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5772" marR="45772" marT="45757" marB="45757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601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72" marR="45772" marT="45757" marB="45757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72" marR="45772" marT="45757" marB="45757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72" marR="45772" marT="45757" marB="45757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66" marR="45766" marT="45770" marB="4577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45766" marR="45766" marT="45770" marB="45770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45772" marR="45772" marT="45757" marB="45757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45772" marR="45772" marT="45757" marB="457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45772" marR="45772" marT="45757" marB="45757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87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Vendita Diretta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81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0" i="0" u="none" strike="noStrike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</a:rPr>
                        <a:t>Programmatic Open</a:t>
                      </a:r>
                      <a:r>
                        <a:rPr lang="it-IT" sz="1300" b="0" i="0" u="none" strike="noStrike" baseline="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</a:rPr>
                        <a:t> Auction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632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0" i="0" u="none" strike="noStrike" dirty="0" smtClean="0">
                          <a:solidFill>
                            <a:srgbClr val="1429C2"/>
                          </a:solidFill>
                          <a:effectLst/>
                          <a:latin typeface="Arial" panose="020B0604020202020204" pitchFamily="34" charset="0"/>
                        </a:rPr>
                        <a:t>Programmatic Private Deal</a:t>
                      </a:r>
                      <a:endParaRPr lang="it-IT" sz="1300" b="0" i="0" u="none" strike="noStrike" dirty="0">
                        <a:solidFill>
                          <a:srgbClr val="1429C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 bwMode="auto">
          <a:xfrm>
            <a:off x="330251" y="1021069"/>
            <a:ext cx="8490221" cy="81560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altLang="it-IT" sz="1600" b="0" dirty="0" smtClean="0"/>
              <a:t>Peso </a:t>
            </a:r>
            <a:r>
              <a:rPr lang="it-IT" altLang="it-IT" sz="1600" b="0" dirty="0"/>
              <a:t>% di ciascun </a:t>
            </a:r>
            <a:r>
              <a:rPr lang="it-IT" altLang="it-IT" sz="1600" dirty="0" smtClean="0"/>
              <a:t>OGGETTO/TIPOLOGIA</a:t>
            </a:r>
            <a:r>
              <a:rPr lang="it-IT" altLang="it-IT" sz="1600" b="0" dirty="0" smtClean="0"/>
              <a:t> </a:t>
            </a:r>
            <a:r>
              <a:rPr lang="it-IT" altLang="it-IT" sz="1600" dirty="0" smtClean="0"/>
              <a:t>progressivo </a:t>
            </a:r>
            <a:r>
              <a:rPr lang="it-IT" altLang="it-IT" sz="1600" dirty="0"/>
              <a:t>a </a:t>
            </a:r>
            <a:r>
              <a:rPr lang="it-IT" altLang="it-IT" sz="1600" dirty="0" smtClean="0"/>
              <a:t>Giugno</a:t>
            </a:r>
            <a:r>
              <a:rPr lang="it-IT" altLang="it-IT" sz="1600" b="0" dirty="0" smtClean="0"/>
              <a:t>, per ogni canale di Vendita</a:t>
            </a:r>
            <a:r>
              <a:rPr lang="it-IT" altLang="it-IT" sz="1600" dirty="0" smtClean="0"/>
              <a:t> </a:t>
            </a:r>
            <a:endParaRPr lang="it-IT" altLang="it-IT" sz="1600" dirty="0"/>
          </a:p>
          <a:p>
            <a:pPr algn="just" fontAlgn="ctr">
              <a:spcBef>
                <a:spcPts val="0"/>
              </a:spcBef>
              <a:spcAft>
                <a:spcPts val="0"/>
              </a:spcAft>
              <a:defRPr/>
            </a:pPr>
            <a:endParaRPr lang="it-IT" sz="1500" b="0" dirty="0" smtClean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540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0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16998</TotalTime>
  <Words>5324</Words>
  <Application>Microsoft Office PowerPoint</Application>
  <PresentationFormat>Presentazione su schermo (4:3)</PresentationFormat>
  <Paragraphs>2669</Paragraphs>
  <Slides>26</Slides>
  <Notes>26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Calibri</vt:lpstr>
      <vt:lpstr>Verdana</vt:lpstr>
      <vt:lpstr>Wingdings</vt:lpstr>
      <vt:lpstr>1_Default Design</vt:lpstr>
      <vt:lpstr>Personalizza struttura</vt:lpstr>
      <vt:lpstr>CANALE DI VENDITA IMPRESSION  II TRIMESTRE 2017  OSSERVATORIO FCP- ASSOINTERNET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1960</cp:revision>
  <cp:lastPrinted>2017-09-25T08:52:07Z</cp:lastPrinted>
  <dcterms:created xsi:type="dcterms:W3CDTF">2006-03-29T09:09:15Z</dcterms:created>
  <dcterms:modified xsi:type="dcterms:W3CDTF">2017-09-28T08:51:06Z</dcterms:modified>
</cp:coreProperties>
</file>