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12"/>
  </p:notesMasterIdLst>
  <p:handoutMasterIdLst>
    <p:handoutMasterId r:id="rId13"/>
  </p:handoutMasterIdLst>
  <p:sldIdLst>
    <p:sldId id="448" r:id="rId3"/>
    <p:sldId id="498" r:id="rId4"/>
    <p:sldId id="452" r:id="rId5"/>
    <p:sldId id="478" r:id="rId6"/>
    <p:sldId id="485" r:id="rId7"/>
    <p:sldId id="497" r:id="rId8"/>
    <p:sldId id="481" r:id="rId9"/>
    <p:sldId id="483" r:id="rId10"/>
    <p:sldId id="472" r:id="rId11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lvaggi Laura" initials="SL" lastIdx="7" clrIdx="0"/>
  <p:cmAuthor id="1" name="Castelli Chiara" initials="CC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C19E"/>
    <a:srgbClr val="FDD483"/>
    <a:srgbClr val="FF6D09"/>
    <a:srgbClr val="FF6600"/>
    <a:srgbClr val="FFCC66"/>
    <a:srgbClr val="C9EAFF"/>
    <a:srgbClr val="B5FAFD"/>
    <a:srgbClr val="F19105"/>
    <a:srgbClr val="00B0F0"/>
    <a:srgbClr val="0D972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8015" autoAdjust="0"/>
    <p:restoredTop sz="94434" autoAdjust="0"/>
  </p:normalViewPr>
  <p:slideViewPr>
    <p:cSldViewPr>
      <p:cViewPr varScale="1">
        <p:scale>
          <a:sx n="88" d="100"/>
          <a:sy n="88" d="100"/>
        </p:scale>
        <p:origin x="-1987" y="-8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205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8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48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6600"/>
            <a:ext cx="4941887" cy="37068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689244"/>
            <a:ext cx="5438775" cy="444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8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8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dirty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pPr/>
              <a:t>12/10/2017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5096" y="908720"/>
            <a:ext cx="4293809" cy="2520280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97768" y="4221088"/>
            <a:ext cx="8748464" cy="1785104"/>
          </a:xfrm>
          <a:prstGeom prst="rect">
            <a:avLst/>
          </a:prstGeom>
          <a:solidFill>
            <a:srgbClr val="07C19E"/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200" dirty="0" smtClean="0">
                <a:solidFill>
                  <a:schemeClr val="bg1"/>
                </a:solidFill>
              </a:rPr>
              <a:t>OSSERVATORIO ASSOINTERNET</a:t>
            </a:r>
            <a:r>
              <a:rPr lang="it-IT" sz="2200" dirty="0">
                <a:solidFill>
                  <a:schemeClr val="bg1"/>
                </a:solidFill>
              </a:rPr>
              <a:t>:</a:t>
            </a:r>
          </a:p>
          <a:p>
            <a:pPr algn="ctr"/>
            <a:endParaRPr lang="it-IT" sz="2200" dirty="0">
              <a:solidFill>
                <a:schemeClr val="bg1"/>
              </a:solidFill>
            </a:endParaRPr>
          </a:p>
          <a:p>
            <a:pPr algn="ctr"/>
            <a:r>
              <a:rPr lang="it-IT" sz="2200" i="1" dirty="0" smtClean="0">
                <a:solidFill>
                  <a:schemeClr val="bg1"/>
                </a:solidFill>
              </a:rPr>
              <a:t>Raccolta ed elaborazione dei dati per l’anno 2018</a:t>
            </a:r>
          </a:p>
          <a:p>
            <a:pPr algn="ctr"/>
            <a:endParaRPr lang="it-IT" sz="2200" i="1" dirty="0">
              <a:solidFill>
                <a:schemeClr val="bg1"/>
              </a:solidFill>
            </a:endParaRPr>
          </a:p>
          <a:p>
            <a:pPr algn="ctr"/>
            <a:r>
              <a:rPr lang="it-IT" sz="2200" i="1" dirty="0" smtClean="0">
                <a:solidFill>
                  <a:schemeClr val="bg1"/>
                </a:solidFill>
              </a:rPr>
              <a:t>12 ottobre </a:t>
            </a:r>
            <a:r>
              <a:rPr lang="it-IT" sz="2200" i="1" dirty="0" smtClean="0">
                <a:solidFill>
                  <a:schemeClr val="bg1"/>
                </a:solidFill>
              </a:rPr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xmlns="" val="40760108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 bwMode="auto">
          <a:xfrm>
            <a:off x="2308030" y="1758528"/>
            <a:ext cx="6264000" cy="720000"/>
          </a:xfrm>
          <a:prstGeom prst="rect">
            <a:avLst/>
          </a:prstGeom>
          <a:solidFill>
            <a:schemeClr val="bg1">
              <a:lumMod val="85000"/>
              <a:alpha val="30000"/>
            </a:schemeClr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DATO DI FCP ELABORATO DA REPLY</a:t>
            </a:r>
          </a:p>
        </p:txBody>
      </p:sp>
      <p:sp>
        <p:nvSpPr>
          <p:cNvPr id="15" name="Rettangolo 14"/>
          <p:cNvSpPr/>
          <p:nvPr/>
        </p:nvSpPr>
        <p:spPr bwMode="auto">
          <a:xfrm>
            <a:off x="2308030" y="3065653"/>
            <a:ext cx="6264000" cy="64633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RACCOLTA DEL DATO PER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SETTORE MERCEOLOGICO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magin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835190" y="2835186"/>
            <a:ext cx="6858002" cy="1187625"/>
          </a:xfrm>
          <a:prstGeom prst="rect">
            <a:avLst/>
          </a:prstGeom>
        </p:spPr>
      </p:pic>
      <p:sp>
        <p:nvSpPr>
          <p:cNvPr id="42" name="Rombo 41"/>
          <p:cNvSpPr/>
          <p:nvPr/>
        </p:nvSpPr>
        <p:spPr bwMode="auto">
          <a:xfrm>
            <a:off x="1979712" y="1657376"/>
            <a:ext cx="648072" cy="925200"/>
          </a:xfrm>
          <a:prstGeom prst="diamond">
            <a:avLst/>
          </a:prstGeom>
          <a:solidFill>
            <a:srgbClr val="07C1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2147972" y="1992620"/>
            <a:ext cx="2160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>
                <a:solidFill>
                  <a:schemeClr val="bg1"/>
                </a:solidFill>
              </a:rPr>
              <a:t>1</a:t>
            </a:r>
            <a:endParaRPr lang="it-IT" sz="1300" dirty="0">
              <a:solidFill>
                <a:schemeClr val="bg1"/>
              </a:solidFill>
            </a:endParaRPr>
          </a:p>
        </p:txBody>
      </p:sp>
      <p:sp>
        <p:nvSpPr>
          <p:cNvPr id="44" name="Rombo 43"/>
          <p:cNvSpPr/>
          <p:nvPr/>
        </p:nvSpPr>
        <p:spPr bwMode="auto">
          <a:xfrm>
            <a:off x="1980074" y="2954088"/>
            <a:ext cx="648072" cy="925200"/>
          </a:xfrm>
          <a:prstGeom prst="diamond">
            <a:avLst/>
          </a:prstGeom>
          <a:solidFill>
            <a:srgbClr val="07C1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148334" y="3289332"/>
            <a:ext cx="2160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>
                <a:solidFill>
                  <a:schemeClr val="bg1"/>
                </a:solidFill>
              </a:rPr>
              <a:t>2</a:t>
            </a:r>
            <a:endParaRPr 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351921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 flipH="1">
            <a:off x="400916" y="1342509"/>
            <a:ext cx="828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IT" sz="1800" b="0" dirty="0" smtClean="0"/>
              <a:t>Ogni associato mensilmente dichiara a Reply i</a:t>
            </a:r>
            <a:r>
              <a:rPr lang="it-IT" sz="1800" dirty="0" smtClean="0"/>
              <a:t> Fatturati Netti</a:t>
            </a:r>
            <a:r>
              <a:rPr lang="it-IT" sz="1800" b="0" dirty="0" smtClean="0"/>
              <a:t>. I dati elaborati da Reply sono classificati su </a:t>
            </a:r>
            <a:r>
              <a:rPr lang="it-IT" sz="1800" dirty="0"/>
              <a:t>m</a:t>
            </a:r>
            <a:r>
              <a:rPr lang="it-IT" sz="1800" dirty="0" smtClean="0"/>
              <a:t>odello tridimensionale </a:t>
            </a:r>
            <a:r>
              <a:rPr lang="it-IT" sz="1800" b="0" dirty="0" smtClean="0"/>
              <a:t>strutturato come segue:</a:t>
            </a: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886920" y="3166566"/>
            <a:ext cx="2340430" cy="170259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WEB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MOBILE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TABLET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SMART TV/CONSOLE</a:t>
            </a:r>
          </a:p>
        </p:txBody>
      </p:sp>
      <p:sp>
        <p:nvSpPr>
          <p:cNvPr id="20" name="Rettangolo arrotondato 19"/>
          <p:cNvSpPr/>
          <p:nvPr/>
        </p:nvSpPr>
        <p:spPr bwMode="auto">
          <a:xfrm>
            <a:off x="3352139" y="3171862"/>
            <a:ext cx="2791365" cy="1692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lang="it-IT" sz="1200" dirty="0" smtClean="0"/>
              <a:t>BANNER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VIDEO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lang="it-IT" sz="1200" dirty="0" smtClean="0"/>
              <a:t>NEWSLETTER/EMAIL/SMS/MMS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CLASSIFIED/DIRECTORIES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lang="it-IT" sz="1200" dirty="0" smtClean="0"/>
              <a:t>KEYWORDS/SEARCH ADV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NATIVE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tabLst/>
            </a:pPr>
            <a:r>
              <a:rPr lang="it-IT" sz="1200" dirty="0" smtClean="0"/>
              <a:t>ALTRE TIPOLOGIE</a:t>
            </a:r>
            <a:endParaRPr kumimoji="0" lang="it-IT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885544" y="2793387"/>
            <a:ext cx="2340000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/>
              <a:t>DEVICE</a:t>
            </a:r>
          </a:p>
        </p:txBody>
      </p:sp>
      <p:sp>
        <p:nvSpPr>
          <p:cNvPr id="23" name="Rettangolo arrotondato 22"/>
          <p:cNvSpPr/>
          <p:nvPr/>
        </p:nvSpPr>
        <p:spPr bwMode="auto">
          <a:xfrm>
            <a:off x="3351230" y="2793387"/>
            <a:ext cx="2790000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OGGETTO TIPOLOGIA</a:t>
            </a: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6300432" y="2793387"/>
            <a:ext cx="2160000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it-IT" sz="1200" dirty="0"/>
              <a:t>MODALITA’ DI VENDITA</a:t>
            </a: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6287520" y="3166566"/>
            <a:ext cx="2160000" cy="170259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IMPRESSION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PERFORMANCE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endParaRPr lang="it-IT" sz="1200" dirty="0"/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it-IT" sz="1200" dirty="0"/>
              <a:t>A TEMPO</a:t>
            </a:r>
          </a:p>
        </p:txBody>
      </p:sp>
      <p:sp>
        <p:nvSpPr>
          <p:cNvPr id="43" name="CasellaDiTesto 42"/>
          <p:cNvSpPr txBox="1"/>
          <p:nvPr/>
        </p:nvSpPr>
        <p:spPr>
          <a:xfrm flipH="1">
            <a:off x="572371" y="5186516"/>
            <a:ext cx="8280000" cy="1440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800" b="0" dirty="0" smtClean="0"/>
              <a:t>E danno origine a tavole riepilogative degli </a:t>
            </a:r>
            <a:r>
              <a:rPr lang="it-IT" sz="1800" b="0" dirty="0"/>
              <a:t>andamenti dei fatturati per </a:t>
            </a:r>
            <a:r>
              <a:rPr lang="it-IT" sz="1800" dirty="0"/>
              <a:t>Modalità di vendita, Device/Strumento, Oggetto/Tipologia</a:t>
            </a:r>
            <a:r>
              <a:rPr lang="it-IT" sz="1800" b="0" dirty="0"/>
              <a:t> per mese e con totale progressivo al mese di </a:t>
            </a:r>
            <a:r>
              <a:rPr lang="it-IT" sz="1800" b="0" dirty="0" smtClean="0"/>
              <a:t>elaborazione.</a:t>
            </a:r>
          </a:p>
        </p:txBody>
      </p:sp>
      <p:grpSp>
        <p:nvGrpSpPr>
          <p:cNvPr id="27" name="Gruppo 26"/>
          <p:cNvGrpSpPr/>
          <p:nvPr/>
        </p:nvGrpSpPr>
        <p:grpSpPr>
          <a:xfrm>
            <a:off x="776335" y="275504"/>
            <a:ext cx="7684097" cy="735424"/>
            <a:chOff x="776335" y="375520"/>
            <a:chExt cx="7684097" cy="735424"/>
          </a:xfrm>
        </p:grpSpPr>
        <p:sp>
          <p:nvSpPr>
            <p:cNvPr id="28" name="Rettangolo 27"/>
            <p:cNvSpPr/>
            <p:nvPr/>
          </p:nvSpPr>
          <p:spPr bwMode="auto">
            <a:xfrm>
              <a:off x="1187624" y="390944"/>
              <a:ext cx="7272808" cy="720000"/>
            </a:xfrm>
            <a:prstGeom prst="rect">
              <a:avLst/>
            </a:prstGeom>
            <a:noFill/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000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DATO DI FCP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ELABORATO </a:t>
              </a:r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REPLY: </a:t>
              </a:r>
              <a:r>
                <a:rPr lang="it-IT" sz="1800" i="1" dirty="0" smtClean="0">
                  <a:solidFill>
                    <a:srgbClr val="07C19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Classificazione</a:t>
              </a:r>
            </a:p>
          </p:txBody>
        </p:sp>
        <p:sp>
          <p:nvSpPr>
            <p:cNvPr id="29" name="Decisione 28"/>
            <p:cNvSpPr/>
            <p:nvPr/>
          </p:nvSpPr>
          <p:spPr bwMode="auto">
            <a:xfrm>
              <a:off x="776335" y="375520"/>
              <a:ext cx="792596" cy="720000"/>
            </a:xfrm>
            <a:prstGeom prst="flowChartDecision">
              <a:avLst/>
            </a:prstGeom>
            <a:solidFill>
              <a:srgbClr val="07C19E"/>
            </a:solidFill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CasellaDiTesto 29"/>
            <p:cNvSpPr txBox="1"/>
            <p:nvPr/>
          </p:nvSpPr>
          <p:spPr>
            <a:xfrm>
              <a:off x="1013626" y="533552"/>
              <a:ext cx="31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 smtClean="0">
                  <a:solidFill>
                    <a:schemeClr val="bg1"/>
                  </a:solidFill>
                </a:rPr>
                <a:t>1</a:t>
              </a:r>
              <a:endParaRPr lang="it-IT" sz="1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6379340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07871" y="1168176"/>
            <a:ext cx="83023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1800">
                <a:solidFill>
                  <a:srgbClr val="C00000"/>
                </a:solidFill>
              </a:defRPr>
            </a:lvl1pPr>
          </a:lstStyle>
          <a:p>
            <a:r>
              <a:rPr lang="it-IT" dirty="0"/>
              <a:t>Limiti e Criticità </a:t>
            </a:r>
            <a:endParaRPr lang="it-IT" dirty="0" smtClean="0"/>
          </a:p>
          <a:p>
            <a:endParaRPr lang="it-IT" sz="1000" dirty="0"/>
          </a:p>
          <a:p>
            <a:r>
              <a:rPr lang="it-IT" b="0" dirty="0">
                <a:solidFill>
                  <a:schemeClr val="tx1"/>
                </a:solidFill>
              </a:rPr>
              <a:t>La classificazione </a:t>
            </a:r>
            <a:r>
              <a:rPr lang="it-IT" b="0" dirty="0" smtClean="0">
                <a:solidFill>
                  <a:schemeClr val="tx1"/>
                </a:solidFill>
              </a:rPr>
              <a:t>non </a:t>
            </a:r>
            <a:r>
              <a:rPr lang="it-IT" b="0" dirty="0">
                <a:solidFill>
                  <a:schemeClr val="tx1"/>
                </a:solidFill>
              </a:rPr>
              <a:t>mostra una fotografia attuale del </a:t>
            </a:r>
            <a:r>
              <a:rPr lang="it-IT" b="0" dirty="0" smtClean="0">
                <a:solidFill>
                  <a:schemeClr val="tx1"/>
                </a:solidFill>
              </a:rPr>
              <a:t>mercato.</a:t>
            </a:r>
            <a:endParaRPr lang="it-IT" b="0" dirty="0">
              <a:solidFill>
                <a:schemeClr val="tx1"/>
              </a:solidFill>
            </a:endParaRPr>
          </a:p>
          <a:p>
            <a:endParaRPr lang="it-IT" b="0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30" name="CasellaDiTesto 29"/>
          <p:cNvSpPr txBox="1"/>
          <p:nvPr/>
        </p:nvSpPr>
        <p:spPr>
          <a:xfrm>
            <a:off x="207871" y="2460107"/>
            <a:ext cx="8302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dirty="0" smtClean="0">
                <a:solidFill>
                  <a:srgbClr val="C00000"/>
                </a:solidFill>
              </a:rPr>
              <a:t>Proposta 2018</a:t>
            </a:r>
            <a:r>
              <a:rPr lang="it-IT" sz="1800" dirty="0" smtClean="0">
                <a:solidFill>
                  <a:srgbClr val="C00000"/>
                </a:solidFill>
              </a:rPr>
              <a:t>:</a:t>
            </a:r>
            <a:endParaRPr lang="it-IT" sz="1800" dirty="0" smtClean="0"/>
          </a:p>
          <a:p>
            <a:pPr algn="just"/>
            <a:endParaRPr lang="it-IT" sz="1800" dirty="0"/>
          </a:p>
          <a:p>
            <a:pPr algn="just"/>
            <a:endParaRPr lang="it-IT" sz="1800" dirty="0" smtClean="0"/>
          </a:p>
        </p:txBody>
      </p:sp>
      <p:sp>
        <p:nvSpPr>
          <p:cNvPr id="80" name="Rettangolo arrotondato 79"/>
          <p:cNvSpPr/>
          <p:nvPr/>
        </p:nvSpPr>
        <p:spPr bwMode="auto">
          <a:xfrm>
            <a:off x="4357686" y="3757048"/>
            <a:ext cx="2469009" cy="2641402"/>
          </a:xfrm>
          <a:prstGeom prst="roundRect">
            <a:avLst>
              <a:gd name="adj" fmla="val 2950"/>
            </a:avLst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it-IT" sz="1400" dirty="0" smtClean="0"/>
          </a:p>
          <a:p>
            <a:r>
              <a:rPr lang="it-IT" sz="1400" dirty="0" smtClean="0"/>
              <a:t>Banner</a:t>
            </a:r>
          </a:p>
          <a:p>
            <a:endParaRPr lang="it-IT" sz="500" dirty="0" smtClean="0"/>
          </a:p>
          <a:p>
            <a:r>
              <a:rPr lang="it-IT" sz="1400" dirty="0" smtClean="0"/>
              <a:t>Video</a:t>
            </a:r>
          </a:p>
          <a:p>
            <a:endParaRPr lang="it-IT" sz="500" dirty="0" smtClean="0"/>
          </a:p>
          <a:p>
            <a:r>
              <a:rPr lang="it-IT" sz="1400" dirty="0" smtClean="0">
                <a:solidFill>
                  <a:srgbClr val="C00000"/>
                </a:solidFill>
              </a:rPr>
              <a:t>Audio</a:t>
            </a:r>
          </a:p>
          <a:p>
            <a:endParaRPr lang="it-IT" sz="500" dirty="0" smtClean="0"/>
          </a:p>
          <a:p>
            <a:r>
              <a:rPr lang="it-IT" sz="1400" dirty="0" smtClean="0"/>
              <a:t>Classified/Directories</a:t>
            </a:r>
          </a:p>
          <a:p>
            <a:endParaRPr lang="it-IT" sz="500" dirty="0" smtClean="0"/>
          </a:p>
          <a:p>
            <a:r>
              <a:rPr lang="it-IT" sz="1400" dirty="0" smtClean="0"/>
              <a:t>Keywords/Search ADV</a:t>
            </a:r>
          </a:p>
          <a:p>
            <a:endParaRPr lang="it-IT" sz="500" dirty="0" smtClean="0"/>
          </a:p>
          <a:p>
            <a:r>
              <a:rPr lang="it-IT" sz="1400" dirty="0" smtClean="0"/>
              <a:t>Native</a:t>
            </a:r>
          </a:p>
          <a:p>
            <a:endParaRPr lang="it-IT" sz="500" dirty="0" smtClean="0"/>
          </a:p>
          <a:p>
            <a:r>
              <a:rPr lang="it-IT" sz="1400" dirty="0" err="1" smtClean="0"/>
              <a:t>Direct</a:t>
            </a:r>
            <a:r>
              <a:rPr lang="it-IT" sz="1400" dirty="0" smtClean="0"/>
              <a:t> </a:t>
            </a:r>
            <a:r>
              <a:rPr lang="it-IT" sz="1400" dirty="0" err="1" smtClean="0"/>
              <a:t>mkt</a:t>
            </a:r>
            <a:endParaRPr lang="it-IT" sz="1400" dirty="0" smtClean="0"/>
          </a:p>
          <a:p>
            <a:endParaRPr lang="it-IT" sz="500" dirty="0" smtClean="0"/>
          </a:p>
          <a:p>
            <a:r>
              <a:rPr lang="it-IT" sz="1400" dirty="0" smtClean="0"/>
              <a:t>Altre Tipologie</a:t>
            </a:r>
            <a:endParaRPr lang="it-IT" sz="1400" dirty="0"/>
          </a:p>
        </p:txBody>
      </p:sp>
      <p:sp>
        <p:nvSpPr>
          <p:cNvPr id="81" name="Rettangolo arrotondato 80"/>
          <p:cNvSpPr/>
          <p:nvPr/>
        </p:nvSpPr>
        <p:spPr bwMode="auto">
          <a:xfrm>
            <a:off x="6899048" y="5219549"/>
            <a:ext cx="2051720" cy="153233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it-IT" sz="1400" dirty="0" smtClean="0"/>
          </a:p>
          <a:p>
            <a:r>
              <a:rPr lang="it-IT" sz="1400" dirty="0" smtClean="0"/>
              <a:t>A Impression</a:t>
            </a:r>
          </a:p>
          <a:p>
            <a:endParaRPr lang="it-IT" sz="1400" dirty="0" smtClean="0"/>
          </a:p>
          <a:p>
            <a:r>
              <a:rPr lang="it-IT" sz="1400" dirty="0" smtClean="0"/>
              <a:t>A Tempo</a:t>
            </a:r>
          </a:p>
          <a:p>
            <a:endParaRPr lang="it-IT" sz="1400" dirty="0" smtClean="0"/>
          </a:p>
          <a:p>
            <a:r>
              <a:rPr lang="it-IT" sz="1400" dirty="0" smtClean="0"/>
              <a:t>A Performance</a:t>
            </a:r>
            <a:endParaRPr lang="it-IT" sz="1400" dirty="0"/>
          </a:p>
        </p:txBody>
      </p:sp>
      <p:sp>
        <p:nvSpPr>
          <p:cNvPr id="82" name="Rettangolo arrotondato 81"/>
          <p:cNvSpPr/>
          <p:nvPr/>
        </p:nvSpPr>
        <p:spPr bwMode="auto">
          <a:xfrm>
            <a:off x="1886918" y="3383806"/>
            <a:ext cx="2399330" cy="105560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it-IT" sz="1400" dirty="0" smtClean="0"/>
          </a:p>
          <a:p>
            <a:r>
              <a:rPr lang="it-IT" sz="1400" dirty="0" smtClean="0">
                <a:solidFill>
                  <a:srgbClr val="C00000"/>
                </a:solidFill>
              </a:rPr>
              <a:t>BROWSING</a:t>
            </a:r>
          </a:p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it-IT" sz="1400" dirty="0" smtClean="0">
                <a:solidFill>
                  <a:srgbClr val="C00000"/>
                </a:solidFill>
              </a:rPr>
              <a:t>APP</a:t>
            </a:r>
            <a:endParaRPr lang="it-IT" sz="1400" dirty="0">
              <a:solidFill>
                <a:srgbClr val="C00000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 bwMode="auto">
          <a:xfrm>
            <a:off x="168722" y="2930945"/>
            <a:ext cx="1656184" cy="153233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it-IT" sz="1400" dirty="0" smtClean="0"/>
          </a:p>
          <a:p>
            <a:r>
              <a:rPr lang="it-IT" sz="1400" dirty="0" smtClean="0">
                <a:solidFill>
                  <a:srgbClr val="C00000"/>
                </a:solidFill>
              </a:rPr>
              <a:t>Dekstop/Tablet</a:t>
            </a:r>
          </a:p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it-IT" sz="1400" dirty="0" smtClean="0">
                <a:solidFill>
                  <a:srgbClr val="C00000"/>
                </a:solidFill>
              </a:rPr>
              <a:t>Smartphone</a:t>
            </a:r>
          </a:p>
          <a:p>
            <a:endParaRPr lang="it-IT" sz="1400" dirty="0" smtClean="0">
              <a:solidFill>
                <a:srgbClr val="C00000"/>
              </a:solidFill>
            </a:endParaRPr>
          </a:p>
          <a:p>
            <a:r>
              <a:rPr lang="it-IT" sz="1400" dirty="0" smtClean="0">
                <a:solidFill>
                  <a:srgbClr val="C00000"/>
                </a:solidFill>
              </a:rPr>
              <a:t>Smart TV</a:t>
            </a:r>
            <a:endParaRPr lang="it-IT" sz="1400" dirty="0">
              <a:solidFill>
                <a:srgbClr val="C00000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 bwMode="auto">
          <a:xfrm>
            <a:off x="4356611" y="3714752"/>
            <a:ext cx="2477349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200" dirty="0"/>
              <a:t>OGGETTO TIPOLOGIA</a:t>
            </a:r>
          </a:p>
        </p:txBody>
      </p:sp>
      <p:sp>
        <p:nvSpPr>
          <p:cNvPr id="85" name="Rettangolo arrotondato 84"/>
          <p:cNvSpPr/>
          <p:nvPr/>
        </p:nvSpPr>
        <p:spPr bwMode="auto">
          <a:xfrm>
            <a:off x="6899048" y="5165215"/>
            <a:ext cx="2051720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200" dirty="0"/>
              <a:t>MODALITA’ DI VENDITA</a:t>
            </a:r>
          </a:p>
        </p:txBody>
      </p:sp>
      <p:sp>
        <p:nvSpPr>
          <p:cNvPr id="86" name="Rettangolo arrotondato 85"/>
          <p:cNvSpPr/>
          <p:nvPr/>
        </p:nvSpPr>
        <p:spPr bwMode="auto">
          <a:xfrm>
            <a:off x="1886918" y="3357562"/>
            <a:ext cx="2399330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200" dirty="0" smtClean="0"/>
              <a:t>FRUIZIONE</a:t>
            </a:r>
            <a:endParaRPr lang="it-IT" sz="1200" dirty="0"/>
          </a:p>
        </p:txBody>
      </p:sp>
      <p:sp>
        <p:nvSpPr>
          <p:cNvPr id="87" name="Rettangolo arrotondato 86"/>
          <p:cNvSpPr/>
          <p:nvPr/>
        </p:nvSpPr>
        <p:spPr bwMode="auto">
          <a:xfrm>
            <a:off x="168722" y="2928934"/>
            <a:ext cx="1656184" cy="306467"/>
          </a:xfrm>
          <a:prstGeom prst="roundRect">
            <a:avLst/>
          </a:prstGeom>
          <a:solidFill>
            <a:srgbClr val="07C19E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1200" dirty="0" smtClean="0"/>
              <a:t>DEVICE</a:t>
            </a:r>
            <a:endParaRPr lang="it-IT" sz="1200" dirty="0"/>
          </a:p>
        </p:txBody>
      </p:sp>
      <p:sp>
        <p:nvSpPr>
          <p:cNvPr id="19" name="Rettangolo 18"/>
          <p:cNvSpPr/>
          <p:nvPr/>
        </p:nvSpPr>
        <p:spPr>
          <a:xfrm>
            <a:off x="840753" y="5508662"/>
            <a:ext cx="2160000" cy="954107"/>
          </a:xfrm>
          <a:prstGeom prst="rect">
            <a:avLst/>
          </a:prstGeom>
          <a:solidFill>
            <a:srgbClr val="FFCC66">
              <a:alpha val="50196"/>
            </a:srgb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it-IT" sz="1400" i="1" dirty="0" smtClean="0"/>
              <a:t>I dettagli </a:t>
            </a:r>
            <a:r>
              <a:rPr lang="it-IT" sz="1400" b="0" i="1" dirty="0" smtClean="0"/>
              <a:t>delle singole voci saranno meglio approfonditi </a:t>
            </a:r>
            <a:r>
              <a:rPr lang="it-IT" sz="1400" i="1" dirty="0" smtClean="0"/>
              <a:t>nel Glossario</a:t>
            </a:r>
            <a:endParaRPr lang="it-IT" sz="1400" i="1" dirty="0"/>
          </a:p>
        </p:txBody>
      </p:sp>
      <p:grpSp>
        <p:nvGrpSpPr>
          <p:cNvPr id="18" name="Gruppo 17"/>
          <p:cNvGrpSpPr/>
          <p:nvPr/>
        </p:nvGrpSpPr>
        <p:grpSpPr>
          <a:xfrm>
            <a:off x="776335" y="246360"/>
            <a:ext cx="7684097" cy="735424"/>
            <a:chOff x="776335" y="375520"/>
            <a:chExt cx="7684097" cy="735424"/>
          </a:xfrm>
        </p:grpSpPr>
        <p:sp>
          <p:nvSpPr>
            <p:cNvPr id="20" name="Rettangolo 19"/>
            <p:cNvSpPr/>
            <p:nvPr/>
          </p:nvSpPr>
          <p:spPr bwMode="auto">
            <a:xfrm>
              <a:off x="1187624" y="390944"/>
              <a:ext cx="7272808" cy="720000"/>
            </a:xfrm>
            <a:prstGeom prst="rect">
              <a:avLst/>
            </a:prstGeom>
            <a:noFill/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000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DATO DI FCP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ELABORATO </a:t>
              </a:r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REPLY: </a:t>
              </a:r>
              <a:r>
                <a:rPr lang="it-IT" sz="1800" i="1" dirty="0" smtClean="0">
                  <a:solidFill>
                    <a:srgbClr val="07C19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Classificazione</a:t>
              </a:r>
            </a:p>
          </p:txBody>
        </p:sp>
        <p:sp>
          <p:nvSpPr>
            <p:cNvPr id="21" name="Decisione 20"/>
            <p:cNvSpPr/>
            <p:nvPr/>
          </p:nvSpPr>
          <p:spPr bwMode="auto">
            <a:xfrm>
              <a:off x="776335" y="375520"/>
              <a:ext cx="792596" cy="720000"/>
            </a:xfrm>
            <a:prstGeom prst="flowChartDecision">
              <a:avLst/>
            </a:prstGeom>
            <a:solidFill>
              <a:srgbClr val="07C19E"/>
            </a:solidFill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1013626" y="533552"/>
              <a:ext cx="31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 smtClean="0">
                  <a:solidFill>
                    <a:schemeClr val="bg1"/>
                  </a:solidFill>
                </a:rPr>
                <a:t>1</a:t>
              </a:r>
              <a:endParaRPr lang="it-IT" sz="1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9836081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207871" y="1168176"/>
            <a:ext cx="8302352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algn="just">
              <a:defRPr sz="1800">
                <a:solidFill>
                  <a:srgbClr val="C00000"/>
                </a:solidFill>
              </a:defRPr>
            </a:lvl1pPr>
          </a:lstStyle>
          <a:p>
            <a:r>
              <a:rPr lang="it-IT" dirty="0" smtClean="0"/>
              <a:t>Punti </a:t>
            </a:r>
            <a:r>
              <a:rPr lang="it-IT" dirty="0" smtClean="0"/>
              <a:t>d’attenzione</a:t>
            </a:r>
            <a:endParaRPr lang="it-IT" dirty="0" smtClean="0"/>
          </a:p>
          <a:p>
            <a:endParaRPr lang="it-IT" sz="1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>
                <a:solidFill>
                  <a:schemeClr val="tx1"/>
                </a:solidFill>
              </a:rPr>
              <a:t>La nuova  classificazione sarà utilizzata a partire da Gennaio 2018, ma dovrà essere applicata anche ai dati dell’anno precedente. Le Aziende dichiaranti dovranno </a:t>
            </a:r>
            <a:r>
              <a:rPr lang="it-IT" dirty="0" smtClean="0">
                <a:solidFill>
                  <a:schemeClr val="tx1"/>
                </a:solidFill>
              </a:rPr>
              <a:t>riclassificare tutti i dati mensili del 2017 e consegnarli </a:t>
            </a:r>
            <a:r>
              <a:rPr lang="it-IT" b="0" dirty="0" smtClean="0">
                <a:solidFill>
                  <a:schemeClr val="tx1"/>
                </a:solidFill>
              </a:rPr>
              <a:t>a Reply entro </a:t>
            </a:r>
            <a:r>
              <a:rPr lang="it-IT" b="0" dirty="0" smtClean="0">
                <a:solidFill>
                  <a:schemeClr val="tx1"/>
                </a:solidFill>
              </a:rPr>
              <a:t>ciascun mese di consegna dei dati 2018.</a:t>
            </a:r>
            <a:endParaRPr lang="it-IT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>
                <a:solidFill>
                  <a:schemeClr val="tx1"/>
                </a:solidFill>
              </a:rPr>
              <a:t>A ciascuna Azienda dichiarante dovrà essere fornito un Glossario utile alla compilazione dei file. </a:t>
            </a:r>
            <a:r>
              <a:rPr lang="it-IT" dirty="0" smtClean="0">
                <a:solidFill>
                  <a:schemeClr val="tx1"/>
                </a:solidFill>
              </a:rPr>
              <a:t>Il Glossario dovrà essere redatto il prima possibile </a:t>
            </a:r>
            <a:r>
              <a:rPr lang="it-IT" b="0" dirty="0" smtClean="0">
                <a:solidFill>
                  <a:schemeClr val="tx1"/>
                </a:solidFill>
              </a:rPr>
              <a:t>e comunque prima </a:t>
            </a:r>
            <a:r>
              <a:rPr lang="it-IT" b="0" dirty="0" smtClean="0">
                <a:solidFill>
                  <a:schemeClr val="tx1"/>
                </a:solidFill>
              </a:rPr>
              <a:t>dell’invio ai dichiaranti delle griglie esemplificative delle nuove modalità di dichiarazione.</a:t>
            </a:r>
            <a:endParaRPr lang="it-IT" b="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b="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>
                <a:solidFill>
                  <a:schemeClr val="tx1"/>
                </a:solidFill>
              </a:rPr>
              <a:t>La dicitura «</a:t>
            </a:r>
            <a:r>
              <a:rPr lang="it-IT" dirty="0" smtClean="0">
                <a:solidFill>
                  <a:schemeClr val="tx1"/>
                </a:solidFill>
              </a:rPr>
              <a:t>Fatturati Netti</a:t>
            </a:r>
            <a:r>
              <a:rPr lang="it-IT" b="0" dirty="0" smtClean="0">
                <a:solidFill>
                  <a:schemeClr val="tx1"/>
                </a:solidFill>
              </a:rPr>
              <a:t>» sarà sostituita da «</a:t>
            </a:r>
            <a:r>
              <a:rPr lang="it-IT" dirty="0" smtClean="0">
                <a:solidFill>
                  <a:schemeClr val="tx1"/>
                </a:solidFill>
              </a:rPr>
              <a:t>Investimenti pubblicitari Netti</a:t>
            </a:r>
            <a:r>
              <a:rPr lang="it-IT" b="0" dirty="0" smtClean="0">
                <a:solidFill>
                  <a:schemeClr val="tx1"/>
                </a:solidFill>
              </a:rPr>
              <a:t>». Nel Glossario dovrà essere inserita una definizione precisa ed esaustiva.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it-IT" b="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b="0" dirty="0" smtClean="0">
                <a:solidFill>
                  <a:schemeClr val="tx1"/>
                </a:solidFill>
              </a:rPr>
              <a:t>I dati dichiarati </a:t>
            </a:r>
            <a:r>
              <a:rPr lang="it-IT" dirty="0" smtClean="0">
                <a:solidFill>
                  <a:schemeClr val="tx1"/>
                </a:solidFill>
              </a:rPr>
              <a:t>non devono contenere duplicazioni</a:t>
            </a:r>
            <a:r>
              <a:rPr lang="it-IT" b="0" dirty="0" smtClean="0">
                <a:solidFill>
                  <a:schemeClr val="tx1"/>
                </a:solidFill>
              </a:rPr>
              <a:t>. L’azienda dichiarante che ha relazioni commerciali con un’altra azienda aderente all’Osservatorio deve effettuare la dichiarazione </a:t>
            </a:r>
            <a:r>
              <a:rPr lang="it-IT" dirty="0" smtClean="0">
                <a:solidFill>
                  <a:schemeClr val="tx1"/>
                </a:solidFill>
              </a:rPr>
              <a:t>al netto delle intermediazioni.</a:t>
            </a:r>
            <a:endParaRPr lang="it-IT" dirty="0"/>
          </a:p>
        </p:txBody>
      </p:sp>
      <p:grpSp>
        <p:nvGrpSpPr>
          <p:cNvPr id="7" name="Gruppo 6"/>
          <p:cNvGrpSpPr/>
          <p:nvPr/>
        </p:nvGrpSpPr>
        <p:grpSpPr>
          <a:xfrm>
            <a:off x="776335" y="246360"/>
            <a:ext cx="7684097" cy="735424"/>
            <a:chOff x="776335" y="375520"/>
            <a:chExt cx="7684097" cy="735424"/>
          </a:xfrm>
        </p:grpSpPr>
        <p:sp>
          <p:nvSpPr>
            <p:cNvPr id="8" name="Rettangolo 7"/>
            <p:cNvSpPr/>
            <p:nvPr/>
          </p:nvSpPr>
          <p:spPr bwMode="auto">
            <a:xfrm>
              <a:off x="1187624" y="390944"/>
              <a:ext cx="7272808" cy="720000"/>
            </a:xfrm>
            <a:prstGeom prst="rect">
              <a:avLst/>
            </a:prstGeom>
            <a:noFill/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000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DATO DI FCP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ELABORATO </a:t>
              </a:r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DA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REPLY: </a:t>
              </a:r>
              <a:r>
                <a:rPr lang="it-IT" sz="1800" i="1" dirty="0" smtClean="0">
                  <a:solidFill>
                    <a:srgbClr val="07C19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Classificazione</a:t>
              </a:r>
            </a:p>
          </p:txBody>
        </p:sp>
        <p:sp>
          <p:nvSpPr>
            <p:cNvPr id="9" name="Decisione 8"/>
            <p:cNvSpPr/>
            <p:nvPr/>
          </p:nvSpPr>
          <p:spPr bwMode="auto">
            <a:xfrm>
              <a:off x="776335" y="375520"/>
              <a:ext cx="792596" cy="720000"/>
            </a:xfrm>
            <a:prstGeom prst="flowChartDecision">
              <a:avLst/>
            </a:prstGeom>
            <a:solidFill>
              <a:srgbClr val="07C19E"/>
            </a:solidFill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1013626" y="533552"/>
              <a:ext cx="31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 smtClean="0">
                  <a:solidFill>
                    <a:schemeClr val="bg1"/>
                  </a:solidFill>
                </a:rPr>
                <a:t>1</a:t>
              </a:r>
              <a:endParaRPr lang="it-IT" sz="1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978996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 bwMode="auto">
          <a:xfrm>
            <a:off x="2308030" y="1758528"/>
            <a:ext cx="6264000" cy="720000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DATO DI FCP ELABORATO DA REPLY</a:t>
            </a:r>
          </a:p>
        </p:txBody>
      </p:sp>
      <p:sp>
        <p:nvSpPr>
          <p:cNvPr id="15" name="Rettangolo 14"/>
          <p:cNvSpPr/>
          <p:nvPr/>
        </p:nvSpPr>
        <p:spPr bwMode="auto">
          <a:xfrm>
            <a:off x="2308030" y="3065653"/>
            <a:ext cx="62640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8000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RACCOLTA DEL DATO PER </a:t>
            </a:r>
            <a:r>
              <a:rPr 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SETTORE MERCEOLOGICO</a:t>
            </a:r>
            <a:endParaRPr lang="it-IT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magine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835190" y="2835186"/>
            <a:ext cx="6858002" cy="1187625"/>
          </a:xfrm>
          <a:prstGeom prst="rect">
            <a:avLst/>
          </a:prstGeom>
        </p:spPr>
      </p:pic>
      <p:sp>
        <p:nvSpPr>
          <p:cNvPr id="42" name="Rombo 41"/>
          <p:cNvSpPr/>
          <p:nvPr/>
        </p:nvSpPr>
        <p:spPr bwMode="auto">
          <a:xfrm>
            <a:off x="1979712" y="1657376"/>
            <a:ext cx="648072" cy="925200"/>
          </a:xfrm>
          <a:prstGeom prst="diamond">
            <a:avLst/>
          </a:prstGeom>
          <a:solidFill>
            <a:srgbClr val="07C1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CasellaDiTesto 42"/>
          <p:cNvSpPr txBox="1"/>
          <p:nvPr/>
        </p:nvSpPr>
        <p:spPr>
          <a:xfrm>
            <a:off x="2147972" y="1992620"/>
            <a:ext cx="2160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>
                <a:solidFill>
                  <a:schemeClr val="bg1"/>
                </a:solidFill>
              </a:rPr>
              <a:t>1</a:t>
            </a:r>
            <a:endParaRPr lang="it-IT" sz="1300" dirty="0">
              <a:solidFill>
                <a:schemeClr val="bg1"/>
              </a:solidFill>
            </a:endParaRPr>
          </a:p>
        </p:txBody>
      </p:sp>
      <p:sp>
        <p:nvSpPr>
          <p:cNvPr id="44" name="Rombo 43"/>
          <p:cNvSpPr/>
          <p:nvPr/>
        </p:nvSpPr>
        <p:spPr bwMode="auto">
          <a:xfrm>
            <a:off x="1980074" y="2954088"/>
            <a:ext cx="648072" cy="925200"/>
          </a:xfrm>
          <a:prstGeom prst="diamond">
            <a:avLst/>
          </a:prstGeom>
          <a:solidFill>
            <a:srgbClr val="07C1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CasellaDiTesto 44"/>
          <p:cNvSpPr txBox="1"/>
          <p:nvPr/>
        </p:nvSpPr>
        <p:spPr>
          <a:xfrm>
            <a:off x="2148334" y="3289332"/>
            <a:ext cx="216024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00" dirty="0" smtClean="0">
                <a:solidFill>
                  <a:schemeClr val="bg1"/>
                </a:solidFill>
              </a:rPr>
              <a:t>2</a:t>
            </a:r>
            <a:endParaRPr lang="it-IT" sz="1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06180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o 13"/>
          <p:cNvGrpSpPr/>
          <p:nvPr/>
        </p:nvGrpSpPr>
        <p:grpSpPr>
          <a:xfrm>
            <a:off x="776335" y="381715"/>
            <a:ext cx="7684097" cy="720000"/>
            <a:chOff x="776335" y="381716"/>
            <a:chExt cx="7684097" cy="648409"/>
          </a:xfrm>
        </p:grpSpPr>
        <p:sp>
          <p:nvSpPr>
            <p:cNvPr id="15" name="Rettangolo 14"/>
            <p:cNvSpPr/>
            <p:nvPr/>
          </p:nvSpPr>
          <p:spPr bwMode="auto">
            <a:xfrm>
              <a:off x="1187624" y="383795"/>
              <a:ext cx="7272808" cy="332609"/>
            </a:xfrm>
            <a:prstGeom prst="rect">
              <a:avLst/>
            </a:prstGeom>
            <a:noFill/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000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RACCOLTA DEL DATO PER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SETTORE MERCEOLOGICO</a:t>
              </a:r>
              <a:endParaRPr lang="it-IT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Decisione 15"/>
            <p:cNvSpPr/>
            <p:nvPr/>
          </p:nvSpPr>
          <p:spPr bwMode="auto">
            <a:xfrm>
              <a:off x="776335" y="381716"/>
              <a:ext cx="792596" cy="648409"/>
            </a:xfrm>
            <a:prstGeom prst="flowChartDecision">
              <a:avLst/>
            </a:prstGeom>
            <a:solidFill>
              <a:srgbClr val="07C19E"/>
            </a:solidFill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1013626" y="533552"/>
              <a:ext cx="31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sp>
        <p:nvSpPr>
          <p:cNvPr id="13" name="CasellaDiTesto 12"/>
          <p:cNvSpPr txBox="1"/>
          <p:nvPr/>
        </p:nvSpPr>
        <p:spPr>
          <a:xfrm flipH="1">
            <a:off x="358428" y="1553928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b="0" dirty="0" smtClean="0"/>
              <a:t>Le stime di mercato fornite da Nielsen non sempre risultano attendibili. Si tratta,  infatti, di </a:t>
            </a:r>
            <a:r>
              <a:rPr lang="it-IT" sz="1800" dirty="0" smtClean="0"/>
              <a:t>d</a:t>
            </a:r>
            <a:r>
              <a:rPr lang="it-IT" sz="1800" dirty="0" smtClean="0">
                <a:sym typeface="Wingdings" panose="05000000000000000000" pitchFamily="2" charset="2"/>
              </a:rPr>
              <a:t>ati </a:t>
            </a:r>
            <a:r>
              <a:rPr lang="it-IT" sz="1800" dirty="0"/>
              <a:t>basati su stime </a:t>
            </a:r>
            <a:r>
              <a:rPr lang="it-IT" sz="1800" b="0" dirty="0"/>
              <a:t>a partire dai prezzi lordi a listino e non </a:t>
            </a:r>
            <a:r>
              <a:rPr lang="it-IT" sz="1800" b="0" dirty="0" smtClean="0"/>
              <a:t>su </a:t>
            </a:r>
            <a:r>
              <a:rPr lang="it-IT" sz="1800" b="0" dirty="0"/>
              <a:t>dati puntuali dichiarati dagli associati. </a:t>
            </a:r>
          </a:p>
          <a:p>
            <a:pPr algn="just"/>
            <a:endParaRPr lang="it-IT" sz="1800" b="0" dirty="0"/>
          </a:p>
          <a:p>
            <a:pPr lvl="0" algn="just"/>
            <a:r>
              <a:rPr lang="it-IT" sz="1800" b="0" dirty="0" smtClean="0"/>
              <a:t> </a:t>
            </a:r>
            <a:endParaRPr lang="it-IT" sz="1800" dirty="0"/>
          </a:p>
          <a:p>
            <a:pPr lvl="0" algn="just"/>
            <a:endParaRPr lang="it-IT" sz="1800" dirty="0" smtClean="0"/>
          </a:p>
          <a:p>
            <a:pPr lvl="0" algn="just"/>
            <a:endParaRPr lang="it-IT" sz="1800" b="0" dirty="0"/>
          </a:p>
        </p:txBody>
      </p:sp>
      <p:sp>
        <p:nvSpPr>
          <p:cNvPr id="18" name="Freccia a destra con strisce 17"/>
          <p:cNvSpPr/>
          <p:nvPr/>
        </p:nvSpPr>
        <p:spPr bwMode="auto">
          <a:xfrm rot="5400000">
            <a:off x="3982001" y="2794863"/>
            <a:ext cx="698011" cy="1102189"/>
          </a:xfrm>
          <a:prstGeom prst="stripedRightArrow">
            <a:avLst/>
          </a:prstGeom>
          <a:noFill/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 flipH="1">
            <a:off x="366392" y="4293096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800" b="0" dirty="0" smtClean="0"/>
              <a:t>Si rende </a:t>
            </a:r>
            <a:r>
              <a:rPr lang="it-IT" sz="1800" dirty="0" smtClean="0"/>
              <a:t>necessaria una nuova raccolta di dati </a:t>
            </a:r>
            <a:r>
              <a:rPr lang="it-IT" sz="1800" b="0" dirty="0" smtClean="0"/>
              <a:t>condivisa e univoca e che sia in grado di:</a:t>
            </a:r>
          </a:p>
          <a:p>
            <a:pPr algn="just"/>
            <a:endParaRPr lang="it-IT" sz="1800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/>
              <a:t>fornire alle aziende dichiaranti letture </a:t>
            </a:r>
            <a:r>
              <a:rPr lang="it-IT" sz="1800" dirty="0" smtClean="0"/>
              <a:t>precise dei dati</a:t>
            </a:r>
          </a:p>
          <a:p>
            <a:pPr algn="just"/>
            <a:endParaRPr lang="it-IT" sz="1800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/>
              <a:t>fornire al mercato basi di stima corretta.</a:t>
            </a:r>
          </a:p>
        </p:txBody>
      </p:sp>
    </p:spTree>
    <p:extLst>
      <p:ext uri="{BB962C8B-B14F-4D97-AF65-F5344CB8AC3E}">
        <p14:creationId xmlns:p14="http://schemas.microsoft.com/office/powerpoint/2010/main" xmlns="" val="4091964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179512" y="1654348"/>
            <a:ext cx="8712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1800" dirty="0">
                <a:solidFill>
                  <a:srgbClr val="C00000"/>
                </a:solidFill>
              </a:rPr>
              <a:t>Proposta 2018 </a:t>
            </a:r>
            <a:endParaRPr lang="it-IT" sz="1800" dirty="0">
              <a:solidFill>
                <a:srgbClr val="C00000"/>
              </a:solidFill>
              <a:sym typeface="Wingdings" panose="05000000000000000000" pitchFamily="2" charset="2"/>
            </a:endParaRPr>
          </a:p>
          <a:p>
            <a:pPr algn="just"/>
            <a:endParaRPr lang="it-IT" sz="1800" b="0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just"/>
            <a:endParaRPr lang="it-IT" sz="1800" b="0" dirty="0"/>
          </a:p>
        </p:txBody>
      </p:sp>
      <p:sp>
        <p:nvSpPr>
          <p:cNvPr id="11" name="CasellaDiTesto 10"/>
          <p:cNvSpPr txBox="1"/>
          <p:nvPr/>
        </p:nvSpPr>
        <p:spPr>
          <a:xfrm flipH="1">
            <a:off x="539552" y="5446965"/>
            <a:ext cx="7899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0" dirty="0" smtClean="0"/>
              <a:t>La raccolta di tale dato consentirà</a:t>
            </a:r>
          </a:p>
          <a:p>
            <a:pPr algn="ctr"/>
            <a:r>
              <a:rPr lang="it-IT" sz="1800" b="0" dirty="0" smtClean="0"/>
              <a:t> un reale dimensionamento del </a:t>
            </a:r>
            <a:r>
              <a:rPr lang="it-IT" sz="1800" dirty="0" smtClean="0"/>
              <a:t>mercato per </a:t>
            </a:r>
            <a:r>
              <a:rPr lang="it-IT" sz="1800" dirty="0" smtClean="0"/>
              <a:t>settore</a:t>
            </a:r>
            <a:endParaRPr lang="it-IT" sz="1800" dirty="0" smtClean="0"/>
          </a:p>
        </p:txBody>
      </p:sp>
      <p:grpSp>
        <p:nvGrpSpPr>
          <p:cNvPr id="13" name="Gruppo 12"/>
          <p:cNvGrpSpPr/>
          <p:nvPr/>
        </p:nvGrpSpPr>
        <p:grpSpPr>
          <a:xfrm>
            <a:off x="776335" y="396005"/>
            <a:ext cx="7684097" cy="720000"/>
            <a:chOff x="776335" y="396005"/>
            <a:chExt cx="7684097" cy="720000"/>
          </a:xfrm>
        </p:grpSpPr>
        <p:sp>
          <p:nvSpPr>
            <p:cNvPr id="14" name="Rettangolo 13"/>
            <p:cNvSpPr/>
            <p:nvPr/>
          </p:nvSpPr>
          <p:spPr bwMode="auto">
            <a:xfrm>
              <a:off x="1187624" y="420628"/>
              <a:ext cx="7272808" cy="369332"/>
            </a:xfrm>
            <a:prstGeom prst="rect">
              <a:avLst/>
            </a:prstGeom>
            <a:noFill/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108000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>
                <a:spcBef>
                  <a:spcPts val="600"/>
                </a:spcBef>
                <a:spcAft>
                  <a:spcPts val="600"/>
                </a:spcAft>
              </a:pPr>
              <a:r>
                <a:rPr lang="it-IT" sz="1800" dirty="0">
                  <a:latin typeface="Arial" panose="020B0604020202020204" pitchFamily="34" charset="0"/>
                  <a:cs typeface="Arial" panose="020B0604020202020204" pitchFamily="34" charset="0"/>
                </a:rPr>
                <a:t>RACCOLTA DEL DATO PER </a:t>
              </a:r>
              <a:r>
                <a:rPr lang="it-IT" sz="1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SETTORE MERCEOLOGICO </a:t>
              </a:r>
              <a:endParaRPr lang="it-IT" sz="1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Decisione 14"/>
            <p:cNvSpPr/>
            <p:nvPr/>
          </p:nvSpPr>
          <p:spPr bwMode="auto">
            <a:xfrm>
              <a:off x="776335" y="396005"/>
              <a:ext cx="792596" cy="720000"/>
            </a:xfrm>
            <a:prstGeom prst="flowChartDecision">
              <a:avLst/>
            </a:prstGeom>
            <a:solidFill>
              <a:srgbClr val="07C19E"/>
            </a:solidFill>
            <a:ln w="9525" cap="flat" cmpd="sng" algn="ctr">
              <a:solidFill>
                <a:srgbClr val="07C19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CasellaDiTesto 18"/>
            <p:cNvSpPr txBox="1"/>
            <p:nvPr/>
          </p:nvSpPr>
          <p:spPr>
            <a:xfrm>
              <a:off x="1013626" y="533552"/>
              <a:ext cx="3180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 smtClean="0">
                  <a:solidFill>
                    <a:schemeClr val="bg1"/>
                  </a:solidFill>
                </a:rPr>
                <a:t>2</a:t>
              </a:r>
              <a:endParaRPr lang="it-IT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CasellaDiTesto 20"/>
          <p:cNvSpPr txBox="1"/>
          <p:nvPr/>
        </p:nvSpPr>
        <p:spPr>
          <a:xfrm flipH="1">
            <a:off x="179512" y="2147371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1800" b="0" dirty="0" smtClean="0"/>
              <a:t>Contestualmente alla raccolta dei dati mensili le aziende dichiaranti dovranno fornire una spaccatura del fatturato totale.</a:t>
            </a:r>
          </a:p>
          <a:p>
            <a:pPr lvl="0" algn="just"/>
            <a:endParaRPr lang="it-IT" sz="1800" b="0" dirty="0" smtClean="0"/>
          </a:p>
          <a:p>
            <a:pPr lvl="0" algn="just"/>
            <a:r>
              <a:rPr lang="it-IT" sz="1800" b="0" dirty="0" smtClean="0"/>
              <a:t>In particolare </a:t>
            </a:r>
            <a:r>
              <a:rPr lang="it-IT" sz="1800" dirty="0" smtClean="0"/>
              <a:t>ciascuna Azienda dovrà dichiarare i fatturati netti </a:t>
            </a:r>
            <a:r>
              <a:rPr lang="it-IT" sz="1800" dirty="0" smtClean="0"/>
              <a:t>totali per  </a:t>
            </a:r>
            <a:r>
              <a:rPr lang="it-IT" sz="1800" dirty="0" smtClean="0"/>
              <a:t>settore</a:t>
            </a:r>
            <a:r>
              <a:rPr lang="it-IT" sz="1800" dirty="0" smtClean="0"/>
              <a:t> merceologico.</a:t>
            </a:r>
            <a:endParaRPr lang="it-IT" sz="1800" dirty="0" smtClean="0"/>
          </a:p>
          <a:p>
            <a:r>
              <a:rPr lang="it-IT" sz="1800" b="0" dirty="0" smtClean="0"/>
              <a:t>Per </a:t>
            </a:r>
            <a:r>
              <a:rPr lang="it-IT" sz="1800" b="0" dirty="0"/>
              <a:t>l’attività si prevede di utilizzare la classificazione per </a:t>
            </a:r>
            <a:r>
              <a:rPr lang="it-IT" sz="1800" b="0" dirty="0" smtClean="0"/>
              <a:t>settore merceologico </a:t>
            </a:r>
            <a:r>
              <a:rPr lang="it-IT" sz="1800" b="0" dirty="0" smtClean="0"/>
              <a:t>Nielsen.</a:t>
            </a:r>
            <a:endParaRPr lang="it-IT" sz="1800" dirty="0"/>
          </a:p>
          <a:p>
            <a:pPr algn="ctr"/>
            <a:endParaRPr lang="it-IT" sz="1800" b="0" dirty="0"/>
          </a:p>
          <a:p>
            <a:pPr lvl="0" algn="just"/>
            <a:endParaRPr lang="it-IT" sz="1800" dirty="0" smtClean="0"/>
          </a:p>
          <a:p>
            <a:pPr lvl="0" algn="just"/>
            <a:endParaRPr lang="it-IT" sz="1800" b="0" dirty="0"/>
          </a:p>
        </p:txBody>
      </p:sp>
      <p:sp>
        <p:nvSpPr>
          <p:cNvPr id="22" name="Freccia a destra con strisce 21"/>
          <p:cNvSpPr/>
          <p:nvPr/>
        </p:nvSpPr>
        <p:spPr bwMode="auto">
          <a:xfrm rot="5400000">
            <a:off x="4247964" y="4102043"/>
            <a:ext cx="698011" cy="1102189"/>
          </a:xfrm>
          <a:prstGeom prst="stripedRightArrow">
            <a:avLst/>
          </a:prstGeom>
          <a:noFill/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80139374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5096" y="908720"/>
            <a:ext cx="4293809" cy="2520280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97768" y="4221088"/>
            <a:ext cx="8748464" cy="1152000"/>
          </a:xfrm>
          <a:prstGeom prst="rect">
            <a:avLst/>
          </a:prstGeom>
          <a:solidFill>
            <a:srgbClr val="07C19E"/>
          </a:solidFill>
          <a:ln w="9525" cap="flat" cmpd="sng" algn="ctr">
            <a:solidFill>
              <a:srgbClr val="07C19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200" dirty="0" smtClean="0">
                <a:solidFill>
                  <a:schemeClr val="bg1"/>
                </a:solidFill>
              </a:rPr>
              <a:t>FINE PRESENTAZIONE</a:t>
            </a:r>
            <a:endParaRPr lang="it-IT" sz="2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826638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22830</TotalTime>
  <Words>491</Words>
  <Application>Microsoft Office PowerPoint</Application>
  <PresentationFormat>Presentazione su schermo (4:3)</PresentationFormat>
  <Paragraphs>116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1_Default Design</vt:lpstr>
      <vt:lpstr>Personalizza struttura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Reply Consulting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Portatile</cp:lastModifiedBy>
  <cp:revision>2034</cp:revision>
  <cp:lastPrinted>2017-07-14T08:09:23Z</cp:lastPrinted>
  <dcterms:created xsi:type="dcterms:W3CDTF">2006-03-29T09:09:15Z</dcterms:created>
  <dcterms:modified xsi:type="dcterms:W3CDTF">2017-10-12T10:13:07Z</dcterms:modified>
</cp:coreProperties>
</file>