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6"/>
  </p:notesMasterIdLst>
  <p:handoutMasterIdLst>
    <p:handoutMasterId r:id="rId17"/>
  </p:handoutMasterIdLst>
  <p:sldIdLst>
    <p:sldId id="421" r:id="rId5"/>
    <p:sldId id="389" r:id="rId6"/>
    <p:sldId id="410" r:id="rId7"/>
    <p:sldId id="422" r:id="rId8"/>
    <p:sldId id="423" r:id="rId9"/>
    <p:sldId id="413" r:id="rId10"/>
    <p:sldId id="414" r:id="rId11"/>
    <p:sldId id="415" r:id="rId12"/>
    <p:sldId id="416" r:id="rId13"/>
    <p:sldId id="417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2ED"/>
    <a:srgbClr val="576B8A"/>
    <a:srgbClr val="FFB400"/>
    <a:srgbClr val="FDE88D"/>
    <a:srgbClr val="FFD88B"/>
    <a:srgbClr val="EE832A"/>
    <a:srgbClr val="FFB219"/>
    <a:srgbClr val="FFDC95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9111" autoAdjust="0"/>
    <p:restoredTop sz="94434" autoAdjust="0"/>
  </p:normalViewPr>
  <p:slideViewPr>
    <p:cSldViewPr>
      <p:cViewPr>
        <p:scale>
          <a:sx n="102" d="100"/>
          <a:sy n="102" d="100"/>
        </p:scale>
        <p:origin x="-1056" y="-33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Clienti\FCP\3.%20ASSOSTAMPA\2018\01.%20Gennaio%202018\x_PRESENTAZIONE%20Gennaio%202018%20new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Clienti\FCP\3.%20ASSOSTAMPA\2018\01.%20Gennaio%202018\x_PRESENTAZIONE%20Gennaio%202018%20new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Clienti\FCP\3.%20ASSOSTAMPA\2018\01.%20Gennaio%202018\x_PRESENTAZIONE%20Gennaio%202018%20new.xls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29354167516625E-2"/>
          <c:y val="0.14147026650215541"/>
          <c:w val="0.92907168210191338"/>
          <c:h val="0.75865515175093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B4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37.153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</c:f>
              <c:numCache>
                <c:formatCode>#,##0</c:formatCode>
                <c:ptCount val="1"/>
                <c:pt idx="0">
                  <c:v>37154.444109442513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54400"/>
        <c:axId val="108055936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38100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40204.254653710188</c:v>
                </c:pt>
                <c:pt idx="1">
                  <c:v>45114.672883164785</c:v>
                </c:pt>
                <c:pt idx="2">
                  <c:v>57844.725481745241</c:v>
                </c:pt>
                <c:pt idx="3">
                  <c:v>48337.571343315474</c:v>
                </c:pt>
                <c:pt idx="4">
                  <c:v>55632.839072040035</c:v>
                </c:pt>
                <c:pt idx="5">
                  <c:v>48574.773014135164</c:v>
                </c:pt>
                <c:pt idx="6">
                  <c:v>38980.337880752952</c:v>
                </c:pt>
                <c:pt idx="7">
                  <c:v>27009.217469476142</c:v>
                </c:pt>
                <c:pt idx="8">
                  <c:v>51219.515120911703</c:v>
                </c:pt>
                <c:pt idx="9">
                  <c:v>56416.292877013591</c:v>
                </c:pt>
                <c:pt idx="10">
                  <c:v>61091.783511135422</c:v>
                </c:pt>
                <c:pt idx="11">
                  <c:v>62557.450500143706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54400"/>
        <c:axId val="108055936"/>
      </c:lineChart>
      <c:catAx>
        <c:axId val="1080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8055936"/>
        <c:crosses val="autoZero"/>
        <c:auto val="1"/>
        <c:lblAlgn val="ctr"/>
        <c:lblOffset val="100"/>
        <c:noMultiLvlLbl val="0"/>
      </c:catAx>
      <c:valAx>
        <c:axId val="1080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80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B400"/>
            </a:solidFill>
            <a:ln>
              <a:solidFill>
                <a:srgbClr val="FFB4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27.379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</c:f>
              <c:numCache>
                <c:formatCode>#,##0</c:formatCode>
                <c:ptCount val="1"/>
                <c:pt idx="0">
                  <c:v>27378.382400790491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079744"/>
        <c:axId val="108094976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38100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27664.437978347767</c:v>
                </c:pt>
                <c:pt idx="1">
                  <c:v>29844.587171916944</c:v>
                </c:pt>
                <c:pt idx="2">
                  <c:v>36421.578906977396</c:v>
                </c:pt>
                <c:pt idx="3">
                  <c:v>34444.525509417675</c:v>
                </c:pt>
                <c:pt idx="4">
                  <c:v>36617.628578118893</c:v>
                </c:pt>
                <c:pt idx="5">
                  <c:v>32899.218662735453</c:v>
                </c:pt>
                <c:pt idx="6">
                  <c:v>31284.872735723657</c:v>
                </c:pt>
                <c:pt idx="7">
                  <c:v>23686.529965415793</c:v>
                </c:pt>
                <c:pt idx="8">
                  <c:v>34451.653352081448</c:v>
                </c:pt>
                <c:pt idx="9">
                  <c:v>36686.926955455521</c:v>
                </c:pt>
                <c:pt idx="10">
                  <c:v>38492.011526341958</c:v>
                </c:pt>
                <c:pt idx="11">
                  <c:v>42722.230369894809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079744"/>
        <c:axId val="108094976"/>
      </c:lineChart>
      <c:catAx>
        <c:axId val="1080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8094976"/>
        <c:crosses val="autoZero"/>
        <c:auto val="1"/>
        <c:lblAlgn val="ctr"/>
        <c:lblOffset val="100"/>
        <c:noMultiLvlLbl val="0"/>
      </c:catAx>
      <c:valAx>
        <c:axId val="10809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80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47624911786014E-2"/>
          <c:y val="2.3627545813369188E-2"/>
          <c:w val="0.88258053487014743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tot'!$U$24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7 P tot'!$V$23:$W$23</c:f>
              <c:numCache>
                <c:formatCode>mmm\-yy</c:formatCode>
                <c:ptCount val="2"/>
                <c:pt idx="0">
                  <c:v>42736</c:v>
                </c:pt>
                <c:pt idx="1">
                  <c:v>43101</c:v>
                </c:pt>
              </c:numCache>
            </c:numRef>
          </c:cat>
          <c:val>
            <c:numRef>
              <c:f>'Pag 7 P tot'!$V$24:$W$24</c:f>
              <c:numCache>
                <c:formatCode>#,##0</c:formatCode>
                <c:ptCount val="2"/>
                <c:pt idx="0">
                  <c:v>5302.3914800000011</c:v>
                </c:pt>
                <c:pt idx="1">
                  <c:v>5242.6330699999999</c:v>
                </c:pt>
              </c:numCache>
            </c:numRef>
          </c:val>
        </c:ser>
        <c:ser>
          <c:idx val="1"/>
          <c:order val="1"/>
          <c:tx>
            <c:strRef>
              <c:f>'Pag 7 P tot'!$U$25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7 P tot'!$V$23:$W$23</c:f>
              <c:numCache>
                <c:formatCode>mmm\-yy</c:formatCode>
                <c:ptCount val="2"/>
                <c:pt idx="0">
                  <c:v>42736</c:v>
                </c:pt>
                <c:pt idx="1">
                  <c:v>43101</c:v>
                </c:pt>
              </c:numCache>
            </c:numRef>
          </c:cat>
          <c:val>
            <c:numRef>
              <c:f>'Pag 7 P tot'!$V$25:$W$25</c:f>
              <c:numCache>
                <c:formatCode>#,##0</c:formatCode>
                <c:ptCount val="2"/>
                <c:pt idx="0">
                  <c:v>5403.9076599999989</c:v>
                </c:pt>
                <c:pt idx="1">
                  <c:v>4565.1796900000008</c:v>
                </c:pt>
              </c:numCache>
            </c:numRef>
          </c:val>
        </c:ser>
        <c:ser>
          <c:idx val="2"/>
          <c:order val="2"/>
          <c:tx>
            <c:strRef>
              <c:f>'Pag 7 P tot'!$U$26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'Pag 7 P tot'!$V$23:$W$23</c:f>
              <c:numCache>
                <c:formatCode>mmm\-yy</c:formatCode>
                <c:ptCount val="2"/>
                <c:pt idx="0">
                  <c:v>42736</c:v>
                </c:pt>
                <c:pt idx="1">
                  <c:v>43101</c:v>
                </c:pt>
              </c:numCache>
            </c:numRef>
          </c:cat>
          <c:val>
            <c:numRef>
              <c:f>'Pag 7 P tot'!$V$26:$W$26</c:f>
              <c:numCache>
                <c:formatCode>#,##0</c:formatCode>
                <c:ptCount val="2"/>
                <c:pt idx="0">
                  <c:v>1657.3222400000002</c:v>
                </c:pt>
                <c:pt idx="1">
                  <c:v>412.73742000000004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68355712"/>
        <c:axId val="168357248"/>
      </c:barChart>
      <c:dateAx>
        <c:axId val="168355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8357248"/>
        <c:crosses val="autoZero"/>
        <c:auto val="1"/>
        <c:lblOffset val="100"/>
        <c:baseTimeUnit val="years"/>
      </c:dateAx>
      <c:valAx>
        <c:axId val="168357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3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0.42482</cdr:x>
      <cdr:y>0.36799</cdr:y>
    </cdr:from>
    <cdr:to>
      <cdr:x>0.5</cdr:x>
      <cdr:y>0.44289</cdr:y>
    </cdr:to>
    <cdr:sp macro="" textlink="">
      <cdr:nvSpPr>
        <cdr:cNvPr id="2" name="CasellaDiTesto 6"/>
        <cdr:cNvSpPr txBox="1"/>
      </cdr:nvSpPr>
      <cdr:spPr>
        <a:xfrm xmlns:a="http://schemas.openxmlformats.org/drawingml/2006/main">
          <a:off x="4068532" y="1436508"/>
          <a:ext cx="720000" cy="292388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1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300" dirty="0" smtClean="0">
              <a:solidFill>
                <a:schemeClr val="bg1"/>
              </a:solidFill>
            </a:rPr>
            <a:t>-15,5%</a:t>
          </a:r>
          <a:endParaRPr lang="en-US" sz="13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gennaio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1° marzo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77845"/>
              </p:ext>
            </p:extLst>
          </p:nvPr>
        </p:nvGraphicFramePr>
        <p:xfrm>
          <a:off x="4295800" y="939203"/>
          <a:ext cx="2722549" cy="4957356"/>
        </p:xfrm>
        <a:graphic>
          <a:graphicData uri="http://schemas.openxmlformats.org/drawingml/2006/table">
            <a:tbl>
              <a:tblPr/>
              <a:tblGrid>
                <a:gridCol w="2046344"/>
                <a:gridCol w="67620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85854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17942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295019" y="737052"/>
            <a:ext cx="11516635" cy="6001188"/>
            <a:chOff x="295019" y="737052"/>
            <a:chExt cx="11516635" cy="6001188"/>
          </a:xfrm>
        </p:grpSpPr>
        <p:sp>
          <p:nvSpPr>
            <p:cNvPr id="9" name="Rettangolo 8"/>
            <p:cNvSpPr/>
            <p:nvPr/>
          </p:nvSpPr>
          <p:spPr bwMode="auto">
            <a:xfrm>
              <a:off x="295019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6" name="Gra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9219490"/>
                </p:ext>
              </p:extLst>
            </p:nvPr>
          </p:nvGraphicFramePr>
          <p:xfrm>
            <a:off x="551384" y="1122081"/>
            <a:ext cx="10873208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1239494" y="112208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7" name="Gra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1400264"/>
                </p:ext>
              </p:extLst>
            </p:nvPr>
          </p:nvGraphicFramePr>
          <p:xfrm>
            <a:off x="420687" y="4054976"/>
            <a:ext cx="11350626" cy="222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ttangolo 2"/>
            <p:cNvSpPr/>
            <p:nvPr/>
          </p:nvSpPr>
          <p:spPr bwMode="auto">
            <a:xfrm>
              <a:off x="303693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296019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296018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239494" y="3850000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7968208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40473"/>
              </p:ext>
            </p:extLst>
          </p:nvPr>
        </p:nvGraphicFramePr>
        <p:xfrm>
          <a:off x="4223792" y="1220404"/>
          <a:ext cx="3744416" cy="4728876"/>
        </p:xfrm>
        <a:graphic>
          <a:graphicData uri="http://schemas.openxmlformats.org/drawingml/2006/table">
            <a:tbl>
              <a:tblPr/>
              <a:tblGrid>
                <a:gridCol w="2448272"/>
                <a:gridCol w="129614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18864"/>
              </p:ext>
            </p:extLst>
          </p:nvPr>
        </p:nvGraphicFramePr>
        <p:xfrm>
          <a:off x="3761264" y="908720"/>
          <a:ext cx="4680520" cy="5647777"/>
        </p:xfrm>
        <a:graphic>
          <a:graphicData uri="http://schemas.openxmlformats.org/drawingml/2006/table">
            <a:tbl>
              <a:tblPr/>
              <a:tblGrid>
                <a:gridCol w="3563720"/>
                <a:gridCol w="1116800"/>
              </a:tblGrid>
              <a:tr h="5169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Gennaio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41710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Gennaio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Gennaio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Gennaio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Gennaio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Gennaio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37.154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27.379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12.262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4.642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12.572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75731"/>
              </p:ext>
            </p:extLst>
          </p:nvPr>
        </p:nvGraphicFramePr>
        <p:xfrm>
          <a:off x="741585" y="399056"/>
          <a:ext cx="10728000" cy="18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63547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652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famigliari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40564"/>
              </p:ext>
            </p:extLst>
          </p:nvPr>
        </p:nvGraphicFramePr>
        <p:xfrm>
          <a:off x="741585" y="2806784"/>
          <a:ext cx="107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63229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0545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1631504" y="1469552"/>
            <a:ext cx="9577064" cy="4813346"/>
            <a:chOff x="1631504" y="1469552"/>
            <a:chExt cx="9577064" cy="4813346"/>
          </a:xfrm>
        </p:grpSpPr>
        <p:graphicFrame>
          <p:nvGraphicFramePr>
            <p:cNvPr id="5" name="Gra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7525917"/>
                </p:ext>
              </p:extLst>
            </p:nvPr>
          </p:nvGraphicFramePr>
          <p:xfrm>
            <a:off x="1631504" y="1469552"/>
            <a:ext cx="9577064" cy="3903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asellaDiTesto 6"/>
            <p:cNvSpPr txBox="1"/>
            <p:nvPr/>
          </p:nvSpPr>
          <p:spPr>
            <a:xfrm>
              <a:off x="5709988" y="3861048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704228" y="1988840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-75,1%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" name="Parentesi graffa chiusa 10"/>
            <p:cNvSpPr/>
            <p:nvPr/>
          </p:nvSpPr>
          <p:spPr bwMode="auto">
            <a:xfrm>
              <a:off x="9412560" y="2407826"/>
              <a:ext cx="72008" cy="2158062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772600" y="3275190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-17,3%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5015880" y="6021288"/>
              <a:ext cx="5548808" cy="261610"/>
              <a:chOff x="5011688" y="6021288"/>
              <a:chExt cx="5548808" cy="261610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5302384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" name="Rettangolo 13"/>
              <p:cNvSpPr/>
              <p:nvPr/>
            </p:nvSpPr>
            <p:spPr bwMode="auto">
              <a:xfrm>
                <a:off x="5011688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6822936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" name="Rettangolo 15"/>
              <p:cNvSpPr/>
              <p:nvPr/>
            </p:nvSpPr>
            <p:spPr bwMode="auto">
              <a:xfrm>
                <a:off x="6519664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9912496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18" name="Rettangolo 17"/>
              <p:cNvSpPr/>
              <p:nvPr/>
            </p:nvSpPr>
            <p:spPr bwMode="auto">
              <a:xfrm>
                <a:off x="9602368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8070696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7767424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013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82078"/>
              </p:ext>
            </p:extLst>
          </p:nvPr>
        </p:nvGraphicFramePr>
        <p:xfrm>
          <a:off x="4252553" y="764391"/>
          <a:ext cx="2948493" cy="5743528"/>
        </p:xfrm>
        <a:graphic>
          <a:graphicData uri="http://schemas.openxmlformats.org/drawingml/2006/table">
            <a:tbl>
              <a:tblPr/>
              <a:tblGrid>
                <a:gridCol w="2210092"/>
                <a:gridCol w="738401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9.471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22663</TotalTime>
  <Words>585</Words>
  <Application>Microsoft Office PowerPoint</Application>
  <PresentationFormat>Personalizzato</PresentationFormat>
  <Paragraphs>223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Donatella sciacca</cp:lastModifiedBy>
  <cp:revision>1970</cp:revision>
  <cp:lastPrinted>2018-02-27T12:31:56Z</cp:lastPrinted>
  <dcterms:created xsi:type="dcterms:W3CDTF">2006-03-29T09:09:15Z</dcterms:created>
  <dcterms:modified xsi:type="dcterms:W3CDTF">2018-03-01T10:35:32Z</dcterms:modified>
</cp:coreProperties>
</file>