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407" r:id="rId6"/>
    <p:sldId id="396" r:id="rId7"/>
    <p:sldId id="389" r:id="rId8"/>
    <p:sldId id="393" r:id="rId9"/>
    <p:sldId id="373" r:id="rId10"/>
    <p:sldId id="409" r:id="rId11"/>
    <p:sldId id="410" r:id="rId12"/>
    <p:sldId id="387" r:id="rId13"/>
    <p:sldId id="388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266B"/>
    <a:srgbClr val="FFD88B"/>
    <a:srgbClr val="EE832A"/>
    <a:srgbClr val="FFB219"/>
    <a:srgbClr val="FFB400"/>
    <a:srgbClr val="FFDC95"/>
    <a:srgbClr val="DBE2ED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72" y="8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lienti\FCP\2.%20ASSORADIO\dati\2018\01.%20Gennaio%202018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lienti\FCP\2.%20ASSORADIO\dati\2018\01.%20Gennaio%202018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1.%20Gennai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1.%20Gennai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34254092704738E-2"/>
          <c:y val="0.15441482285444066"/>
          <c:w val="0.67345491955034142"/>
          <c:h val="0.67079868618586536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(gennaio!$B$2,gennaio!$C$2:$D$2)</c:f>
              <c:numCache>
                <c:formatCode>0.0%</c:formatCode>
                <c:ptCount val="3"/>
                <c:pt idx="1">
                  <c:v>2.655515633948368E-3</c:v>
                </c:pt>
                <c:pt idx="2">
                  <c:v>1.99347816562455E-3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(gennaio!#REF!,gennaio!$C$1:$D$1)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(gennaio!$B$3,gennaio!$C$3:$D$3)</c:f>
              <c:numCache>
                <c:formatCode>0.0%</c:formatCode>
                <c:ptCount val="3"/>
                <c:pt idx="1">
                  <c:v>0.1221737155142902</c:v>
                </c:pt>
                <c:pt idx="2">
                  <c:v>0.11679215877724994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(gennaio!#REF!,gennaio!$C$1:$D$1)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(gennaio!$B$4,gennaio!$C$4:$D$4)</c:f>
              <c:numCache>
                <c:formatCode>0.0%</c:formatCode>
                <c:ptCount val="3"/>
                <c:pt idx="1">
                  <c:v>0.12235368268827766</c:v>
                </c:pt>
                <c:pt idx="2">
                  <c:v>0.13868286485031703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(gennaio!#REF!,gennaio!$C$1:$D$1)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(gennaio!$B$5,gennaio!$C$5:$D$5)</c:f>
              <c:numCache>
                <c:formatCode>0.0%</c:formatCode>
                <c:ptCount val="3"/>
                <c:pt idx="1">
                  <c:v>0.73613532891600575</c:v>
                </c:pt>
                <c:pt idx="2">
                  <c:v>0.73382215796358541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(gennaio!#REF!,gennaio!$C$1:$D$1)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995822081749043E-3"/>
                  <c:y val="-2.48407453944866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985377286122532E-3"/>
                  <c:y val="-2.23566708550380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(gennaio!$B$6,gennaio!$C$6:$D$6)</c:f>
              <c:numCache>
                <c:formatCode>0.0%</c:formatCode>
                <c:ptCount val="3"/>
                <c:pt idx="1">
                  <c:v>1.6681757247478061E-2</c:v>
                </c:pt>
                <c:pt idx="2">
                  <c:v>8.709340243223113E-3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(gennaio!#REF!,gennaio!$C$1:$D$1)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2905960"/>
        <c:axId val="144960288"/>
      </c:barChart>
      <c:catAx>
        <c:axId val="142905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960288"/>
        <c:crosses val="autoZero"/>
        <c:auto val="1"/>
        <c:lblAlgn val="ctr"/>
        <c:lblOffset val="100"/>
        <c:noMultiLvlLbl val="0"/>
      </c:catAx>
      <c:valAx>
        <c:axId val="144960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290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010829790800206E-3"/>
          <c:y val="0.88808684211172695"/>
          <c:w val="0.99069891702091983"/>
          <c:h val="9.631616135399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0484442817311E-2"/>
          <c:y val="5.8611344771215906E-2"/>
          <c:w val="0.92668739640412812"/>
          <c:h val="0.774464146840827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storico'!$C$29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storico'!$C$30:$C$36</c:f>
              <c:numCache>
                <c:formatCode>0%</c:formatCode>
                <c:ptCount val="7"/>
                <c:pt idx="0">
                  <c:v>1.6013363781641216E-2</c:v>
                </c:pt>
                <c:pt idx="1">
                  <c:v>9.5367248204075647E-3</c:v>
                </c:pt>
                <c:pt idx="2">
                  <c:v>1.7328800897504634E-3</c:v>
                </c:pt>
                <c:pt idx="3">
                  <c:v>5.0297910991598639E-3</c:v>
                </c:pt>
                <c:pt idx="4">
                  <c:v>7.7244872577617984E-3</c:v>
                </c:pt>
                <c:pt idx="5">
                  <c:v>2.655515633948368E-3</c:v>
                </c:pt>
                <c:pt idx="6">
                  <c:v>1.99347816562455E-3</c:v>
                </c:pt>
              </c:numCache>
            </c:numRef>
          </c:val>
        </c:ser>
        <c:ser>
          <c:idx val="1"/>
          <c:order val="1"/>
          <c:tx>
            <c:strRef>
              <c:f>'trend storico'!$D$29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storico'!$D$30:$D$36</c:f>
              <c:numCache>
                <c:formatCode>0%</c:formatCode>
                <c:ptCount val="7"/>
                <c:pt idx="0">
                  <c:v>0.10505873208224906</c:v>
                </c:pt>
                <c:pt idx="1">
                  <c:v>8.3620436886087085E-2</c:v>
                </c:pt>
                <c:pt idx="2">
                  <c:v>0.14689246505935488</c:v>
                </c:pt>
                <c:pt idx="3">
                  <c:v>8.9629249792831767E-2</c:v>
                </c:pt>
                <c:pt idx="4">
                  <c:v>0.12442846482599552</c:v>
                </c:pt>
                <c:pt idx="5">
                  <c:v>0.1221737155142902</c:v>
                </c:pt>
                <c:pt idx="6">
                  <c:v>0.11679215877724994</c:v>
                </c:pt>
              </c:numCache>
            </c:numRef>
          </c:val>
        </c:ser>
        <c:ser>
          <c:idx val="2"/>
          <c:order val="2"/>
          <c:tx>
            <c:strRef>
              <c:f>'trend storico'!$E$29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storico'!$E$30:$E$36</c:f>
              <c:numCache>
                <c:formatCode>0%</c:formatCode>
                <c:ptCount val="7"/>
                <c:pt idx="0">
                  <c:v>0.12345082968420341</c:v>
                </c:pt>
                <c:pt idx="1">
                  <c:v>7.552045154669404E-2</c:v>
                </c:pt>
                <c:pt idx="2">
                  <c:v>0.10700440986169708</c:v>
                </c:pt>
                <c:pt idx="3">
                  <c:v>0.11744929737808575</c:v>
                </c:pt>
                <c:pt idx="4">
                  <c:v>0.14884562331818285</c:v>
                </c:pt>
                <c:pt idx="5">
                  <c:v>0.12235368268827766</c:v>
                </c:pt>
                <c:pt idx="6">
                  <c:v>0.13868286485031703</c:v>
                </c:pt>
              </c:numCache>
            </c:numRef>
          </c:val>
        </c:ser>
        <c:ser>
          <c:idx val="3"/>
          <c:order val="3"/>
          <c:tx>
            <c:strRef>
              <c:f>'trend storico'!$F$29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storico'!$F$30:$F$36</c:f>
              <c:numCache>
                <c:formatCode>0%</c:formatCode>
                <c:ptCount val="7"/>
                <c:pt idx="0">
                  <c:v>0.74451568361440079</c:v>
                </c:pt>
                <c:pt idx="1">
                  <c:v>0.80195169330010263</c:v>
                </c:pt>
                <c:pt idx="2">
                  <c:v>0.73553929343030722</c:v>
                </c:pt>
                <c:pt idx="3">
                  <c:v>0.77408861287847031</c:v>
                </c:pt>
                <c:pt idx="4">
                  <c:v>0.69607760667525953</c:v>
                </c:pt>
                <c:pt idx="5">
                  <c:v>0.73613532891600575</c:v>
                </c:pt>
                <c:pt idx="6">
                  <c:v>0.73382215796358541</c:v>
                </c:pt>
              </c:numCache>
            </c:numRef>
          </c:val>
        </c:ser>
        <c:ser>
          <c:idx val="4"/>
          <c:order val="4"/>
          <c:tx>
            <c:strRef>
              <c:f>'trend storico'!$G$29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storico'!$B$30:$B$36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storico'!$G$30:$G$36</c:f>
              <c:numCache>
                <c:formatCode>0%</c:formatCode>
                <c:ptCount val="7"/>
                <c:pt idx="0">
                  <c:v>1.0961390837505492E-2</c:v>
                </c:pt>
                <c:pt idx="1">
                  <c:v>2.9370693446708694E-2</c:v>
                </c:pt>
                <c:pt idx="2">
                  <c:v>8.8309515588903213E-3</c:v>
                </c:pt>
                <c:pt idx="3">
                  <c:v>1.3803048851452279E-2</c:v>
                </c:pt>
                <c:pt idx="4">
                  <c:v>2.2923817922800353E-2</c:v>
                </c:pt>
                <c:pt idx="5">
                  <c:v>1.6681757247478061E-2</c:v>
                </c:pt>
                <c:pt idx="6">
                  <c:v>8.709340243223113E-3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9609544"/>
        <c:axId val="399609152"/>
      </c:barChart>
      <c:catAx>
        <c:axId val="39960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99609152"/>
        <c:crosses val="autoZero"/>
        <c:auto val="1"/>
        <c:lblAlgn val="ctr"/>
        <c:lblOffset val="100"/>
        <c:noMultiLvlLbl val="0"/>
      </c:catAx>
      <c:valAx>
        <c:axId val="39960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9960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61072"/>
        <c:axId val="144961464"/>
      </c:lineChart>
      <c:catAx>
        <c:axId val="14496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44961464"/>
        <c:crosses val="autoZero"/>
        <c:auto val="1"/>
        <c:lblAlgn val="ctr"/>
        <c:lblOffset val="100"/>
        <c:noMultiLvlLbl val="0"/>
      </c:catAx>
      <c:valAx>
        <c:axId val="144961464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44961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66B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mensile!$C$2:$C$134</c:f>
              <c:strCache>
                <c:ptCount val="13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</c:strCache>
            </c:strRef>
          </c:cat>
          <c:val>
            <c:numRef>
              <c:f>mensile!$D$2:$D$134</c:f>
              <c:numCache>
                <c:formatCode>#,##0</c:formatCode>
                <c:ptCount val="133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  <c:pt idx="129">
                  <c:v>37030</c:v>
                </c:pt>
                <c:pt idx="130">
                  <c:v>37126</c:v>
                </c:pt>
                <c:pt idx="131">
                  <c:v>28863</c:v>
                </c:pt>
                <c:pt idx="132">
                  <c:v>21033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962248"/>
        <c:axId val="144962640"/>
      </c:lineChart>
      <c:catAx>
        <c:axId val="14496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4962640"/>
        <c:crosses val="autoZero"/>
        <c:auto val="1"/>
        <c:lblAlgn val="ctr"/>
        <c:lblOffset val="100"/>
        <c:noMultiLvlLbl val="0"/>
      </c:catAx>
      <c:valAx>
        <c:axId val="144962640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4962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63424"/>
        <c:axId val="144963816"/>
      </c:lineChart>
      <c:catAx>
        <c:axId val="14496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44963816"/>
        <c:crosses val="autoZero"/>
        <c:auto val="1"/>
        <c:lblAlgn val="ctr"/>
        <c:lblOffset val="100"/>
        <c:noMultiLvlLbl val="0"/>
      </c:catAx>
      <c:valAx>
        <c:axId val="14496381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44963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8644138439446E-2"/>
          <c:y val="2.9463018392126353E-2"/>
          <c:w val="0.92294778905461894"/>
          <c:h val="0.78844227567974845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mensile!$C$13:$C$134</c:f>
              <c:strCache>
                <c:ptCount val="122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</c:strCache>
            </c:strRef>
          </c:tx>
          <c:spPr>
            <a:ln>
              <a:solidFill>
                <a:srgbClr val="00266B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857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mensile!$C$13:$C$134</c:f>
              <c:strCache>
                <c:ptCount val="122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</c:strCache>
            </c:strRef>
          </c:cat>
          <c:val>
            <c:numRef>
              <c:f>mensile!$E$13:$E$134</c:f>
              <c:numCache>
                <c:formatCode>#,##0</c:formatCode>
                <c:ptCount val="122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  <c:pt idx="118">
                  <c:v>28439.416666666668</c:v>
                </c:pt>
                <c:pt idx="119">
                  <c:v>28693.916666666668</c:v>
                </c:pt>
                <c:pt idx="120">
                  <c:v>28700.583333333332</c:v>
                </c:pt>
                <c:pt idx="121">
                  <c:v>28787.833333333332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15456"/>
        <c:axId val="145115848"/>
      </c:lineChart>
      <c:catAx>
        <c:axId val="14511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45115848"/>
        <c:crosses val="autoZero"/>
        <c:auto val="0"/>
        <c:lblAlgn val="ctr"/>
        <c:lblOffset val="100"/>
        <c:noMultiLvlLbl val="0"/>
      </c:catAx>
      <c:valAx>
        <c:axId val="14511584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45115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GENNAIO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28 febbraio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06993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Gennaio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82904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Gennaio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e 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23205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Tipologie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euro)</a:t>
            </a: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0435"/>
              </p:ext>
            </p:extLst>
          </p:nvPr>
        </p:nvGraphicFramePr>
        <p:xfrm>
          <a:off x="74222" y="1027297"/>
          <a:ext cx="11953328" cy="5000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Avvisi Nazionale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0418"/>
              </p:ext>
            </p:extLst>
          </p:nvPr>
        </p:nvGraphicFramePr>
        <p:xfrm>
          <a:off x="119336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Gen.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911424" y="1072551"/>
            <a:ext cx="10585176" cy="5668817"/>
            <a:chOff x="911424" y="1072551"/>
            <a:chExt cx="10585176" cy="5668817"/>
          </a:xfrm>
        </p:grpSpPr>
        <p:graphicFrame>
          <p:nvGraphicFramePr>
            <p:cNvPr id="7" name="Gra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89633201"/>
                </p:ext>
              </p:extLst>
            </p:nvPr>
          </p:nvGraphicFramePr>
          <p:xfrm>
            <a:off x="911424" y="1124744"/>
            <a:ext cx="10585176" cy="56166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asellaDiTesto 8"/>
            <p:cNvSpPr txBox="1"/>
            <p:nvPr/>
          </p:nvSpPr>
          <p:spPr>
            <a:xfrm>
              <a:off x="2927648" y="1072551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2.500.456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159896" y="1072551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Gennaio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2.556.336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7007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Gennaio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33941"/>
              </p:ext>
            </p:extLst>
          </p:nvPr>
        </p:nvGraphicFramePr>
        <p:xfrm>
          <a:off x="695400" y="1340769"/>
          <a:ext cx="107291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30981" y="1037424"/>
            <a:ext cx="11437667" cy="5958562"/>
            <a:chOff x="130981" y="1037424"/>
            <a:chExt cx="11437667" cy="5958562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422503" y="1468576"/>
              <a:ext cx="928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744711" y="1471917"/>
              <a:ext cx="928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893206" y="1472745"/>
              <a:ext cx="928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584295" y="1471919"/>
              <a:ext cx="928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896474" y="1153234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307498" y="1471387"/>
              <a:ext cx="928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53" name="Grafico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7226840"/>
                </p:ext>
              </p:extLst>
            </p:nvPr>
          </p:nvGraphicFramePr>
          <p:xfrm>
            <a:off x="648830" y="1037424"/>
            <a:ext cx="10799572" cy="5157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Rettangolo 53"/>
            <p:cNvSpPr/>
            <p:nvPr/>
          </p:nvSpPr>
          <p:spPr bwMode="auto">
            <a:xfrm>
              <a:off x="10145710" y="1475594"/>
              <a:ext cx="8352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839095" y="1154900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768370" y="1155719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603223" y="1155719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691987" y="1154566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531921" y="1152684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444328" y="1155859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380525" y="1154612"/>
              <a:ext cx="900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309605" y="1156357"/>
              <a:ext cx="900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243328" y="1151262"/>
              <a:ext cx="864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146544" y="1152883"/>
              <a:ext cx="846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4598673"/>
                </p:ext>
              </p:extLst>
            </p:nvPr>
          </p:nvGraphicFramePr>
          <p:xfrm>
            <a:off x="130981" y="1287647"/>
            <a:ext cx="11106679" cy="57083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CasellaDiTesto 28"/>
            <p:cNvSpPr txBox="1"/>
            <p:nvPr/>
          </p:nvSpPr>
          <p:spPr>
            <a:xfrm>
              <a:off x="11064648" y="1151262"/>
              <a:ext cx="50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243792" y="986162"/>
            <a:ext cx="11396824" cy="5808169"/>
            <a:chOff x="243792" y="986162"/>
            <a:chExt cx="11396824" cy="5808169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7062583" y="1421284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2996171" y="1424625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961786" y="1425453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5026255" y="1424627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985374" y="988134"/>
              <a:ext cx="9936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9115218" y="1424095"/>
              <a:ext cx="10008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9015901"/>
                </p:ext>
              </p:extLst>
            </p:nvPr>
          </p:nvGraphicFramePr>
          <p:xfrm>
            <a:off x="648830" y="1421284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Rettangolo 40"/>
            <p:cNvSpPr/>
            <p:nvPr/>
          </p:nvSpPr>
          <p:spPr bwMode="auto">
            <a:xfrm>
              <a:off x="11136310" y="1428302"/>
              <a:ext cx="720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032135" y="989800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022370" y="990619"/>
              <a:ext cx="9936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047723" y="990619"/>
              <a:ext cx="9936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067907" y="989466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088816" y="987584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069803" y="990759"/>
              <a:ext cx="9936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135540" y="989512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135105" y="991257"/>
              <a:ext cx="9936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160268" y="986162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1119214" y="986162"/>
              <a:ext cx="521402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5" name="Grafico 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6293506"/>
                </p:ext>
              </p:extLst>
            </p:nvPr>
          </p:nvGraphicFramePr>
          <p:xfrm>
            <a:off x="243792" y="1268760"/>
            <a:ext cx="11204610" cy="5525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22565</TotalTime>
  <Words>802</Words>
  <Application>Microsoft Office PowerPoint</Application>
  <PresentationFormat>Widescreen</PresentationFormat>
  <Paragraphs>653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1966</cp:revision>
  <cp:lastPrinted>2018-02-21T16:03:09Z</cp:lastPrinted>
  <dcterms:created xsi:type="dcterms:W3CDTF">2006-03-29T09:09:15Z</dcterms:created>
  <dcterms:modified xsi:type="dcterms:W3CDTF">2018-02-22T09:29:29Z</dcterms:modified>
</cp:coreProperties>
</file>