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28" r:id="rId13"/>
    <p:sldId id="330" r:id="rId14"/>
    <p:sldId id="335" r:id="rId15"/>
    <p:sldId id="338" r:id="rId16"/>
    <p:sldId id="327" r:id="rId17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28"/>
            <p14:sldId id="330"/>
            <p14:sldId id="335"/>
            <p14:sldId id="33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6" clrIdx="0"/>
  <p:cmAuthor id="1" name="Selvaggi Laura" initials="SL" lastIdx="1" clrIdx="1">
    <p:extLst>
      <p:ext uri="{19B8F6BF-5375-455C-9EA6-DF929625EA0E}">
        <p15:presenceInfo xmlns:p15="http://schemas.microsoft.com/office/powerpoint/2012/main" userId="Selvaggi 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F90"/>
    <a:srgbClr val="63789B"/>
    <a:srgbClr val="FFCB25"/>
    <a:srgbClr val="A1ACD1"/>
    <a:srgbClr val="FEFE50"/>
    <a:srgbClr val="FC9728"/>
    <a:srgbClr val="576B8A"/>
    <a:srgbClr val="FDE88D"/>
    <a:srgbClr val="FFFF00"/>
    <a:srgbClr val="FFF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432" y="60"/>
      </p:cViewPr>
      <p:guideLst>
        <p:guide orient="horz" pos="2160"/>
        <p:guide pos="3840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2.%20Febbraio%202018\File%20di%20Lavoro\Grafico%20Settore%20merceologic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5842176"/>
        <c:axId val="145842568"/>
      </c:barChart>
      <c:catAx>
        <c:axId val="1458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842568"/>
        <c:crosses val="autoZero"/>
        <c:auto val="1"/>
        <c:lblAlgn val="ctr"/>
        <c:lblOffset val="100"/>
        <c:noMultiLvlLbl val="0"/>
      </c:catAx>
      <c:valAx>
        <c:axId val="145842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84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48531134695119632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0611629422406"/>
          <c:y val="4.732507732246885E-2"/>
          <c:w val="0.84038822185739515"/>
          <c:h val="0.775994634006980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0.75347876231235589</c:v>
                </c:pt>
                <c:pt idx="1">
                  <c:v>0</c:v>
                </c:pt>
                <c:pt idx="2" formatCode="0%">
                  <c:v>0.71302479218482884</c:v>
                </c:pt>
              </c:numCache>
            </c:numRef>
          </c:val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0.16604274615628895</c:v>
                </c:pt>
                <c:pt idx="1">
                  <c:v>0</c:v>
                </c:pt>
                <c:pt idx="2" formatCode="0%">
                  <c:v>0.2032895365574531</c:v>
                </c:pt>
              </c:numCache>
            </c:numRef>
          </c:val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8.0478491531355265E-2</c:v>
                </c:pt>
                <c:pt idx="1">
                  <c:v>0</c:v>
                </c:pt>
                <c:pt idx="2" formatCode="0%">
                  <c:v>8.3685671257718017E-2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4792240"/>
        <c:axId val="144792632"/>
      </c:barChart>
      <c:catAx>
        <c:axId val="14479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144792632"/>
        <c:crosses val="autoZero"/>
        <c:auto val="1"/>
        <c:lblAlgn val="ctr"/>
        <c:lblOffset val="100"/>
        <c:tickLblSkip val="1"/>
        <c:noMultiLvlLbl val="1"/>
      </c:catAx>
      <c:valAx>
        <c:axId val="14479263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44792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45843744"/>
        <c:axId val="145844136"/>
      </c:barChart>
      <c:catAx>
        <c:axId val="14584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145844136"/>
        <c:crosses val="autoZero"/>
        <c:auto val="1"/>
        <c:lblAlgn val="ctr"/>
        <c:lblOffset val="100"/>
        <c:noMultiLvlLbl val="0"/>
      </c:catAx>
      <c:valAx>
        <c:axId val="14584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84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66273665924798342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77879252769105E-2"/>
          <c:y val="2.429709415363129E-2"/>
          <c:w val="0.82451709052725053"/>
          <c:h val="0.78436328938652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0.21249597349641616</c:v>
                </c:pt>
                <c:pt idx="1">
                  <c:v>0</c:v>
                </c:pt>
                <c:pt idx="2" formatCode="0%">
                  <c:v>0.16569689689602607</c:v>
                </c:pt>
              </c:numCache>
            </c:numRef>
          </c:val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2.4836971544895094E-2</c:v>
                </c:pt>
                <c:pt idx="1">
                  <c:v>0</c:v>
                </c:pt>
                <c:pt idx="2" formatCode="0%">
                  <c:v>9.8250558892157017E-2</c:v>
                </c:pt>
              </c:numCache>
            </c:numRef>
          </c:val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0.76266705495868903</c:v>
                </c:pt>
                <c:pt idx="1">
                  <c:v>0</c:v>
                </c:pt>
                <c:pt idx="2" formatCode="0%">
                  <c:v>0.73605254421181676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5844920"/>
        <c:axId val="145845312"/>
      </c:barChart>
      <c:catAx>
        <c:axId val="14584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145845312"/>
        <c:crosses val="autoZero"/>
        <c:auto val="1"/>
        <c:lblAlgn val="ctr"/>
        <c:lblOffset val="100"/>
        <c:tickLblSkip val="1"/>
        <c:noMultiLvlLbl val="1"/>
      </c:catAx>
      <c:valAx>
        <c:axId val="1458453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45844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816269562717417E-2"/>
          <c:y val="0.9148391632807773"/>
          <c:w val="0.85533930006282344"/>
          <c:h val="8.5160753583728557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61325024503E-2"/>
          <c:y val="7.4551452388120582E-2"/>
          <c:w val="0.93587238585883592"/>
          <c:h val="0.5671796066113351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Foglio1!$C$2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A6F90"/>
            </a:solidFill>
            <a:ln>
              <a:noFill/>
            </a:ln>
            <a:effectLst/>
          </c:spPr>
          <c:invertIfNegative val="0"/>
          <c:cat>
            <c:strRef>
              <c:f>Foglio1!$A$3:$A$29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Alimentari</c:v>
                </c:pt>
                <c:pt idx="5">
                  <c:v>Telecomunicazioni</c:v>
                </c:pt>
                <c:pt idx="6">
                  <c:v>Finanza/Assicurazioni</c:v>
                </c:pt>
                <c:pt idx="7">
                  <c:v>Abbigliamento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Farmaceutici/Sanitari</c:v>
                </c:pt>
                <c:pt idx="11">
                  <c:v>Informatica/Fotografia</c:v>
                </c:pt>
                <c:pt idx="12">
                  <c:v>Turismo/Viaggi</c:v>
                </c:pt>
                <c:pt idx="13">
                  <c:v>Locale</c:v>
                </c:pt>
                <c:pt idx="14">
                  <c:v>Enti/Istituzioni</c:v>
                </c:pt>
                <c:pt idx="15">
                  <c:v>Tempo libero</c:v>
                </c:pt>
                <c:pt idx="16">
                  <c:v>Industria/Edilizia/Attività</c:v>
                </c:pt>
                <c:pt idx="17">
                  <c:v>Gestione casa</c:v>
                </c:pt>
                <c:pt idx="18">
                  <c:v>Oggetti personali</c:v>
                </c:pt>
                <c:pt idx="19">
                  <c:v>Abitazione</c:v>
                </c:pt>
                <c:pt idx="20">
                  <c:v>Toiletries</c:v>
                </c:pt>
                <c:pt idx="21">
                  <c:v>Bevande/Alcoolici</c:v>
                </c:pt>
                <c:pt idx="22">
                  <c:v>Elettrodomestici</c:v>
                </c:pt>
                <c:pt idx="23">
                  <c:v>Di Servizio</c:v>
                </c:pt>
                <c:pt idx="24">
                  <c:v>Moto/Veicoli</c:v>
                </c:pt>
                <c:pt idx="25">
                  <c:v>Giochi/Articoli scolastici</c:v>
                </c:pt>
                <c:pt idx="26">
                  <c:v>Rubricata</c:v>
                </c:pt>
              </c:strCache>
            </c:strRef>
          </c:cat>
          <c:val>
            <c:numRef>
              <c:f>Foglio1!$C$3:$C$29</c:f>
              <c:numCache>
                <c:formatCode>General</c:formatCode>
                <c:ptCount val="27"/>
                <c:pt idx="0">
                  <c:v>0.20804739418109458</c:v>
                </c:pt>
                <c:pt idx="1">
                  <c:v>0.12966122799766547</c:v>
                </c:pt>
                <c:pt idx="2">
                  <c:v>9.1531193504279407E-2</c:v>
                </c:pt>
                <c:pt idx="3">
                  <c:v>7.0344140123314122E-2</c:v>
                </c:pt>
                <c:pt idx="4">
                  <c:v>6.8794727348130177E-2</c:v>
                </c:pt>
                <c:pt idx="5">
                  <c:v>5.742725687542214E-2</c:v>
                </c:pt>
                <c:pt idx="6">
                  <c:v>5.5559625125860858E-2</c:v>
                </c:pt>
                <c:pt idx="7">
                  <c:v>4.4717395867795398E-2</c:v>
                </c:pt>
                <c:pt idx="8">
                  <c:v>4.3940798327990471E-2</c:v>
                </c:pt>
                <c:pt idx="9">
                  <c:v>3.2652612656537593E-2</c:v>
                </c:pt>
                <c:pt idx="10">
                  <c:v>2.7373590201951407E-2</c:v>
                </c:pt>
                <c:pt idx="11">
                  <c:v>2.575475829077345E-2</c:v>
                </c:pt>
                <c:pt idx="12">
                  <c:v>1.7820108393343703E-2</c:v>
                </c:pt>
                <c:pt idx="13">
                  <c:v>1.7458824999471614E-2</c:v>
                </c:pt>
                <c:pt idx="14">
                  <c:v>1.7221377678519119E-2</c:v>
                </c:pt>
                <c:pt idx="15">
                  <c:v>1.6262612304812289E-2</c:v>
                </c:pt>
                <c:pt idx="16">
                  <c:v>1.2992356169056331E-2</c:v>
                </c:pt>
                <c:pt idx="17">
                  <c:v>1.2934888358636503E-2</c:v>
                </c:pt>
                <c:pt idx="18">
                  <c:v>1.0149498283218868E-2</c:v>
                </c:pt>
                <c:pt idx="19">
                  <c:v>9.9653129855860525E-3</c:v>
                </c:pt>
                <c:pt idx="20">
                  <c:v>8.6846391474951178E-3</c:v>
                </c:pt>
                <c:pt idx="21">
                  <c:v>7.4501937465179906E-3</c:v>
                </c:pt>
                <c:pt idx="22">
                  <c:v>4.6164694001813401E-3</c:v>
                </c:pt>
                <c:pt idx="23">
                  <c:v>3.7981643968812828E-3</c:v>
                </c:pt>
                <c:pt idx="24">
                  <c:v>2.9366452147603769E-3</c:v>
                </c:pt>
                <c:pt idx="25">
                  <c:v>1.7629516823001921E-3</c:v>
                </c:pt>
                <c:pt idx="26">
                  <c:v>1.4123673840415297E-4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292304"/>
        <c:axId val="145292696"/>
      </c:barChart>
      <c:lineChart>
        <c:grouping val="standard"/>
        <c:varyColors val="0"/>
        <c:ser>
          <c:idx val="0"/>
          <c:order val="0"/>
          <c:tx>
            <c:strRef>
              <c:f>Foglio1!$B$2</c:f>
              <c:strCache>
                <c:ptCount val="1"/>
                <c:pt idx="0">
                  <c:v>2017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Foglio1!$A$3:$A$29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Servizi Professionali</c:v>
                </c:pt>
                <c:pt idx="4">
                  <c:v>Alimentari</c:v>
                </c:pt>
                <c:pt idx="5">
                  <c:v>Telecomunicazioni</c:v>
                </c:pt>
                <c:pt idx="6">
                  <c:v>Finanza/Assicurazioni</c:v>
                </c:pt>
                <c:pt idx="7">
                  <c:v>Abbigliamento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Farmaceutici/Sanitari</c:v>
                </c:pt>
                <c:pt idx="11">
                  <c:v>Informatica/Fotografia</c:v>
                </c:pt>
                <c:pt idx="12">
                  <c:v>Turismo/Viaggi</c:v>
                </c:pt>
                <c:pt idx="13">
                  <c:v>Locale</c:v>
                </c:pt>
                <c:pt idx="14">
                  <c:v>Enti/Istituzioni</c:v>
                </c:pt>
                <c:pt idx="15">
                  <c:v>Tempo libero</c:v>
                </c:pt>
                <c:pt idx="16">
                  <c:v>Industria/Edilizia/Attività</c:v>
                </c:pt>
                <c:pt idx="17">
                  <c:v>Gestione casa</c:v>
                </c:pt>
                <c:pt idx="18">
                  <c:v>Oggetti personali</c:v>
                </c:pt>
                <c:pt idx="19">
                  <c:v>Abitazione</c:v>
                </c:pt>
                <c:pt idx="20">
                  <c:v>Toiletries</c:v>
                </c:pt>
                <c:pt idx="21">
                  <c:v>Bevande/Alcoolici</c:v>
                </c:pt>
                <c:pt idx="22">
                  <c:v>Elettrodomestici</c:v>
                </c:pt>
                <c:pt idx="23">
                  <c:v>Di Servizio</c:v>
                </c:pt>
                <c:pt idx="24">
                  <c:v>Moto/Veicoli</c:v>
                </c:pt>
                <c:pt idx="25">
                  <c:v>Giochi/Articoli scolastici</c:v>
                </c:pt>
                <c:pt idx="26">
                  <c:v>Rubricata</c:v>
                </c:pt>
              </c:strCache>
            </c:strRef>
          </c:cat>
          <c:val>
            <c:numRef>
              <c:f>Foglio1!$B$3:$B$29</c:f>
              <c:numCache>
                <c:formatCode>General</c:formatCode>
                <c:ptCount val="27"/>
                <c:pt idx="0">
                  <c:v>0.20555797904260112</c:v>
                </c:pt>
                <c:pt idx="1">
                  <c:v>0.10134388683654656</c:v>
                </c:pt>
                <c:pt idx="2">
                  <c:v>9.6749157448235631E-2</c:v>
                </c:pt>
                <c:pt idx="3">
                  <c:v>7.4566681523162717E-2</c:v>
                </c:pt>
                <c:pt idx="4">
                  <c:v>6.5813964064192418E-2</c:v>
                </c:pt>
                <c:pt idx="5">
                  <c:v>4.9305803638662181E-2</c:v>
                </c:pt>
                <c:pt idx="6">
                  <c:v>5.077556741563264E-2</c:v>
                </c:pt>
                <c:pt idx="7">
                  <c:v>4.2055548717077826E-2</c:v>
                </c:pt>
                <c:pt idx="8">
                  <c:v>3.8463634432245472E-2</c:v>
                </c:pt>
                <c:pt idx="9">
                  <c:v>3.5564153952545946E-2</c:v>
                </c:pt>
                <c:pt idx="10">
                  <c:v>3.6357535671251044E-2</c:v>
                </c:pt>
                <c:pt idx="11">
                  <c:v>2.279705731512674E-2</c:v>
                </c:pt>
                <c:pt idx="12">
                  <c:v>2.3160138499343886E-2</c:v>
                </c:pt>
                <c:pt idx="13">
                  <c:v>1.5022404225591977E-2</c:v>
                </c:pt>
                <c:pt idx="14">
                  <c:v>1.7873924284186826E-2</c:v>
                </c:pt>
                <c:pt idx="15">
                  <c:v>2.7790701929581298E-2</c:v>
                </c:pt>
                <c:pt idx="16">
                  <c:v>1.7702744452816718E-2</c:v>
                </c:pt>
                <c:pt idx="17">
                  <c:v>9.5329231916200085E-3</c:v>
                </c:pt>
                <c:pt idx="18">
                  <c:v>1.176086839487011E-2</c:v>
                </c:pt>
                <c:pt idx="19">
                  <c:v>1.4711035431156627E-2</c:v>
                </c:pt>
                <c:pt idx="20">
                  <c:v>8.8413408040474775E-3</c:v>
                </c:pt>
                <c:pt idx="21">
                  <c:v>1.1429181043457163E-2</c:v>
                </c:pt>
                <c:pt idx="22">
                  <c:v>7.6953979548387902E-3</c:v>
                </c:pt>
                <c:pt idx="23">
                  <c:v>8.1436430860705178E-3</c:v>
                </c:pt>
                <c:pt idx="24">
                  <c:v>3.6071734798457464E-3</c:v>
                </c:pt>
                <c:pt idx="25">
                  <c:v>3.222217765161392E-3</c:v>
                </c:pt>
                <c:pt idx="26">
                  <c:v>1.553354001302079E-4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92304"/>
        <c:axId val="145292696"/>
      </c:lineChart>
      <c:catAx>
        <c:axId val="14529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292696"/>
        <c:crosses val="autoZero"/>
        <c:auto val="1"/>
        <c:lblAlgn val="ctr"/>
        <c:lblOffset val="100"/>
        <c:noMultiLvlLbl val="0"/>
      </c:catAx>
      <c:valAx>
        <c:axId val="145292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529230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490963647199297"/>
          <c:y val="0.92423100202705399"/>
          <c:w val="0.21402251102123732"/>
          <c:h val="7.5768997972946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0.44508</cdr:x>
      <cdr:y>0</cdr:y>
    </cdr:from>
    <cdr:to>
      <cdr:x>0.64216</cdr:x>
      <cdr:y>0.93368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48782" y="0"/>
          <a:ext cx="951499" cy="3758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0.41263</cdr:x>
      <cdr:y>0</cdr:y>
    </cdr:from>
    <cdr:to>
      <cdr:x>0.58737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015078" y="-1454055"/>
          <a:ext cx="853368" cy="37972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27/03/2018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9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Febbraio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27 marzo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7974"/>
            <a:ext cx="12192000" cy="350821"/>
          </a:xfrm>
        </p:spPr>
        <p:txBody>
          <a:bodyPr/>
          <a:lstStyle/>
          <a:p>
            <a:r>
              <a:rPr lang="it-IT" sz="1150" i="1" dirty="0" smtClean="0"/>
              <a:t>PESO % SUL TOTALE DEGLI INVESTIMENTI NETTI nel mese di FEBBRAIO 2018 PER SETTORE MERCEOLOGICO e delta % sull’anno precedente </a:t>
            </a:r>
            <a:endParaRPr lang="it-IT" sz="115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52360"/>
              </p:ext>
            </p:extLst>
          </p:nvPr>
        </p:nvGraphicFramePr>
        <p:xfrm>
          <a:off x="2300748" y="352372"/>
          <a:ext cx="5351779" cy="59150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952069"/>
                <a:gridCol w="185035"/>
                <a:gridCol w="1086727"/>
                <a:gridCol w="1127948"/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Settore merceologico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Automobili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Varie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Media/Editoria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Alimentari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Servizi Professionali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Abbigliamento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Telecomunicazioni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Finanza/Assicurazioni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Cura persona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Distribuzione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Informatica/Fotografia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Farmaceutici/Sanitari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Locale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Enti/Istituzioni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Oggetti personali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Turismo/Viaggi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Industria/Edilizia/Attività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Gestione casa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Tempo libero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Toiletries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Abitazione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Bevande/Alcoolici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Elettrodomestici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Di Servizio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Moto/Veicoli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Giochi/Articoli scolastici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Rubricata</a:t>
                      </a:r>
                    </a:p>
                  </a:txBody>
                  <a:tcPr marL="72000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1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3468" y="6578244"/>
            <a:ext cx="11441372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it-IT" sz="900" i="1" dirty="0" smtClean="0">
                <a:latin typeface="Arial Black" panose="020B0A04020102020204" pitchFamily="34" charset="0"/>
              </a:rPr>
              <a:t>N.B Nella tavola sono indicati i pesi % di ciascun settore merceologico e non il totale investimenti in quanto una delle Aziende Dichiaranti non è in grado di fornire il dettaglio di tale dato. Segnaliamo che il dato può ritenersi rappresentativo.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2989" y="6293740"/>
            <a:ext cx="104964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i="1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it-IT" sz="900" i="1" dirty="0">
                <a:latin typeface="Arial Black" panose="020B0A04020102020204" pitchFamily="34" charset="0"/>
              </a:rPr>
              <a:t> La </a:t>
            </a:r>
            <a:r>
              <a:rPr lang="it-IT" sz="900" i="1" dirty="0" err="1">
                <a:latin typeface="Arial Black" panose="020B0A04020102020204" pitchFamily="34" charset="0"/>
              </a:rPr>
              <a:t>Diff</a:t>
            </a:r>
            <a:r>
              <a:rPr lang="it-IT" sz="900" i="1" dirty="0">
                <a:latin typeface="Arial Black" panose="020B0A04020102020204" pitchFamily="34" charset="0"/>
              </a:rPr>
              <a:t> % è calcolata sugli investimenti netti espressi in migliaia di euro: (Investimenti Netti 2018 – Investimenti netti 2017)/ Investimenti Netti 2017.</a:t>
            </a:r>
          </a:p>
        </p:txBody>
      </p:sp>
    </p:spTree>
    <p:extLst>
      <p:ext uri="{BB962C8B-B14F-4D97-AF65-F5344CB8AC3E}">
        <p14:creationId xmlns:p14="http://schemas.microsoft.com/office/powerpoint/2010/main" val="3678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481852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 FEBBRAIO  2018 PER SETTORE MERCEOLOGICO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551441"/>
              </p:ext>
            </p:extLst>
          </p:nvPr>
        </p:nvGraphicFramePr>
        <p:xfrm>
          <a:off x="562933" y="870155"/>
          <a:ext cx="11066135" cy="5427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04496"/>
              </p:ext>
            </p:extLst>
          </p:nvPr>
        </p:nvGraphicFramePr>
        <p:xfrm>
          <a:off x="1404038" y="376059"/>
          <a:ext cx="9383924" cy="613172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362919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2682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26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9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266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531108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481852" y="28354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190827"/>
              </p:ext>
            </p:extLst>
          </p:nvPr>
        </p:nvGraphicFramePr>
        <p:xfrm>
          <a:off x="1404038" y="376059"/>
          <a:ext cx="9383924" cy="613172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362919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2682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26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PROGRESSIVI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9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266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PROGRESSIVI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66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531108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0" y="-38881"/>
            <a:ext cx="12192000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PROGRESSIVO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15992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FEBBRAIO</a:t>
                      </a:r>
                      <a:r>
                        <a:rPr lang="it-IT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Tuttasbagliata.com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22573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FEBBRAIO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26843" y="58845"/>
            <a:ext cx="9272362" cy="438427"/>
          </a:xfrm>
        </p:spPr>
        <p:txBody>
          <a:bodyPr/>
          <a:lstStyle/>
          <a:p>
            <a:r>
              <a:rPr lang="it-IT" i="1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9464"/>
              </p:ext>
            </p:extLst>
          </p:nvPr>
        </p:nvGraphicFramePr>
        <p:xfrm>
          <a:off x="300790" y="832574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/>
                <a:gridCol w="1083892"/>
                <a:gridCol w="839383"/>
                <a:gridCol w="839383"/>
                <a:gridCol w="839383"/>
                <a:gridCol w="714047"/>
                <a:gridCol w="820588"/>
                <a:gridCol w="138820"/>
                <a:gridCol w="958368"/>
                <a:gridCol w="830603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47.709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61.445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562475" y="858863"/>
            <a:ext cx="3438514" cy="264954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DESKTOP/TABLET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febbraio 2018: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rappresenta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78% degli investimenti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pubblicitari totali. Tale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percentuale è in calo rispetto allo scorso anno (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febbraio 2017 pari all’80%)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99%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è dichiarato in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endParaRPr lang="it-IT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/Banner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vale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circa il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59%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del totale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Desktop/Tablet, seguito dal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Video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che vale il 24%. Entrambe le tipologie risultano in lieve crescita.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562475" y="3610084"/>
            <a:ext cx="3438514" cy="309582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febbraio 2018: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Cresce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 quota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dell’erogato su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Smartphone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(20%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febbraio 2017 e il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22% a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febbraio 2018)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Dato positivo per entrambe le tipologie di fruizione e per quasi tutte le Tipologie/Oggetto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L’84%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dichiarato in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/Banner,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che pesa il 54% del totale Smartphone, seguito da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/Video al 19%, ha un andamento positivo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26843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28779"/>
              </p:ext>
            </p:extLst>
          </p:nvPr>
        </p:nvGraphicFramePr>
        <p:xfrm>
          <a:off x="519747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33.521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58.680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61.445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7920795" y="814740"/>
            <a:ext cx="3438514" cy="2449489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BROWSING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febbraio 2018: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L’81% dell’erogato è generato da Desktop/Tablet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60%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Banner che risulta in crescita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rispetto allo stesso mese dell’anno precedente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Video,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che pesa circa il 23% del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risulta in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calo</a:t>
            </a:r>
            <a:endParaRPr lang="it-IT" sz="1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it-IT" sz="13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920795" y="3711133"/>
            <a:ext cx="3438514" cy="212632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febbraio 2018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L’80% dell’erogato è generato da Smartphone</a:t>
            </a:r>
            <a:endParaRPr lang="it-IT" sz="1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 totale Device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67%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Video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31% nella tipologia Banner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Native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(che pesa l’1,4% del totale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App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risulta in calo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  <a:endParaRPr lang="it-IT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975361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02880"/>
              </p:ext>
            </p:extLst>
          </p:nvPr>
        </p:nvGraphicFramePr>
        <p:xfrm>
          <a:off x="336885" y="834190"/>
          <a:ext cx="8106855" cy="554390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/>
                <a:gridCol w="938629"/>
                <a:gridCol w="942952"/>
                <a:gridCol w="821361"/>
                <a:gridCol w="821361"/>
                <a:gridCol w="821361"/>
                <a:gridCol w="768086"/>
                <a:gridCol w="137015"/>
                <a:gridCol w="930462"/>
                <a:gridCol w="898934"/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4.570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44.173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12.554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4.718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61.445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767195" y="3657815"/>
            <a:ext cx="3024000" cy="164927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febbraio 2018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3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L’89% degli investimenti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pubblicitari è veicolato su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Desktop/Tablet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Dato positivo per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tutte le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Tipologie/Oggetto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67195" y="1574584"/>
            <a:ext cx="3024000" cy="186471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febbraio 2018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Continua l’andamento positivo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già registrato negli ultimi mesi del 2017</a:t>
            </a:r>
          </a:p>
          <a:p>
            <a:pPr algn="just"/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dato risulta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positivo sia per Desktop/Tablet che per Smartphone</a:t>
            </a: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624" y="611203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37716" y="1025882"/>
            <a:ext cx="10948601" cy="4881743"/>
            <a:chOff x="637716" y="1025882"/>
            <a:chExt cx="10948601" cy="4881743"/>
          </a:xfrm>
        </p:grpSpPr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1060667"/>
                </p:ext>
              </p:extLst>
            </p:nvPr>
          </p:nvGraphicFramePr>
          <p:xfrm>
            <a:off x="637716" y="1577672"/>
            <a:ext cx="5826584" cy="432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uppo 13"/>
            <p:cNvGrpSpPr/>
            <p:nvPr/>
          </p:nvGrpSpPr>
          <p:grpSpPr>
            <a:xfrm>
              <a:off x="6779317" y="1025882"/>
              <a:ext cx="4807000" cy="4881743"/>
              <a:chOff x="6779317" y="1025882"/>
              <a:chExt cx="4807000" cy="4881743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6906317" y="1025882"/>
                <a:ext cx="468000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7" name="Grafico 1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81122257"/>
                  </p:ext>
                </p:extLst>
              </p:nvPr>
            </p:nvGraphicFramePr>
            <p:xfrm>
              <a:off x="6779317" y="1519362"/>
              <a:ext cx="4773589" cy="40253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17057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85379"/>
              </p:ext>
            </p:extLst>
          </p:nvPr>
        </p:nvGraphicFramePr>
        <p:xfrm>
          <a:off x="137160" y="447735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/>
                <a:gridCol w="740773"/>
                <a:gridCol w="729378"/>
                <a:gridCol w="663071"/>
                <a:gridCol w="755900"/>
                <a:gridCol w="729378"/>
                <a:gridCol w="729378"/>
                <a:gridCol w="729378"/>
                <a:gridCol w="729378"/>
                <a:gridCol w="649810"/>
                <a:gridCol w="769162"/>
                <a:gridCol w="623286"/>
                <a:gridCol w="663071"/>
                <a:gridCol w="649810"/>
                <a:gridCol w="707274"/>
                <a:gridCol w="116842"/>
                <a:gridCol w="623286"/>
                <a:gridCol w="689595"/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1532,3%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35.060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37.017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14.651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1692,3%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1.462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4.554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61.445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10142" y="5476496"/>
            <a:ext cx="3183556" cy="1260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Andamento positivo per tutti i Device e per entrambe le Modalità di Fruizione a febbraio 2018.</a:t>
            </a:r>
          </a:p>
          <a:p>
            <a:pPr algn="just"/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984067" y="5475761"/>
            <a:ext cx="3557341" cy="1260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Il 25% degli investimenti pubblicitari è erogato su Video a febbraio 2018. L’andamento risulta positivo per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tutti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 Device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 per entrambe le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Modalità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 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Fruizione.</a:t>
            </a:r>
          </a:p>
          <a:p>
            <a:pPr algn="just"/>
            <a:endParaRPr lang="it-IT" sz="1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792464" y="5480498"/>
            <a:ext cx="3557341" cy="1260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 febbraio 2018 oltre il 50</a:t>
            </a:r>
            <a:r>
              <a:rPr lang="it-I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%</a:t>
            </a: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delle Concessionarie dichiara un dato in crescita.</a:t>
            </a:r>
            <a:endParaRPr lang="it-IT" sz="5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358152" y="155354"/>
            <a:ext cx="8717449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e progressivo A FEBBRAIO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39016"/>
              </p:ext>
            </p:extLst>
          </p:nvPr>
        </p:nvGraphicFramePr>
        <p:xfrm>
          <a:off x="518160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141936"/>
                <a:gridCol w="825102"/>
                <a:gridCol w="809823"/>
                <a:gridCol w="809823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10.685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2.771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1.195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14.651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19392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703635" y="980426"/>
            <a:ext cx="11092050" cy="4881743"/>
            <a:chOff x="703635" y="980426"/>
            <a:chExt cx="11092050" cy="4881743"/>
          </a:xfrm>
        </p:grpSpPr>
        <p:graphicFrame>
          <p:nvGraphicFramePr>
            <p:cNvPr id="16" name="Gra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6638298"/>
                </p:ext>
              </p:extLst>
            </p:nvPr>
          </p:nvGraphicFramePr>
          <p:xfrm>
            <a:off x="703635" y="1454055"/>
            <a:ext cx="5629930" cy="4380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7" name="Gruppo 16"/>
            <p:cNvGrpSpPr/>
            <p:nvPr/>
          </p:nvGrpSpPr>
          <p:grpSpPr>
            <a:xfrm>
              <a:off x="6843657" y="980426"/>
              <a:ext cx="4952028" cy="4881743"/>
              <a:chOff x="6843657" y="980426"/>
              <a:chExt cx="4952028" cy="4881743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843657" y="980426"/>
                <a:ext cx="461772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9" name="Grafico 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33283709"/>
                  </p:ext>
                </p:extLst>
              </p:nvPr>
            </p:nvGraphicFramePr>
            <p:xfrm>
              <a:off x="6912161" y="1454055"/>
              <a:ext cx="4883524" cy="41815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5482</TotalTime>
  <Words>2399</Words>
  <Application>Microsoft Office PowerPoint</Application>
  <PresentationFormat>Widescreen</PresentationFormat>
  <Paragraphs>1432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230</cp:revision>
  <cp:lastPrinted>2018-03-26T16:12:37Z</cp:lastPrinted>
  <dcterms:created xsi:type="dcterms:W3CDTF">2017-09-15T07:09:01Z</dcterms:created>
  <dcterms:modified xsi:type="dcterms:W3CDTF">2018-03-27T13:52:02Z</dcterms:modified>
  <cp:category/>
</cp:coreProperties>
</file>