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7"/>
  </p:notesMasterIdLst>
  <p:handoutMasterIdLst>
    <p:handoutMasterId r:id="rId18"/>
  </p:handoutMasterIdLst>
  <p:sldIdLst>
    <p:sldId id="324" r:id="rId4"/>
    <p:sldId id="319" r:id="rId5"/>
    <p:sldId id="310" r:id="rId6"/>
    <p:sldId id="329" r:id="rId7"/>
    <p:sldId id="311" r:id="rId8"/>
    <p:sldId id="333" r:id="rId9"/>
    <p:sldId id="320" r:id="rId10"/>
    <p:sldId id="321" r:id="rId11"/>
    <p:sldId id="334" r:id="rId12"/>
    <p:sldId id="328" r:id="rId13"/>
    <p:sldId id="330" r:id="rId14"/>
    <p:sldId id="335" r:id="rId15"/>
    <p:sldId id="327" r:id="rId16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29"/>
            <p14:sldId id="311"/>
            <p14:sldId id="333"/>
            <p14:sldId id="320"/>
            <p14:sldId id="321"/>
            <p14:sldId id="334"/>
            <p14:sldId id="328"/>
            <p14:sldId id="330"/>
            <p14:sldId id="335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F90"/>
    <a:srgbClr val="FFCB25"/>
    <a:srgbClr val="A1ACD1"/>
    <a:srgbClr val="FEFE50"/>
    <a:srgbClr val="FC9728"/>
    <a:srgbClr val="576B8A"/>
    <a:srgbClr val="FDE88D"/>
    <a:srgbClr val="FFFF00"/>
    <a:srgbClr val="FFFE62"/>
    <a:srgbClr val="FCF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9343" autoAdjust="0"/>
  </p:normalViewPr>
  <p:slideViewPr>
    <p:cSldViewPr snapToGrid="0" snapToObjects="1">
      <p:cViewPr varScale="1">
        <p:scale>
          <a:sx n="63" d="100"/>
          <a:sy n="63" d="100"/>
        </p:scale>
        <p:origin x="84" y="240"/>
      </p:cViewPr>
      <p:guideLst>
        <p:guide orient="horz" pos="2160"/>
        <p:guide pos="3840"/>
        <p:guide orient="horz"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0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lienti\FCP\1.%20ASSOINTERNET\2018\Gennaio%202018\Grafico%20Settore%20merceologic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134352478227E-2"/>
          <c:y val="3.6170846372528355E-2"/>
          <c:w val="0.94444444444444442"/>
          <c:h val="0.726456384168604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storici'!$B$1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storici'!$B$2:$B$5</c:f>
              <c:numCache>
                <c:formatCode>0%</c:formatCode>
                <c:ptCount val="4"/>
                <c:pt idx="0">
                  <c:v>0.60811231321245263</c:v>
                </c:pt>
                <c:pt idx="1">
                  <c:v>0.66177131193779193</c:v>
                </c:pt>
                <c:pt idx="2">
                  <c:v>0.71084370692268151</c:v>
                </c:pt>
                <c:pt idx="3">
                  <c:v>0.72926774888838508</c:v>
                </c:pt>
              </c:numCache>
            </c:numRef>
          </c:val>
        </c:ser>
        <c:ser>
          <c:idx val="1"/>
          <c:order val="1"/>
          <c:tx>
            <c:strRef>
              <c:f>'Grafici storici'!$C$1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storici'!$C$2:$C$5</c:f>
              <c:numCache>
                <c:formatCode>0%</c:formatCode>
                <c:ptCount val="4"/>
                <c:pt idx="0">
                  <c:v>0.24346344793706715</c:v>
                </c:pt>
                <c:pt idx="1">
                  <c:v>0.25897825694822063</c:v>
                </c:pt>
                <c:pt idx="2">
                  <c:v>0.19732231459604824</c:v>
                </c:pt>
                <c:pt idx="3">
                  <c:v>0.19058999680993075</c:v>
                </c:pt>
              </c:numCache>
            </c:numRef>
          </c:val>
        </c:ser>
        <c:ser>
          <c:idx val="2"/>
          <c:order val="2"/>
          <c:tx>
            <c:strRef>
              <c:f>'Grafici storici'!$D$1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storici'!$D$2:$D$5</c:f>
              <c:numCache>
                <c:formatCode>0%</c:formatCode>
                <c:ptCount val="4"/>
                <c:pt idx="0">
                  <c:v>0.1484242388504802</c:v>
                </c:pt>
                <c:pt idx="1">
                  <c:v>7.9250431113987413E-2</c:v>
                </c:pt>
                <c:pt idx="2">
                  <c:v>9.183397848127034E-2</c:v>
                </c:pt>
                <c:pt idx="3">
                  <c:v>8.0142254301684257E-2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7030376"/>
        <c:axId val="207030768"/>
      </c:barChart>
      <c:catAx>
        <c:axId val="20703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7030768"/>
        <c:crosses val="autoZero"/>
        <c:auto val="1"/>
        <c:lblAlgn val="ctr"/>
        <c:lblOffset val="100"/>
        <c:noMultiLvlLbl val="0"/>
      </c:catAx>
      <c:valAx>
        <c:axId val="2070307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703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768194880568036E-3"/>
          <c:y val="0.91833123205298495"/>
          <c:w val="0.48531134695119632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0611629422406"/>
          <c:y val="4.732507732246885E-2"/>
          <c:w val="0.84038822185739515"/>
          <c:h val="0.775994634006980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'Grafico Vendita'!$B$31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Vendita'!$B$32:$B$34</c:f>
              <c:numCache>
                <c:formatCode>General</c:formatCode>
                <c:ptCount val="3"/>
                <c:pt idx="0" formatCode="0%">
                  <c:v>0.75347876231235589</c:v>
                </c:pt>
                <c:pt idx="1">
                  <c:v>0</c:v>
                </c:pt>
                <c:pt idx="2" formatCode="0%">
                  <c:v>0.71302479218482884</c:v>
                </c:pt>
              </c:numCache>
            </c:numRef>
          </c:val>
        </c:ser>
        <c:ser>
          <c:idx val="0"/>
          <c:order val="1"/>
          <c:tx>
            <c:strRef>
              <c:f>'Grafico Vendita'!$C$31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Vendita'!$C$32:$C$34</c:f>
              <c:numCache>
                <c:formatCode>General</c:formatCode>
                <c:ptCount val="3"/>
                <c:pt idx="0" formatCode="0%">
                  <c:v>0.16604274615628895</c:v>
                </c:pt>
                <c:pt idx="1">
                  <c:v>0</c:v>
                </c:pt>
                <c:pt idx="2" formatCode="0%">
                  <c:v>0.2032895365574531</c:v>
                </c:pt>
              </c:numCache>
            </c:numRef>
          </c:val>
        </c:ser>
        <c:ser>
          <c:idx val="2"/>
          <c:order val="2"/>
          <c:tx>
            <c:strRef>
              <c:f>'Grafico Vendita'!$D$31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Vendita'!$D$32:$D$34</c:f>
              <c:numCache>
                <c:formatCode>General</c:formatCode>
                <c:ptCount val="3"/>
                <c:pt idx="0" formatCode="0%">
                  <c:v>8.0478491531355265E-2</c:v>
                </c:pt>
                <c:pt idx="1">
                  <c:v>0</c:v>
                </c:pt>
                <c:pt idx="2" formatCode="0%">
                  <c:v>8.3685671257718017E-2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7031944"/>
        <c:axId val="206910232"/>
      </c:barChart>
      <c:catAx>
        <c:axId val="20703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206910232"/>
        <c:crosses val="autoZero"/>
        <c:auto val="1"/>
        <c:lblAlgn val="ctr"/>
        <c:lblOffset val="100"/>
        <c:tickLblSkip val="1"/>
        <c:noMultiLvlLbl val="1"/>
      </c:catAx>
      <c:valAx>
        <c:axId val="20691023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7031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7554783096775E-2"/>
          <c:y val="2.1401838695510451E-2"/>
          <c:w val="0.93888888888888888"/>
          <c:h val="0.750164348590665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'Grafici storici'!$J$1</c:f>
              <c:strCache>
                <c:ptCount val="1"/>
                <c:pt idx="0">
                  <c:v>Podcasting/Video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storici'!$J$2:$J$5</c:f>
              <c:numCache>
                <c:formatCode>0%</c:formatCode>
                <c:ptCount val="4"/>
                <c:pt idx="0">
                  <c:v>0.50816016802309671</c:v>
                </c:pt>
                <c:pt idx="1">
                  <c:v>0.44034635244257186</c:v>
                </c:pt>
                <c:pt idx="2">
                  <c:v>0.36582646715452349</c:v>
                </c:pt>
                <c:pt idx="3">
                  <c:v>0.25233792510166964</c:v>
                </c:pt>
              </c:numCache>
            </c:numRef>
          </c:val>
        </c:ser>
        <c:ser>
          <c:idx val="1"/>
          <c:order val="1"/>
          <c:tx>
            <c:strRef>
              <c:f>'Grafici storici'!$K$1</c:f>
              <c:strCache>
                <c:ptCount val="1"/>
                <c:pt idx="0">
                  <c:v>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storici'!$K$2:$K$5</c:f>
              <c:numCache>
                <c:formatCode>0%</c:formatCode>
                <c:ptCount val="4"/>
                <c:pt idx="0">
                  <c:v>0.49183983197690345</c:v>
                </c:pt>
                <c:pt idx="1">
                  <c:v>0.5596536475574283</c:v>
                </c:pt>
                <c:pt idx="2">
                  <c:v>0.63417353284547651</c:v>
                </c:pt>
                <c:pt idx="3">
                  <c:v>0.74766207489833048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6911016"/>
        <c:axId val="206911408"/>
      </c:barChart>
      <c:catAx>
        <c:axId val="20691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06911408"/>
        <c:crosses val="autoZero"/>
        <c:auto val="1"/>
        <c:lblAlgn val="ctr"/>
        <c:lblOffset val="100"/>
        <c:noMultiLvlLbl val="0"/>
      </c:catAx>
      <c:valAx>
        <c:axId val="20691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691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7608161916231508"/>
          <c:w val="0.66273665924798342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77879252769105E-2"/>
          <c:y val="2.429709415363129E-2"/>
          <c:w val="0.82451709052725053"/>
          <c:h val="0.78436328938652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 Video'!$C$31</c:f>
              <c:strCache>
                <c:ptCount val="1"/>
                <c:pt idx="0">
                  <c:v>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Video'!$C$32:$C$34</c:f>
              <c:numCache>
                <c:formatCode>General</c:formatCode>
                <c:ptCount val="3"/>
                <c:pt idx="0" formatCode="0%">
                  <c:v>0.21249597349641616</c:v>
                </c:pt>
                <c:pt idx="1">
                  <c:v>0</c:v>
                </c:pt>
                <c:pt idx="2" formatCode="0%">
                  <c:v>0.16569689689602607</c:v>
                </c:pt>
              </c:numCache>
            </c:numRef>
          </c:val>
        </c:ser>
        <c:ser>
          <c:idx val="2"/>
          <c:order val="1"/>
          <c:tx>
            <c:strRef>
              <c:f>'Grafico Video'!$D$31</c:f>
              <c:strCache>
                <c:ptCount val="1"/>
                <c:pt idx="0">
                  <c:v>Video Out Stream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Video'!$D$32:$D$34</c:f>
              <c:numCache>
                <c:formatCode>General</c:formatCode>
                <c:ptCount val="3"/>
                <c:pt idx="0" formatCode="0%">
                  <c:v>2.4836971544895094E-2</c:v>
                </c:pt>
                <c:pt idx="1">
                  <c:v>0</c:v>
                </c:pt>
                <c:pt idx="2" formatCode="0%">
                  <c:v>9.8250558892157017E-2</c:v>
                </c:pt>
              </c:numCache>
            </c:numRef>
          </c:val>
        </c:ser>
        <c:ser>
          <c:idx val="1"/>
          <c:order val="2"/>
          <c:tx>
            <c:strRef>
              <c:f>'Grafico Video'!$B$31</c:f>
              <c:strCache>
                <c:ptCount val="1"/>
                <c:pt idx="0">
                  <c:v>Pre-Mid-Post Roll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Video'!$B$32:$B$34</c:f>
              <c:numCache>
                <c:formatCode>General</c:formatCode>
                <c:ptCount val="3"/>
                <c:pt idx="0" formatCode="0%">
                  <c:v>0.76266705495868903</c:v>
                </c:pt>
                <c:pt idx="1">
                  <c:v>0</c:v>
                </c:pt>
                <c:pt idx="2" formatCode="0%">
                  <c:v>0.73605254421181676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6912192"/>
        <c:axId val="206912584"/>
      </c:barChart>
      <c:catAx>
        <c:axId val="2069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206912584"/>
        <c:crosses val="autoZero"/>
        <c:auto val="1"/>
        <c:lblAlgn val="ctr"/>
        <c:lblOffset val="100"/>
        <c:tickLblSkip val="1"/>
        <c:noMultiLvlLbl val="1"/>
      </c:catAx>
      <c:valAx>
        <c:axId val="20691258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6912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816269562717417E-2"/>
          <c:y val="0.9148391632807773"/>
          <c:w val="0.85533930006282344"/>
          <c:h val="8.5160753583728557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34374924144E-2"/>
          <c:y val="7.4551396243061008E-2"/>
          <c:w val="0.93587238585883592"/>
          <c:h val="0.6126674608905319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Foglio1!$C$2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A6F90"/>
            </a:solidFill>
            <a:ln>
              <a:solidFill>
                <a:srgbClr val="5A6F90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strRef>
              <c:f>Foglio1!$A$3:$A$29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Servizi Professionali</c:v>
                </c:pt>
                <c:pt idx="4">
                  <c:v>Finanza/Assicurazioni</c:v>
                </c:pt>
                <c:pt idx="5">
                  <c:v>Distribuzione</c:v>
                </c:pt>
                <c:pt idx="6">
                  <c:v>Telecomunicazioni</c:v>
                </c:pt>
                <c:pt idx="7">
                  <c:v>Alimentari</c:v>
                </c:pt>
                <c:pt idx="8">
                  <c:v>Farmaceutici/Sanitari</c:v>
                </c:pt>
                <c:pt idx="9">
                  <c:v>Abbigliamento</c:v>
                </c:pt>
                <c:pt idx="10">
                  <c:v>Informatica/Fotografia</c:v>
                </c:pt>
                <c:pt idx="11">
                  <c:v>Turismo/Viaggi</c:v>
                </c:pt>
                <c:pt idx="12">
                  <c:v>Tempo libero</c:v>
                </c:pt>
                <c:pt idx="13">
                  <c:v>Enti/Istituzioni</c:v>
                </c:pt>
                <c:pt idx="14">
                  <c:v>Cura persona</c:v>
                </c:pt>
                <c:pt idx="15">
                  <c:v>Abitazione</c:v>
                </c:pt>
                <c:pt idx="16">
                  <c:v>Industria/Edilizia/Attività</c:v>
                </c:pt>
                <c:pt idx="17">
                  <c:v>Gestione casa</c:v>
                </c:pt>
                <c:pt idx="18">
                  <c:v>Locale</c:v>
                </c:pt>
                <c:pt idx="19">
                  <c:v>Bevande/Alcoolici</c:v>
                </c:pt>
                <c:pt idx="20">
                  <c:v>Elettrodomestici</c:v>
                </c:pt>
                <c:pt idx="21">
                  <c:v>Oggetti personali</c:v>
                </c:pt>
                <c:pt idx="22">
                  <c:v>Di Servizio</c:v>
                </c:pt>
                <c:pt idx="23">
                  <c:v>Toiletries</c:v>
                </c:pt>
                <c:pt idx="24">
                  <c:v>Moto/Veicoli</c:v>
                </c:pt>
                <c:pt idx="25">
                  <c:v>Giochi/Articoli scolastici</c:v>
                </c:pt>
                <c:pt idx="26">
                  <c:v>Rubricata</c:v>
                </c:pt>
              </c:strCache>
            </c:strRef>
          </c:cat>
          <c:val>
            <c:numRef>
              <c:f>Foglio1!$C$3:$C$29</c:f>
              <c:numCache>
                <c:formatCode>General</c:formatCode>
                <c:ptCount val="27"/>
                <c:pt idx="0">
                  <c:v>0.21350933318947696</c:v>
                </c:pt>
                <c:pt idx="1">
                  <c:v>0.15372057720212653</c:v>
                </c:pt>
                <c:pt idx="2">
                  <c:v>9.3780892134634294E-2</c:v>
                </c:pt>
                <c:pt idx="3">
                  <c:v>8.4151874612288041E-2</c:v>
                </c:pt>
                <c:pt idx="4">
                  <c:v>5.9096949331035924E-2</c:v>
                </c:pt>
                <c:pt idx="5">
                  <c:v>5.6212726508221525E-2</c:v>
                </c:pt>
                <c:pt idx="6">
                  <c:v>5.4999154955791912E-2</c:v>
                </c:pt>
                <c:pt idx="7">
                  <c:v>4.9428597212683834E-2</c:v>
                </c:pt>
                <c:pt idx="8">
                  <c:v>3.7283706330662574E-2</c:v>
                </c:pt>
                <c:pt idx="9">
                  <c:v>2.5834410466385231E-2</c:v>
                </c:pt>
                <c:pt idx="10">
                  <c:v>2.4293987685800784E-2</c:v>
                </c:pt>
                <c:pt idx="11">
                  <c:v>2.0762931628128992E-2</c:v>
                </c:pt>
                <c:pt idx="12">
                  <c:v>1.9554383580773639E-2</c:v>
                </c:pt>
                <c:pt idx="13">
                  <c:v>1.9413431220743668E-2</c:v>
                </c:pt>
                <c:pt idx="14">
                  <c:v>1.8001620815918478E-2</c:v>
                </c:pt>
                <c:pt idx="15">
                  <c:v>1.2401952356191634E-2</c:v>
                </c:pt>
                <c:pt idx="16">
                  <c:v>1.0812605209360452E-2</c:v>
                </c:pt>
                <c:pt idx="17">
                  <c:v>1.0776558421319736E-2</c:v>
                </c:pt>
                <c:pt idx="18">
                  <c:v>9.0104252402668662E-3</c:v>
                </c:pt>
                <c:pt idx="19">
                  <c:v>7.3719494823621364E-3</c:v>
                </c:pt>
                <c:pt idx="20">
                  <c:v>4.3538443066323818E-3</c:v>
                </c:pt>
                <c:pt idx="21">
                  <c:v>3.6585745286482774E-3</c:v>
                </c:pt>
                <c:pt idx="22">
                  <c:v>3.3201398860081633E-3</c:v>
                </c:pt>
                <c:pt idx="23">
                  <c:v>2.8813474212559744E-3</c:v>
                </c:pt>
                <c:pt idx="24">
                  <c:v>2.6998096781626181E-3</c:v>
                </c:pt>
                <c:pt idx="25">
                  <c:v>2.410624137252741E-3</c:v>
                </c:pt>
                <c:pt idx="26">
                  <c:v>2.5759245786649912E-4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913368"/>
        <c:axId val="206913760"/>
      </c:barChart>
      <c:lineChart>
        <c:grouping val="standar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2017</c:v>
                </c:pt>
              </c:strCache>
            </c:strRef>
          </c:tx>
          <c:spPr>
            <a:ln w="444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Foglio1!$A$3:$A$29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Servizi Professionali</c:v>
                </c:pt>
                <c:pt idx="4">
                  <c:v>Finanza/Assicurazioni</c:v>
                </c:pt>
                <c:pt idx="5">
                  <c:v>Distribuzione</c:v>
                </c:pt>
                <c:pt idx="6">
                  <c:v>Telecomunicazioni</c:v>
                </c:pt>
                <c:pt idx="7">
                  <c:v>Alimentari</c:v>
                </c:pt>
                <c:pt idx="8">
                  <c:v>Farmaceutici/Sanitari</c:v>
                </c:pt>
                <c:pt idx="9">
                  <c:v>Abbigliamento</c:v>
                </c:pt>
                <c:pt idx="10">
                  <c:v>Informatica/Fotografia</c:v>
                </c:pt>
                <c:pt idx="11">
                  <c:v>Turismo/Viaggi</c:v>
                </c:pt>
                <c:pt idx="12">
                  <c:v>Tempo libero</c:v>
                </c:pt>
                <c:pt idx="13">
                  <c:v>Enti/Istituzioni</c:v>
                </c:pt>
                <c:pt idx="14">
                  <c:v>Cura persona</c:v>
                </c:pt>
                <c:pt idx="15">
                  <c:v>Abitazione</c:v>
                </c:pt>
                <c:pt idx="16">
                  <c:v>Industria/Edilizia/Attività</c:v>
                </c:pt>
                <c:pt idx="17">
                  <c:v>Gestione casa</c:v>
                </c:pt>
                <c:pt idx="18">
                  <c:v>Locale</c:v>
                </c:pt>
                <c:pt idx="19">
                  <c:v>Bevande/Alcoolici</c:v>
                </c:pt>
                <c:pt idx="20">
                  <c:v>Elettrodomestici</c:v>
                </c:pt>
                <c:pt idx="21">
                  <c:v>Oggetti personali</c:v>
                </c:pt>
                <c:pt idx="22">
                  <c:v>Di Servizio</c:v>
                </c:pt>
                <c:pt idx="23">
                  <c:v>Toiletries</c:v>
                </c:pt>
                <c:pt idx="24">
                  <c:v>Moto/Veicoli</c:v>
                </c:pt>
                <c:pt idx="25">
                  <c:v>Giochi/Articoli scolastici</c:v>
                </c:pt>
                <c:pt idx="26">
                  <c:v>Rubricata</c:v>
                </c:pt>
              </c:strCache>
            </c:strRef>
          </c:cat>
          <c:val>
            <c:numRef>
              <c:f>Foglio1!$B$3:$B$29</c:f>
              <c:numCache>
                <c:formatCode>General</c:formatCode>
                <c:ptCount val="27"/>
                <c:pt idx="0">
                  <c:v>0.21676380819286328</c:v>
                </c:pt>
                <c:pt idx="1">
                  <c:v>0.10178355318161611</c:v>
                </c:pt>
                <c:pt idx="2">
                  <c:v>0.11113742615984631</c:v>
                </c:pt>
                <c:pt idx="3">
                  <c:v>9.1874917507185391E-2</c:v>
                </c:pt>
                <c:pt idx="4">
                  <c:v>6.0705994539769145E-2</c:v>
                </c:pt>
                <c:pt idx="5">
                  <c:v>4.116346150897357E-2</c:v>
                </c:pt>
                <c:pt idx="6">
                  <c:v>4.8575615005525874E-2</c:v>
                </c:pt>
                <c:pt idx="7">
                  <c:v>5.7161875127778441E-2</c:v>
                </c:pt>
                <c:pt idx="8">
                  <c:v>4.2107760885246079E-2</c:v>
                </c:pt>
                <c:pt idx="9">
                  <c:v>1.9606529322614374E-2</c:v>
                </c:pt>
                <c:pt idx="10">
                  <c:v>1.9172739961793875E-2</c:v>
                </c:pt>
                <c:pt idx="11">
                  <c:v>2.4302971291046419E-2</c:v>
                </c:pt>
                <c:pt idx="12">
                  <c:v>3.4242551748540531E-2</c:v>
                </c:pt>
                <c:pt idx="13">
                  <c:v>2.2802762712010833E-2</c:v>
                </c:pt>
                <c:pt idx="14">
                  <c:v>1.7498661329384196E-2</c:v>
                </c:pt>
                <c:pt idx="15">
                  <c:v>1.4272120305397255E-2</c:v>
                </c:pt>
                <c:pt idx="16">
                  <c:v>1.807038665462142E-2</c:v>
                </c:pt>
                <c:pt idx="17">
                  <c:v>9.7565032486792436E-3</c:v>
                </c:pt>
                <c:pt idx="18">
                  <c:v>8.8401711919133957E-3</c:v>
                </c:pt>
                <c:pt idx="19">
                  <c:v>7.1397626759542674E-3</c:v>
                </c:pt>
                <c:pt idx="20">
                  <c:v>5.3151338647317373E-3</c:v>
                </c:pt>
                <c:pt idx="21">
                  <c:v>4.102107290300922E-3</c:v>
                </c:pt>
                <c:pt idx="22">
                  <c:v>8.2334703785002846E-3</c:v>
                </c:pt>
                <c:pt idx="23">
                  <c:v>7.5915688143291787E-3</c:v>
                </c:pt>
                <c:pt idx="24">
                  <c:v>3.5765310493006213E-3</c:v>
                </c:pt>
                <c:pt idx="25">
                  <c:v>3.9705923672984905E-3</c:v>
                </c:pt>
                <c:pt idx="26">
                  <c:v>2.3102368477864296E-4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913368"/>
        <c:axId val="206913760"/>
      </c:lineChart>
      <c:catAx>
        <c:axId val="20691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6913760"/>
        <c:crosses val="autoZero"/>
        <c:auto val="1"/>
        <c:lblAlgn val="ctr"/>
        <c:lblOffset val="100"/>
        <c:noMultiLvlLbl val="0"/>
      </c:catAx>
      <c:valAx>
        <c:axId val="20691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691336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366092146587773"/>
          <c:y val="0.96386495201252376"/>
          <c:w val="0.21887059268484127"/>
          <c:h val="3.6087301913922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0.44508</cdr:x>
      <cdr:y>0</cdr:y>
    </cdr:from>
    <cdr:to>
      <cdr:x>0.64216</cdr:x>
      <cdr:y>0.93368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48782" y="0"/>
          <a:ext cx="951499" cy="37583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0.41263</cdr:x>
      <cdr:y>0</cdr:y>
    </cdr:from>
    <cdr:to>
      <cdr:x>0.58737</cdr:x>
      <cdr:y>0.9081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015078" y="-1454055"/>
          <a:ext cx="853368" cy="37972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69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3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5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21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-121920" y="6472612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9B29D2-0877-4FAC-9DF8-6EC3DF9A57F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035019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GENNAIO 2018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69781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6 marzo 2018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0" y="17974"/>
            <a:ext cx="12192000" cy="350821"/>
          </a:xfrm>
        </p:spPr>
        <p:txBody>
          <a:bodyPr/>
          <a:lstStyle/>
          <a:p>
            <a:r>
              <a:rPr lang="it-IT" sz="1150" i="1" dirty="0" smtClean="0"/>
              <a:t>PESO % SUL TOTALE DEGLI INVESTIMENTI NETTI nel mese di gennaio 2018 PER SETTORE </a:t>
            </a:r>
            <a:r>
              <a:rPr lang="it-IT" sz="1150" i="1" dirty="0" smtClean="0"/>
              <a:t>MERCEOLOGICO e delta % sull’anno precedente </a:t>
            </a:r>
            <a:endParaRPr lang="it-IT" sz="115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56258"/>
              </p:ext>
            </p:extLst>
          </p:nvPr>
        </p:nvGraphicFramePr>
        <p:xfrm>
          <a:off x="2883572" y="352372"/>
          <a:ext cx="4788566" cy="589984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653726"/>
                <a:gridCol w="143982"/>
                <a:gridCol w="976901"/>
                <a:gridCol w="1013957"/>
              </a:tblGrid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Settore merceologico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kumimoji="0" lang="it-IT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Automobili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Media/Editoria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Servizi Professionali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Finanza/Assicurazioni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Distribuzione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Telecomunicazioni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Alimentari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Farmaceutici/Sanitari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Abbigliamento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Informatica/Fotografia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Turismo/Viaggi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Tempo libero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Enti/Istituzioni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Cura persona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Abitazione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Industria/Edilizia/Attività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Gestione casa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Locale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Bevande/Alcoolici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Elettrodomestici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Oggetti personali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 Servizio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Toiletries</a:t>
                      </a:r>
                      <a:endParaRPr lang="it-IT" sz="1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Moto/Veicoli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-26,4%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Giochi/Articoli scolastici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Rubricata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5678905" y="1040097"/>
            <a:ext cx="1993233" cy="208548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ccia a destra 2"/>
          <p:cNvSpPr/>
          <p:nvPr/>
        </p:nvSpPr>
        <p:spPr>
          <a:xfrm>
            <a:off x="7764379" y="975929"/>
            <a:ext cx="497305" cy="32560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8486270" y="819513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Segnaliamo</a:t>
            </a:r>
            <a:r>
              <a:rPr lang="en-US" sz="1400" dirty="0" smtClean="0"/>
              <a:t> la </a:t>
            </a:r>
            <a:r>
              <a:rPr lang="en-US" sz="1400" dirty="0" err="1" smtClean="0"/>
              <a:t>presenza</a:t>
            </a:r>
            <a:r>
              <a:rPr lang="en-US" sz="1400" dirty="0" smtClean="0"/>
              <a:t> </a:t>
            </a:r>
            <a:r>
              <a:rPr lang="en-US" sz="1400" dirty="0" err="1" smtClean="0"/>
              <a:t>della</a:t>
            </a:r>
            <a:r>
              <a:rPr lang="en-US" sz="1400" dirty="0" smtClean="0"/>
              <a:t> voce </a:t>
            </a:r>
            <a:r>
              <a:rPr lang="en-US" sz="1400" dirty="0"/>
              <a:t>“</a:t>
            </a:r>
            <a:r>
              <a:rPr lang="en-US" sz="1400" dirty="0" err="1"/>
              <a:t>Intermediari</a:t>
            </a:r>
            <a:r>
              <a:rPr lang="en-US" sz="1400" dirty="0"/>
              <a:t>” </a:t>
            </a:r>
            <a:r>
              <a:rPr lang="en-US" sz="1400" dirty="0" err="1" smtClean="0"/>
              <a:t>nel</a:t>
            </a:r>
            <a:r>
              <a:rPr lang="en-US" sz="1400" dirty="0" smtClean="0"/>
              <a:t> </a:t>
            </a:r>
            <a:r>
              <a:rPr lang="en-US" sz="1400" dirty="0" err="1" smtClean="0"/>
              <a:t>settore</a:t>
            </a:r>
            <a:r>
              <a:rPr lang="en-US" sz="1400" dirty="0" smtClean="0"/>
              <a:t> “VARIE”</a:t>
            </a:r>
          </a:p>
          <a:p>
            <a:endParaRPr lang="en-US" sz="1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3468" y="6578244"/>
            <a:ext cx="11441372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it-IT" sz="900" i="1" dirty="0" smtClean="0">
                <a:latin typeface="Arial Black" panose="020B0A04020102020204" pitchFamily="34" charset="0"/>
              </a:rPr>
              <a:t>N.B Nella tavola sono indicati i pesi % di ciascun settore merceologico e non il totale investimenti in quanto una delle Aziende Dichiaranti non è in grado di fornire il dettaglio di tale dato. Segnaliamo che il dato può ritenersi rappresentativo.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2989" y="6293740"/>
            <a:ext cx="104964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900" i="1" dirty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it-IT" sz="900" i="1" dirty="0">
                <a:latin typeface="Arial Black" panose="020B0A04020102020204" pitchFamily="34" charset="0"/>
              </a:rPr>
              <a:t> La </a:t>
            </a:r>
            <a:r>
              <a:rPr lang="it-IT" sz="900" i="1" dirty="0" err="1">
                <a:latin typeface="Arial Black" panose="020B0A04020102020204" pitchFamily="34" charset="0"/>
              </a:rPr>
              <a:t>Diff</a:t>
            </a:r>
            <a:r>
              <a:rPr lang="it-IT" sz="900" i="1" dirty="0">
                <a:latin typeface="Arial Black" panose="020B0A04020102020204" pitchFamily="34" charset="0"/>
              </a:rPr>
              <a:t> </a:t>
            </a:r>
            <a:r>
              <a:rPr lang="it-IT" sz="900" i="1" dirty="0">
                <a:latin typeface="Arial Black" panose="020B0A04020102020204" pitchFamily="34" charset="0"/>
              </a:rPr>
              <a:t>% </a:t>
            </a:r>
            <a:r>
              <a:rPr lang="it-IT" sz="900" i="1" dirty="0">
                <a:latin typeface="Arial Black" panose="020B0A04020102020204" pitchFamily="34" charset="0"/>
              </a:rPr>
              <a:t>è calcolata sugli investimenti netti espressi in migliaia di euro: (Investimenti Netti 2018 – Investimenti netti 2017)/ Investimenti Netti 2017.</a:t>
            </a:r>
            <a:endParaRPr lang="it-IT" sz="9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  <p:bldP spid="3" grpId="0" animBg="1"/>
      <p:bldP spid="4" grpId="0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481852" y="82142"/>
            <a:ext cx="11481547" cy="438427"/>
          </a:xfrm>
        </p:spPr>
        <p:txBody>
          <a:bodyPr/>
          <a:lstStyle/>
          <a:p>
            <a:r>
              <a:rPr lang="it-IT" sz="1400" i="1" dirty="0" smtClean="0"/>
              <a:t>PESO % SUL TOTALE DEGLI INVESTIMENTI NETTI progressivi a gennaio PER SETTORE MERCEOLOGICO</a:t>
            </a:r>
            <a:endParaRPr lang="it-IT" sz="1400" i="1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320479"/>
              </p:ext>
            </p:extLst>
          </p:nvPr>
        </p:nvGraphicFramePr>
        <p:xfrm>
          <a:off x="213360" y="622486"/>
          <a:ext cx="11750039" cy="561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7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87383"/>
              </p:ext>
            </p:extLst>
          </p:nvPr>
        </p:nvGraphicFramePr>
        <p:xfrm>
          <a:off x="1404038" y="376059"/>
          <a:ext cx="9383924" cy="613172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19562"/>
                <a:gridCol w="1097425"/>
              </a:tblGrid>
              <a:tr h="362919">
                <a:tc gridSpan="2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2682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26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2018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9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266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PER MESE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531108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481852" y="28354"/>
            <a:ext cx="11481547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smtClean="0"/>
              <a:t>Ranking per fascia di INVESTIMENTO totale (per 1.000) - Crescita % E PESO DEGLI INVESTIMENTI MENSILE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0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69663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GENNAIO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RaiPlay</a:t>
                      </a:r>
                      <a:r>
                        <a:rPr lang="de-DE" sz="1800" b="0" i="0" dirty="0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 Radio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91370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GENNAIO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326843" y="58845"/>
            <a:ext cx="9272362" cy="438427"/>
          </a:xfrm>
        </p:spPr>
        <p:txBody>
          <a:bodyPr/>
          <a:lstStyle/>
          <a:p>
            <a:r>
              <a:rPr lang="it-IT" i="1" smtClean="0"/>
              <a:t>INVESTIMENTI PUBBLICITARI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69692"/>
              </p:ext>
            </p:extLst>
          </p:nvPr>
        </p:nvGraphicFramePr>
        <p:xfrm>
          <a:off x="300790" y="832574"/>
          <a:ext cx="8075119" cy="552583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10652"/>
                <a:gridCol w="1083892"/>
                <a:gridCol w="839383"/>
                <a:gridCol w="839383"/>
                <a:gridCol w="839383"/>
                <a:gridCol w="714047"/>
                <a:gridCol w="820588"/>
                <a:gridCol w="138820"/>
                <a:gridCol w="958368"/>
                <a:gridCol w="830603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DESKTOP/TABLET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SMARTPHONE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20.359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5.869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8562475" y="858863"/>
            <a:ext cx="3438514" cy="2449489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DESKTOP/TABLET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Rappresenta 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78% degli investimenti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pubblicitari totali. Tale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percentuale è in calo rispetto allo scorso anno (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gennaio 2017 pari all’82%)</a:t>
            </a:r>
          </a:p>
          <a:p>
            <a:pPr algn="just"/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99%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è dichiarato in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endParaRPr lang="it-IT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/Banner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vale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circa il 60% del totale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Desktop/Tablet, seguito dal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Video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che vale il </a:t>
            </a:r>
            <a:r>
              <a:rPr lang="it-IT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20%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. Entrambe le tipologie risultano in calo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562475" y="3610084"/>
            <a:ext cx="3438514" cy="2895765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</a:p>
          <a:p>
            <a:pPr algn="just"/>
            <a:endParaRPr lang="it-IT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Cresce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 quota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dell’erogato su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Smartphone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(18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% a gennaio 2017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 il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22% a gennaio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2018)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Dato positivo per entrambe le tipologie di fruizione e per quasi tutte le Tipologie/Oggetto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L’80%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è dichiarato in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endParaRPr lang="it-IT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/Banner,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che pesa il 66% del totale Smartphone, ha un andamento positivo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326843" y="45720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FRUIZIONE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37776"/>
              </p:ext>
            </p:extLst>
          </p:nvPr>
        </p:nvGraphicFramePr>
        <p:xfrm>
          <a:off x="519747" y="713066"/>
          <a:ext cx="6917388" cy="542561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152980"/>
                <a:gridCol w="1056078"/>
                <a:gridCol w="915296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BROWSING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24.901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24.901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7920795" y="814740"/>
            <a:ext cx="3438514" cy="2449489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BROWSING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L’80% dell’erogato è generato da Desktop/Tablet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60%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è erogato nella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Banner che risulta in calo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rispetto allo stesso mese dell’anno precedente</a:t>
            </a:r>
          </a:p>
          <a:p>
            <a:pPr algn="just"/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Video,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che pesa circa il 20% del </a:t>
            </a:r>
            <a:r>
              <a:rPr lang="it-IT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risulta in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calo</a:t>
            </a:r>
            <a:endParaRPr lang="it-IT" sz="13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it-IT" sz="13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920795" y="3711133"/>
            <a:ext cx="3438514" cy="2249435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L’86% dell’erogato è generato da Smartphone</a:t>
            </a:r>
            <a:endParaRPr lang="it-IT" sz="13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 totale Device il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8%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è erogato nella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Banner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e 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42% nella tipologia Video</a:t>
            </a:r>
          </a:p>
          <a:p>
            <a:pPr algn="just"/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Native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(che pesa lo 0,7% del totale </a:t>
            </a:r>
            <a:r>
              <a:rPr lang="it-IT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App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 è l’unica tipologia che risulta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 calo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it-IT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2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975361" y="45607"/>
            <a:ext cx="9768840" cy="438427"/>
          </a:xfrm>
        </p:spPr>
        <p:txBody>
          <a:bodyPr/>
          <a:lstStyle/>
          <a:p>
            <a:r>
              <a:rPr lang="it-IT" i="1" dirty="0"/>
              <a:t>INVESTIMENTI PUBBLICITARI in </a:t>
            </a:r>
            <a:r>
              <a:rPr lang="it-IT" i="1" dirty="0" smtClean="0"/>
              <a:t>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8817"/>
              </p:ext>
            </p:extLst>
          </p:nvPr>
        </p:nvGraphicFramePr>
        <p:xfrm>
          <a:off x="336885" y="834190"/>
          <a:ext cx="8106855" cy="554390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26694"/>
                <a:gridCol w="938629"/>
                <a:gridCol w="942952"/>
                <a:gridCol w="821361"/>
                <a:gridCol w="821361"/>
                <a:gridCol w="821361"/>
                <a:gridCol w="768086"/>
                <a:gridCol w="137015"/>
                <a:gridCol w="930462"/>
                <a:gridCol w="898934"/>
              </a:tblGrid>
              <a:tr h="4688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18.718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5.337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2.197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8767195" y="1311033"/>
            <a:ext cx="3024000" cy="164927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IMPRESSION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75% degli investimenti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pubblicitari è veicolato su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Desktop/Tablet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Positivo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l’erogato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App,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che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pesa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il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6% del </a:t>
            </a:r>
            <a:r>
              <a:rPr lang="en-U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totale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Impression</a:t>
            </a:r>
            <a:endParaRPr lang="it-IT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67195" y="3739557"/>
            <a:ext cx="3024000" cy="1741603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</a:p>
          <a:p>
            <a:pPr algn="just"/>
            <a:endParaRPr lang="it-IT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Continua l’andamento positivo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già registrato negli ultimi mesi del 2017</a:t>
            </a:r>
          </a:p>
          <a:p>
            <a:pPr algn="just"/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dato risulta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negativo solo per Desktop/Tablet  erogato su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App</a:t>
            </a:r>
            <a:endParaRPr lang="it-IT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 smtClean="0"/>
              <a:t>Trend STORICO modalità di vendita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</a:t>
            </a:r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modalità di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vendita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624" y="6112032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% 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6</a:t>
            </a:fld>
            <a:endParaRPr lang="en-US" sz="10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637716" y="1025882"/>
            <a:ext cx="10948601" cy="4881743"/>
            <a:chOff x="637716" y="1025882"/>
            <a:chExt cx="10948601" cy="4881743"/>
          </a:xfrm>
        </p:grpSpPr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1060667"/>
                </p:ext>
              </p:extLst>
            </p:nvPr>
          </p:nvGraphicFramePr>
          <p:xfrm>
            <a:off x="637716" y="1577672"/>
            <a:ext cx="5826584" cy="4329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4" name="Gruppo 13"/>
            <p:cNvGrpSpPr/>
            <p:nvPr/>
          </p:nvGrpSpPr>
          <p:grpSpPr>
            <a:xfrm>
              <a:off x="6779317" y="1025882"/>
              <a:ext cx="4807000" cy="4881743"/>
              <a:chOff x="6779317" y="1025882"/>
              <a:chExt cx="4807000" cy="4881743"/>
            </a:xfrm>
          </p:grpSpPr>
          <p:sp>
            <p:nvSpPr>
              <p:cNvPr id="15" name="Rettangolo 14"/>
              <p:cNvSpPr/>
              <p:nvPr/>
            </p:nvSpPr>
            <p:spPr>
              <a:xfrm>
                <a:off x="6906317" y="1025882"/>
                <a:ext cx="4680000" cy="488174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17" name="Grafico 1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1928613"/>
                  </p:ext>
                </p:extLst>
              </p:nvPr>
            </p:nvGraphicFramePr>
            <p:xfrm>
              <a:off x="6779317" y="1519362"/>
              <a:ext cx="4773589" cy="40253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020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317057" y="-1308"/>
            <a:ext cx="8891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62153"/>
              </p:ext>
            </p:extLst>
          </p:nvPr>
        </p:nvGraphicFramePr>
        <p:xfrm>
          <a:off x="137160" y="447735"/>
          <a:ext cx="11844354" cy="48465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5584"/>
                <a:gridCol w="740773"/>
                <a:gridCol w="729378"/>
                <a:gridCol w="663071"/>
                <a:gridCol w="755900"/>
                <a:gridCol w="729378"/>
                <a:gridCol w="729378"/>
                <a:gridCol w="729378"/>
                <a:gridCol w="729378"/>
                <a:gridCol w="649810"/>
                <a:gridCol w="769162"/>
                <a:gridCol w="623286"/>
                <a:gridCol w="663071"/>
                <a:gridCol w="649810"/>
                <a:gridCol w="707274"/>
                <a:gridCol w="116842"/>
                <a:gridCol w="623286"/>
                <a:gridCol w="689595"/>
              </a:tblGrid>
              <a:tr h="5071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MKT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298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15.535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5.750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1.844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-16,7%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1.847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26.252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10142" y="5476496"/>
            <a:ext cx="3183556" cy="1226865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L’andamento negativo è generato dall’erogato su </a:t>
            </a:r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Desktop/Tablet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che pesa il </a:t>
            </a:r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76%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circa di tale tipologia, la parte di erogato in </a:t>
            </a:r>
            <a:r>
              <a:rPr lang="it-IT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App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risulta infatti positiva</a:t>
            </a:r>
          </a:p>
          <a:p>
            <a:pPr algn="just"/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64411" y="5484512"/>
            <a:ext cx="3557341" cy="1149921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Circa il </a:t>
            </a:r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50%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delle Concessionarie dichiara un dato in calo. A generare tale andamento è la parte erogata su </a:t>
            </a:r>
            <a:r>
              <a:rPr lang="it-IT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Browsing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mentre l’erogato in </a:t>
            </a:r>
            <a:r>
              <a:rPr lang="it-IT" sz="1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App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risulta positivo</a:t>
            </a:r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92464" y="5480499"/>
            <a:ext cx="3557341" cy="11484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Circa il </a:t>
            </a:r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50%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delle Concessionarie dichiara un dato in calo.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Cala per entrambe le modalità di fruizione</a:t>
            </a:r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878839" y="155354"/>
            <a:ext cx="7968163" cy="438427"/>
          </a:xfrm>
        </p:spPr>
        <p:txBody>
          <a:bodyPr/>
          <a:lstStyle/>
          <a:p>
            <a:r>
              <a:rPr lang="it-IT" altLang="it-IT" sz="1400" i="1" dirty="0" smtClean="0"/>
              <a:t>INVESTIMENTI PUBBLICITARI VIDEO </a:t>
            </a:r>
            <a:r>
              <a:rPr lang="it-IT" altLang="it-IT" sz="1400" i="1" dirty="0"/>
              <a:t>per mese </a:t>
            </a:r>
            <a:r>
              <a:rPr lang="it-IT" altLang="it-IT" sz="1400" i="1" dirty="0" smtClean="0"/>
              <a:t>A GENNAIO 2018 </a:t>
            </a:r>
            <a:r>
              <a:rPr lang="it-IT" altLang="it-IT" sz="1400" i="1" dirty="0"/>
              <a:t>in valore assoluto e percentuale suddiviso per le </a:t>
            </a:r>
            <a:r>
              <a:rPr lang="it-IT" altLang="it-IT" sz="1400" i="1" dirty="0" smtClean="0"/>
              <a:t>TRE tipologie video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99104"/>
              </p:ext>
            </p:extLst>
          </p:nvPr>
        </p:nvGraphicFramePr>
        <p:xfrm>
          <a:off x="518160" y="857756"/>
          <a:ext cx="10876202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436438"/>
                <a:gridCol w="856635"/>
                <a:gridCol w="856635"/>
                <a:gridCol w="856635"/>
                <a:gridCol w="856635"/>
                <a:gridCol w="856635"/>
                <a:gridCol w="856635"/>
                <a:gridCol w="856635"/>
                <a:gridCol w="856635"/>
                <a:gridCol w="141936"/>
                <a:gridCol w="825102"/>
                <a:gridCol w="809823"/>
                <a:gridCol w="809823"/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4.232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5.750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smtClean="0"/>
              <a:t>Trend STORICO DEL FATTURATO VIDEO  suddiviso per tipologia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624" y="6193920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9</a:t>
            </a:fld>
            <a:endParaRPr lang="en-US" sz="1000" dirty="0"/>
          </a:p>
        </p:txBody>
      </p:sp>
      <p:grpSp>
        <p:nvGrpSpPr>
          <p:cNvPr id="14" name="Gruppo 13"/>
          <p:cNvGrpSpPr/>
          <p:nvPr/>
        </p:nvGrpSpPr>
        <p:grpSpPr>
          <a:xfrm>
            <a:off x="703635" y="980426"/>
            <a:ext cx="11092050" cy="4881743"/>
            <a:chOff x="703635" y="980426"/>
            <a:chExt cx="11092050" cy="4881743"/>
          </a:xfrm>
        </p:grpSpPr>
        <p:graphicFrame>
          <p:nvGraphicFramePr>
            <p:cNvPr id="16" name="Gra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6638298"/>
                </p:ext>
              </p:extLst>
            </p:nvPr>
          </p:nvGraphicFramePr>
          <p:xfrm>
            <a:off x="703635" y="1454055"/>
            <a:ext cx="5629930" cy="4380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7" name="Gruppo 16"/>
            <p:cNvGrpSpPr/>
            <p:nvPr/>
          </p:nvGrpSpPr>
          <p:grpSpPr>
            <a:xfrm>
              <a:off x="6843657" y="980426"/>
              <a:ext cx="4952028" cy="4881743"/>
              <a:chOff x="6843657" y="980426"/>
              <a:chExt cx="4952028" cy="4881743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6843657" y="980426"/>
                <a:ext cx="4617720" cy="488174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19" name="Grafico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0664676"/>
                  </p:ext>
                </p:extLst>
              </p:nvPr>
            </p:nvGraphicFramePr>
            <p:xfrm>
              <a:off x="6912161" y="1454055"/>
              <a:ext cx="4883524" cy="41815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  <p:sp>
        <p:nvSpPr>
          <p:cNvPr id="20" name="Rettangolo 19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tipologia video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1525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1246</TotalTime>
  <Words>2063</Words>
  <Application>Microsoft Office PowerPoint</Application>
  <PresentationFormat>Widescreen</PresentationFormat>
  <Paragraphs>1243</Paragraphs>
  <Slides>13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182</cp:revision>
  <cp:lastPrinted>2017-12-19T17:47:24Z</cp:lastPrinted>
  <dcterms:created xsi:type="dcterms:W3CDTF">2017-09-15T07:09:01Z</dcterms:created>
  <dcterms:modified xsi:type="dcterms:W3CDTF">2018-03-07T09:10:02Z</dcterms:modified>
  <cp:category/>
</cp:coreProperties>
</file>