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  <p:sldMasterId id="2147483696" r:id="rId3"/>
    <p:sldMasterId id="2147483712" r:id="rId4"/>
  </p:sldMasterIdLst>
  <p:notesMasterIdLst>
    <p:notesMasterId r:id="rId21"/>
  </p:notesMasterIdLst>
  <p:handoutMasterIdLst>
    <p:handoutMasterId r:id="rId22"/>
  </p:handoutMasterIdLst>
  <p:sldIdLst>
    <p:sldId id="421" r:id="rId5"/>
    <p:sldId id="389" r:id="rId6"/>
    <p:sldId id="410" r:id="rId7"/>
    <p:sldId id="426" r:id="rId8"/>
    <p:sldId id="422" r:id="rId9"/>
    <p:sldId id="423" r:id="rId10"/>
    <p:sldId id="413" r:id="rId11"/>
    <p:sldId id="414" r:id="rId12"/>
    <p:sldId id="428" r:id="rId13"/>
    <p:sldId id="427" r:id="rId14"/>
    <p:sldId id="416" r:id="rId15"/>
    <p:sldId id="417" r:id="rId16"/>
    <p:sldId id="429" r:id="rId17"/>
    <p:sldId id="430" r:id="rId18"/>
    <p:sldId id="431" r:id="rId19"/>
    <p:sldId id="408" r:id="rId20"/>
  </p:sldIdLst>
  <p:sldSz cx="12192000" cy="6858000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elli Chiara" initials="CC" lastIdx="3" clrIdx="0"/>
  <p:cmAuthor id="1" name="Selvaggi Laura" initials="S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6B8A"/>
    <a:srgbClr val="FFCB25"/>
    <a:srgbClr val="FFB400"/>
    <a:srgbClr val="DBE2ED"/>
    <a:srgbClr val="FDE88D"/>
    <a:srgbClr val="FFD88B"/>
    <a:srgbClr val="EE832A"/>
    <a:srgbClr val="FFB219"/>
    <a:srgbClr val="FFDC95"/>
    <a:srgbClr val="BAC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11" autoAdjust="0"/>
    <p:restoredTop sz="94434" autoAdjust="0"/>
  </p:normalViewPr>
  <p:slideViewPr>
    <p:cSldViewPr>
      <p:cViewPr varScale="1">
        <p:scale>
          <a:sx n="71" d="100"/>
          <a:sy n="71" d="100"/>
        </p:scale>
        <p:origin x="450" y="60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3054" y="-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lienti\FCP\3.%20ASSOSTAMPA\2018\02.%20Febbraio%202018\x_PRESENTAZIONE%20Febbraio%202018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lienti\FCP\3.%20ASSOSTAMPA\2018\02.%20Febbraio%202018\x_PRESENTAZIONE%20Febbraio%202018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Stampa\2018\02.%20Febbraio\Output_Report%20Febbraio%2018\x_PRESENTAZIONE%20Febbraio%20201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529354167516625E-2"/>
          <c:y val="1.6894490305093244E-2"/>
          <c:w val="0.92907168210191338"/>
          <c:h val="0.8076375610344921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'Pag 3'!$R$2:$R$4</c:f>
              <c:strCache>
                <c:ptCount val="3"/>
                <c:pt idx="0">
                  <c:v>Fatturato totale</c:v>
                </c:pt>
                <c:pt idx="2">
                  <c:v>2018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3'!$R$5:$R$6</c:f>
              <c:numCache>
                <c:formatCode>#,##0</c:formatCode>
                <c:ptCount val="2"/>
                <c:pt idx="0">
                  <c:v>37166.482109442513</c:v>
                </c:pt>
                <c:pt idx="1">
                  <c:v>40867.836698288287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653656"/>
        <c:axId val="166654048"/>
      </c:barChart>
      <c:lineChart>
        <c:grouping val="standard"/>
        <c:varyColors val="0"/>
        <c:ser>
          <c:idx val="0"/>
          <c:order val="0"/>
          <c:tx>
            <c:strRef>
              <c:f>'Pag 3'!$Q$2:$Q$4</c:f>
              <c:strCache>
                <c:ptCount val="3"/>
                <c:pt idx="0">
                  <c:v>Fatturato totale</c:v>
                </c:pt>
                <c:pt idx="2">
                  <c:v>2017</c:v>
                </c:pt>
              </c:strCache>
            </c:strRef>
          </c:tx>
          <c:spPr>
            <a:ln w="28575" cap="rnd">
              <a:solidFill>
                <a:srgbClr val="576B8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3'!$Q$5:$Q$16</c:f>
              <c:numCache>
                <c:formatCode>#,##0</c:formatCode>
                <c:ptCount val="12"/>
                <c:pt idx="0">
                  <c:v>40204.254653710188</c:v>
                </c:pt>
                <c:pt idx="1">
                  <c:v>45122.397903047939</c:v>
                </c:pt>
                <c:pt idx="2">
                  <c:v>57844.725481745241</c:v>
                </c:pt>
                <c:pt idx="3">
                  <c:v>48337.571343315474</c:v>
                </c:pt>
                <c:pt idx="4">
                  <c:v>55632.839072040035</c:v>
                </c:pt>
                <c:pt idx="5">
                  <c:v>48574.773014135164</c:v>
                </c:pt>
                <c:pt idx="6">
                  <c:v>38980.337880752952</c:v>
                </c:pt>
                <c:pt idx="7">
                  <c:v>27009.217469476142</c:v>
                </c:pt>
                <c:pt idx="8">
                  <c:v>51219.515120911703</c:v>
                </c:pt>
                <c:pt idx="9">
                  <c:v>56416.292877013591</c:v>
                </c:pt>
                <c:pt idx="10">
                  <c:v>61091.783511135422</c:v>
                </c:pt>
                <c:pt idx="11">
                  <c:v>62557.450500143706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653656"/>
        <c:axId val="166654048"/>
      </c:lineChart>
      <c:catAx>
        <c:axId val="16665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66654048"/>
        <c:crosses val="autoZero"/>
        <c:auto val="1"/>
        <c:lblAlgn val="ctr"/>
        <c:lblOffset val="100"/>
        <c:noMultiLvlLbl val="0"/>
      </c:catAx>
      <c:valAx>
        <c:axId val="16665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666536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3"/>
          <c:order val="1"/>
          <c:tx>
            <c:strRef>
              <c:f>'Pag 3'!$U$2:$U$4</c:f>
              <c:strCache>
                <c:ptCount val="3"/>
                <c:pt idx="0">
                  <c:v>Totale Avvisi</c:v>
                </c:pt>
                <c:pt idx="2">
                  <c:v>2018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3'!$U$5:$U$6</c:f>
              <c:numCache>
                <c:formatCode>#,##0</c:formatCode>
                <c:ptCount val="2"/>
                <c:pt idx="0">
                  <c:v>27406.382400790491</c:v>
                </c:pt>
                <c:pt idx="1">
                  <c:v>28681.237918789237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654832"/>
        <c:axId val="166655224"/>
      </c:barChart>
      <c:lineChart>
        <c:grouping val="standard"/>
        <c:varyColors val="0"/>
        <c:ser>
          <c:idx val="2"/>
          <c:order val="0"/>
          <c:tx>
            <c:strRef>
              <c:f>'Pag 3'!$T$2:$T$4</c:f>
              <c:strCache>
                <c:ptCount val="3"/>
                <c:pt idx="0">
                  <c:v>Totale Avvisi</c:v>
                </c:pt>
                <c:pt idx="2">
                  <c:v>2017</c:v>
                </c:pt>
              </c:strCache>
            </c:strRef>
          </c:tx>
          <c:spPr>
            <a:ln w="28575" cap="rnd">
              <a:solidFill>
                <a:srgbClr val="576B8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3'!$T$5:$T$16</c:f>
              <c:numCache>
                <c:formatCode>#,##0</c:formatCode>
                <c:ptCount val="12"/>
                <c:pt idx="0">
                  <c:v>27664.437978347767</c:v>
                </c:pt>
                <c:pt idx="1">
                  <c:v>29927.437171849517</c:v>
                </c:pt>
                <c:pt idx="2">
                  <c:v>36421.578906977396</c:v>
                </c:pt>
                <c:pt idx="3">
                  <c:v>34444.525509417675</c:v>
                </c:pt>
                <c:pt idx="4">
                  <c:v>36617.628578118893</c:v>
                </c:pt>
                <c:pt idx="5">
                  <c:v>32899.218662735453</c:v>
                </c:pt>
                <c:pt idx="6">
                  <c:v>31284.872735723657</c:v>
                </c:pt>
                <c:pt idx="7">
                  <c:v>23686.529965415793</c:v>
                </c:pt>
                <c:pt idx="8">
                  <c:v>34451.653352081448</c:v>
                </c:pt>
                <c:pt idx="9">
                  <c:v>36686.926955455521</c:v>
                </c:pt>
                <c:pt idx="10">
                  <c:v>38492.011526341958</c:v>
                </c:pt>
                <c:pt idx="11">
                  <c:v>42722.230369894809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654832"/>
        <c:axId val="166655224"/>
      </c:lineChart>
      <c:catAx>
        <c:axId val="16665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66655224"/>
        <c:crosses val="autoZero"/>
        <c:auto val="1"/>
        <c:lblAlgn val="ctr"/>
        <c:lblOffset val="100"/>
        <c:noMultiLvlLbl val="0"/>
      </c:catAx>
      <c:valAx>
        <c:axId val="166655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66654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473400489853186E-2"/>
          <c:y val="3.6640960902372746E-2"/>
          <c:w val="0.92707257914919261"/>
          <c:h val="0.811746563094236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'Pag 7 P tot'!$W$20</c:f>
              <c:strCache>
                <c:ptCount val="1"/>
                <c:pt idx="0">
                  <c:v>Settimanali</c:v>
                </c:pt>
              </c:strCache>
            </c:strRef>
          </c:tx>
          <c:spPr>
            <a:solidFill>
              <a:srgbClr val="576B8A"/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'Pag 7 P tot'!$X$19:$Y$19</c:f>
              <c:numCache>
                <c:formatCode>mmm\-yy</c:formatCode>
                <c:ptCount val="2"/>
                <c:pt idx="0">
                  <c:v>42767</c:v>
                </c:pt>
                <c:pt idx="1">
                  <c:v>43132</c:v>
                </c:pt>
              </c:numCache>
            </c:numRef>
          </c:cat>
          <c:val>
            <c:numRef>
              <c:f>'Pag 7 P tot'!$X$20:$Y$20</c:f>
              <c:numCache>
                <c:formatCode>#,##0</c:formatCode>
                <c:ptCount val="2"/>
                <c:pt idx="0">
                  <c:v>13397</c:v>
                </c:pt>
                <c:pt idx="1">
                  <c:v>13062</c:v>
                </c:pt>
              </c:numCache>
            </c:numRef>
          </c:val>
        </c:ser>
        <c:ser>
          <c:idx val="1"/>
          <c:order val="1"/>
          <c:tx>
            <c:strRef>
              <c:f>'Pag 7 P tot'!$W$21</c:f>
              <c:strCache>
                <c:ptCount val="1"/>
                <c:pt idx="0">
                  <c:v>Mensili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'Pag 7 P tot'!$X$19:$Y$19</c:f>
              <c:numCache>
                <c:formatCode>mmm\-yy</c:formatCode>
                <c:ptCount val="2"/>
                <c:pt idx="0">
                  <c:v>42767</c:v>
                </c:pt>
                <c:pt idx="1">
                  <c:v>43132</c:v>
                </c:pt>
              </c:numCache>
            </c:numRef>
          </c:cat>
          <c:val>
            <c:numRef>
              <c:f>'Pag 7 P tot'!$X$21:$Y$21</c:f>
              <c:numCache>
                <c:formatCode>#,##0</c:formatCode>
                <c:ptCount val="2"/>
                <c:pt idx="0">
                  <c:v>9569</c:v>
                </c:pt>
                <c:pt idx="1">
                  <c:v>8080</c:v>
                </c:pt>
              </c:numCache>
            </c:numRef>
          </c:val>
        </c:ser>
        <c:ser>
          <c:idx val="2"/>
          <c:order val="2"/>
          <c:tx>
            <c:strRef>
              <c:f>'Pag 7 P tot'!$W$22</c:f>
              <c:strCache>
                <c:ptCount val="1"/>
                <c:pt idx="0">
                  <c:v>Altre periodicità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'Pag 7 P tot'!$X$19:$Y$19</c:f>
              <c:numCache>
                <c:formatCode>mmm\-yy</c:formatCode>
                <c:ptCount val="2"/>
                <c:pt idx="0">
                  <c:v>42767</c:v>
                </c:pt>
                <c:pt idx="1">
                  <c:v>43132</c:v>
                </c:pt>
              </c:numCache>
            </c:numRef>
          </c:cat>
          <c:val>
            <c:numRef>
              <c:f>'Pag 7 P tot'!$X$22:$Y$22</c:f>
              <c:numCache>
                <c:formatCode>#,##0</c:formatCode>
                <c:ptCount val="2"/>
                <c:pt idx="0">
                  <c:v>300</c:v>
                </c:pt>
                <c:pt idx="1">
                  <c:v>206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166656400"/>
        <c:axId val="166656792"/>
      </c:barChart>
      <c:catAx>
        <c:axId val="16665640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66656792"/>
        <c:crosses val="autoZero"/>
        <c:auto val="0"/>
        <c:lblAlgn val="ctr"/>
        <c:lblOffset val="100"/>
        <c:noMultiLvlLbl val="0"/>
      </c:catAx>
      <c:valAx>
        <c:axId val="16665679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666564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300"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CA06CC-DF2B-4766-BFC7-FDC658E82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0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6" y="4714875"/>
            <a:ext cx="5438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1303C6-5D75-4EB5-AB33-C6E03672B9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796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37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383598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7696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779852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665872679"/>
      </p:ext>
    </p:extLst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589816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826689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06583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50887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38116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09807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3797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59494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045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230347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677282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08767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021146096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694" y="1006476"/>
            <a:ext cx="11128415" cy="4500563"/>
          </a:xfrm>
          <a:prstGeom prst="rect">
            <a:avLst/>
          </a:prstGeom>
        </p:spPr>
        <p:txBody>
          <a:bodyPr/>
          <a:lstStyle>
            <a:lvl1pPr marL="174625" indent="-174625"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6688" indent="-166688"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77800">
              <a:spcAft>
                <a:spcPts val="115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4625" indent="-174625">
              <a:spcAft>
                <a:spcPts val="115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629693" y="249387"/>
            <a:ext cx="11148321" cy="58312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050" name="Picture 2" descr="C:\MARKETING\PROGETTI\PPT REPLY TEMPLATE\elements\omini tutti colori 3d\green\reply_3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18902" y="6283327"/>
            <a:ext cx="521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05305-56AA-41FB-8E52-9E09D388040D}" type="slidenum">
              <a:rPr lang="it-IT" sz="1000" smtClean="0">
                <a:solidFill>
                  <a:srgbClr val="000000"/>
                </a:solidFill>
              </a:rPr>
              <a:pPr algn="r"/>
              <a:t>‹N›</a:t>
            </a:fld>
            <a:endParaRPr lang="it-IT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230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7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8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3151"/>
      </p:ext>
    </p:extLst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0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5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1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5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0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52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2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41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06452"/>
      </p:ext>
    </p:extLst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0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8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1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8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5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7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9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14115"/>
      </p:ext>
    </p:extLst>
  </p:cSld>
  <p:clrMapOvr>
    <a:masterClrMapping/>
  </p:clrMapOvr>
  <p:transition spd="med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4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22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97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6224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29287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48115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4573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96655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217095" y="6137095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3005305-56AA-41FB-8E52-9E09D388040D}" type="slidenum">
              <a:rPr lang="it-IT" sz="1100" smtClean="0">
                <a:solidFill>
                  <a:srgbClr val="000000"/>
                </a:solidFill>
              </a:rPr>
              <a:pPr/>
              <a:t>‹N›</a:t>
            </a:fld>
            <a:endParaRPr lang="it-IT" sz="1100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pic>
        <p:nvPicPr>
          <p:cNvPr id="4" name="Picture 2" descr="C:\MARKETING\PROGETTI\PPT REPLY TEMPLATE\elements\omini tutti colori 3d\green\reply_3d.png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4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911424" y="2198485"/>
            <a:ext cx="10081120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sz="4400" dirty="0"/>
              <a:t>PRESENTAZIONE </a:t>
            </a:r>
            <a:endParaRPr lang="it-IT" sz="4400" dirty="0" smtClean="0"/>
          </a:p>
          <a:p>
            <a:r>
              <a:rPr lang="it-IT" sz="4400" dirty="0" smtClean="0"/>
              <a:t>DATI FEBBRAIO 2018</a:t>
            </a:r>
            <a:r>
              <a:rPr lang="it-IT" sz="4400" dirty="0"/>
              <a:t/>
            </a:r>
            <a:br>
              <a:rPr lang="it-IT" sz="4400" dirty="0"/>
            </a:br>
            <a:endParaRPr lang="it-IT" sz="2000" dirty="0" smtClean="0"/>
          </a:p>
          <a:p>
            <a:endParaRPr lang="it-IT" sz="4400" dirty="0" smtClean="0"/>
          </a:p>
          <a:p>
            <a:r>
              <a:rPr lang="it-IT" sz="4400" i="1" dirty="0" smtClean="0"/>
              <a:t>OSSERVATORIO DEGLI INVESTIMENTI PUBBLICITARI </a:t>
            </a:r>
            <a:r>
              <a:rPr lang="it-IT" sz="4400" i="1" dirty="0"/>
              <a:t>SULLA STAMPA</a:t>
            </a: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958660" y="5654869"/>
            <a:ext cx="7585612" cy="438427"/>
          </a:xfrm>
        </p:spPr>
        <p:txBody>
          <a:bodyPr/>
          <a:lstStyle/>
          <a:p>
            <a:r>
              <a:rPr lang="it-IT" sz="2000" dirty="0" smtClean="0"/>
              <a:t>Milano, 29 marzo 2018</a:t>
            </a:r>
            <a:endParaRPr lang="it-IT" sz="2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24" y="373634"/>
            <a:ext cx="3425003" cy="17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2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Totale (per 1.000)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779223"/>
              </p:ext>
            </p:extLst>
          </p:nvPr>
        </p:nvGraphicFramePr>
        <p:xfrm>
          <a:off x="3935760" y="934566"/>
          <a:ext cx="4320480" cy="5217588"/>
        </p:xfrm>
        <a:graphic>
          <a:graphicData uri="http://schemas.openxmlformats.org/drawingml/2006/table">
            <a:tbl>
              <a:tblPr/>
              <a:tblGrid>
                <a:gridCol w="1963638"/>
                <a:gridCol w="785614"/>
                <a:gridCol w="785614"/>
                <a:gridCol w="785614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Totale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10.259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21.347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31.606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42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 dirty="0">
                          <a:effectLst/>
                          <a:latin typeface="Arial" panose="020B0604020202020204" pitchFamily="34" charset="0"/>
                        </a:rPr>
                        <a:t>-11,3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5461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Settimanali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5.244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13.062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18.306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 dirty="0"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4.602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8.080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12.682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 dirty="0">
                          <a:effectLst/>
                          <a:latin typeface="Arial" panose="020B0604020202020204" pitchFamily="34" charset="0"/>
                        </a:rPr>
                        <a:t>-15,3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Altre periodicità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618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 dirty="0">
                          <a:effectLst/>
                          <a:latin typeface="Arial" panose="020B0604020202020204" pitchFamily="34" charset="0"/>
                        </a:rPr>
                        <a:t>-68,4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05931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435343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-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e Spazio Tabellare 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177372"/>
              </p:ext>
            </p:extLst>
          </p:nvPr>
        </p:nvGraphicFramePr>
        <p:xfrm>
          <a:off x="3698113" y="764391"/>
          <a:ext cx="4795775" cy="5792574"/>
        </p:xfrm>
        <a:graphic>
          <a:graphicData uri="http://schemas.openxmlformats.org/drawingml/2006/table">
            <a:tbl>
              <a:tblPr/>
              <a:tblGrid>
                <a:gridCol w="2395118"/>
                <a:gridCol w="800219"/>
                <a:gridCol w="800219"/>
                <a:gridCol w="800219"/>
              </a:tblGrid>
              <a:tr h="684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Fatturato 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9.510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19.556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29.065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 </a:t>
                      </a:r>
                      <a:r>
                        <a:rPr kumimoji="0" lang="it-IT" sz="13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Spazio Tabellare</a:t>
                      </a:r>
                      <a:endParaRPr kumimoji="0" lang="it-I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3.675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5.664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9.339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Settimanali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4.928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12.286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17.214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Settimanali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2.210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3.553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5.763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4.204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7.064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11.268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1.256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1.958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3.214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Altre Per.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-66,5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Altre Per.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 dirty="0">
                          <a:effectLst/>
                          <a:latin typeface="Arial" panose="020B0604020202020204" pitchFamily="34" charset="0"/>
                        </a:rPr>
                        <a:t>-48,5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29721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649326" y="182166"/>
            <a:ext cx="8640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  PERIODICI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Speciale </a:t>
            </a:r>
            <a:r>
              <a:rPr lang="it-IT" altLang="it-IT" sz="18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125900"/>
              </p:ext>
            </p:extLst>
          </p:nvPr>
        </p:nvGraphicFramePr>
        <p:xfrm>
          <a:off x="3683732" y="939203"/>
          <a:ext cx="4824536" cy="4957356"/>
        </p:xfrm>
        <a:graphic>
          <a:graphicData uri="http://schemas.openxmlformats.org/drawingml/2006/table">
            <a:tbl>
              <a:tblPr/>
              <a:tblGrid>
                <a:gridCol w="2422763"/>
                <a:gridCol w="800591"/>
                <a:gridCol w="800591"/>
                <a:gridCol w="800591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Fatturato Speciale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750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1.791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2.541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Settimanali</a:t>
                      </a:r>
                      <a:endParaRPr kumimoji="0" lang="it-I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1.092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1.414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Altre periodicità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36774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9436" y="17807"/>
            <a:ext cx="10153128" cy="9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Testate divise per Gruppi</a:t>
            </a:r>
            <a:b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Periodo Gennaio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Febbraio 2018 -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FATTURATI (per 1.000) E SPAZI</a:t>
            </a:r>
            <a: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68815"/>
              </p:ext>
            </p:extLst>
          </p:nvPr>
        </p:nvGraphicFramePr>
        <p:xfrm>
          <a:off x="407369" y="1052737"/>
          <a:ext cx="11017223" cy="4425021"/>
        </p:xfrm>
        <a:graphic>
          <a:graphicData uri="http://schemas.openxmlformats.org/drawingml/2006/table">
            <a:tbl>
              <a:tblPr/>
              <a:tblGrid>
                <a:gridCol w="2649837"/>
                <a:gridCol w="1160208"/>
                <a:gridCol w="1029850"/>
                <a:gridCol w="1106708"/>
                <a:gridCol w="965112"/>
                <a:gridCol w="219971"/>
                <a:gridCol w="1219546"/>
                <a:gridCol w="1130167"/>
                <a:gridCol w="219403"/>
                <a:gridCol w="1316421"/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 - Femminili attualità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13.157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-0,8%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2.808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-1,6%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 - Familiari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1.940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-11,2%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1.484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-12,8%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 - Automotive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1.828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-7,5%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-14,1%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39,4%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 - Maschili stili di vita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1.698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-34,9%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-10,2%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L - Maschili attualità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969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-12,8%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7,3%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-12,8%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U - Arredamento professionale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828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-9,4%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75012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9436" y="17807"/>
            <a:ext cx="10153128" cy="9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Testate divise per Gruppi</a:t>
            </a:r>
            <a:b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Periodo Gennaio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Febbraio 2018 -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FATTURATI (per 1.000) E SPAZI</a:t>
            </a:r>
            <a: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857603"/>
              </p:ext>
            </p:extLst>
          </p:nvPr>
        </p:nvGraphicFramePr>
        <p:xfrm>
          <a:off x="577064" y="1052737"/>
          <a:ext cx="10847528" cy="4425021"/>
        </p:xfrm>
        <a:graphic>
          <a:graphicData uri="http://schemas.openxmlformats.org/drawingml/2006/table">
            <a:tbl>
              <a:tblPr/>
              <a:tblGrid>
                <a:gridCol w="2609022"/>
                <a:gridCol w="1142338"/>
                <a:gridCol w="1013987"/>
                <a:gridCol w="1089662"/>
                <a:gridCol w="950247"/>
                <a:gridCol w="216583"/>
                <a:gridCol w="1200762"/>
                <a:gridCol w="1112759"/>
                <a:gridCol w="216024"/>
                <a:gridCol w="1296144"/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T2 - Altri Arredamento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-8,4%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-7,9%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-3,4%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G - Benessere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-32,6%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-11,2%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-22,9%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 - Varie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-0,8%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 - Professionali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-78,1%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-60,2%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-38,1%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 - Cucina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-17,9%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-20,2%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-6,6%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 1 - Altri Maschili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8,3%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14,2%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2882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9436" y="17807"/>
            <a:ext cx="10153128" cy="9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Testate divise per Gruppi</a:t>
            </a:r>
            <a:b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Periodo Gennaio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Febbraio 2018 -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FATTURATI (per 1.000) E SPAZI</a:t>
            </a:r>
            <a: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417108"/>
              </p:ext>
            </p:extLst>
          </p:nvPr>
        </p:nvGraphicFramePr>
        <p:xfrm>
          <a:off x="577064" y="1052737"/>
          <a:ext cx="10847528" cy="3914021"/>
        </p:xfrm>
        <a:graphic>
          <a:graphicData uri="http://schemas.openxmlformats.org/drawingml/2006/table">
            <a:tbl>
              <a:tblPr/>
              <a:tblGrid>
                <a:gridCol w="2609022"/>
                <a:gridCol w="1142338"/>
                <a:gridCol w="1013987"/>
                <a:gridCol w="1089662"/>
                <a:gridCol w="950247"/>
                <a:gridCol w="216583"/>
                <a:gridCol w="1200762"/>
                <a:gridCol w="1112759"/>
                <a:gridCol w="216024"/>
                <a:gridCol w="1296144"/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X - Natura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-0,4%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-5,0%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 - Altri Femminili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20,2%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-13,0%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 - Guide e altri Familiari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-0,5%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 - Bambini e ragazzi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-48,1%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-29,0%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-13,6%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Gruppi D, O, R e T1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8.286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-8,8%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1.361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-5,7%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1,9%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767408" y="5373216"/>
            <a:ext cx="10009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dirty="0"/>
              <a:t>* I gruppo Femminili Moda (D), Economia (O), Turismo (R ), Arredamento Design (T 1) </a:t>
            </a:r>
            <a:r>
              <a:rPr lang="it-IT" sz="1200" dirty="0" smtClean="0"/>
              <a:t>presentano nel </a:t>
            </a:r>
            <a:r>
              <a:rPr lang="it-IT" sz="1200" dirty="0"/>
              <a:t>mese di Gennaio 2018 un problema di riservatezza  dovuto al numero di testate </a:t>
            </a:r>
            <a:r>
              <a:rPr lang="it-IT" sz="1200" dirty="0" smtClean="0"/>
              <a:t>pubblicate; per </a:t>
            </a:r>
            <a:r>
              <a:rPr lang="it-IT" sz="1200" dirty="0"/>
              <a:t>questa ragione sono stati temporaneamente raggruppati tra loro. </a:t>
            </a:r>
          </a:p>
          <a:p>
            <a:pPr algn="just"/>
            <a:r>
              <a:rPr lang="it-IT" sz="1200" dirty="0"/>
              <a:t>Dal mese di Marzo la situazione tornerà alla normalità.</a:t>
            </a:r>
          </a:p>
        </p:txBody>
      </p:sp>
    </p:spTree>
    <p:extLst>
      <p:ext uri="{BB962C8B-B14F-4D97-AF65-F5344CB8AC3E}">
        <p14:creationId xmlns:p14="http://schemas.microsoft.com/office/powerpoint/2010/main" val="351794960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7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067146"/>
              </p:ext>
            </p:extLst>
          </p:nvPr>
        </p:nvGraphicFramePr>
        <p:xfrm>
          <a:off x="751297" y="345267"/>
          <a:ext cx="10728000" cy="250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708833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QUOTIDIANE NUOVE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Febbraio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Nessuna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681710"/>
              </p:ext>
            </p:extLst>
          </p:nvPr>
        </p:nvGraphicFramePr>
        <p:xfrm>
          <a:off x="751297" y="3738404"/>
          <a:ext cx="10728000" cy="2514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719296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QUOTIDIANE CHIUSE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Febbraio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Avvisatore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Marittimo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 (</a:t>
                      </a:r>
                      <a:r>
                        <a:rPr lang="de-DE" sz="1800" b="1" i="0" baseline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Dic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11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3999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Totale 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e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Spazi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295019" y="737052"/>
            <a:ext cx="11516635" cy="6001188"/>
            <a:chOff x="295019" y="737052"/>
            <a:chExt cx="11516635" cy="6001188"/>
          </a:xfrm>
        </p:grpSpPr>
        <p:sp>
          <p:nvSpPr>
            <p:cNvPr id="9" name="Rettangolo 8"/>
            <p:cNvSpPr/>
            <p:nvPr/>
          </p:nvSpPr>
          <p:spPr bwMode="auto">
            <a:xfrm>
              <a:off x="295019" y="3586463"/>
              <a:ext cx="11507961" cy="273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3" name="Rettangolo 2"/>
            <p:cNvSpPr/>
            <p:nvPr/>
          </p:nvSpPr>
          <p:spPr bwMode="auto">
            <a:xfrm>
              <a:off x="303693" y="745123"/>
              <a:ext cx="11507961" cy="273600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9296019" y="737052"/>
              <a:ext cx="2506961" cy="30777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</a:rPr>
                <a:t>Totale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Fatturato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9296018" y="3586056"/>
              <a:ext cx="2506961" cy="30777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</a:rPr>
                <a:t>Totale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Spazi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1343472" y="3828211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-0,9%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2" name="CasellaDiTesto 1"/>
            <p:cNvSpPr txBox="1"/>
            <p:nvPr/>
          </p:nvSpPr>
          <p:spPr>
            <a:xfrm>
              <a:off x="1267234" y="898635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-7,6%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grpSp>
          <p:nvGrpSpPr>
            <p:cNvPr id="21" name="Gruppo 20"/>
            <p:cNvGrpSpPr/>
            <p:nvPr/>
          </p:nvGrpSpPr>
          <p:grpSpPr>
            <a:xfrm>
              <a:off x="7968208" y="6476630"/>
              <a:ext cx="2902344" cy="261610"/>
              <a:chOff x="7968208" y="6476630"/>
              <a:chExt cx="2902344" cy="261610"/>
            </a:xfrm>
          </p:grpSpPr>
          <p:sp>
            <p:nvSpPr>
              <p:cNvPr id="12" name="CasellaDiTesto 11"/>
              <p:cNvSpPr txBox="1"/>
              <p:nvPr/>
            </p:nvSpPr>
            <p:spPr>
              <a:xfrm>
                <a:off x="8289384" y="6476630"/>
                <a:ext cx="4972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2017 </a:t>
                </a:r>
                <a:endParaRPr lang="en-US" dirty="0"/>
              </a:p>
            </p:txBody>
          </p:sp>
          <p:sp>
            <p:nvSpPr>
              <p:cNvPr id="13" name="Rettangolo 12"/>
              <p:cNvSpPr/>
              <p:nvPr/>
            </p:nvSpPr>
            <p:spPr bwMode="auto">
              <a:xfrm>
                <a:off x="7968208" y="6525557"/>
                <a:ext cx="288032" cy="163757"/>
              </a:xfrm>
              <a:prstGeom prst="rect">
                <a:avLst/>
              </a:prstGeom>
              <a:solidFill>
                <a:srgbClr val="576B8A"/>
              </a:solidFill>
              <a:ln w="28575">
                <a:solidFill>
                  <a:srgbClr val="576B8A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CasellaDiTesto 13"/>
              <p:cNvSpPr txBox="1"/>
              <p:nvPr/>
            </p:nvSpPr>
            <p:spPr>
              <a:xfrm>
                <a:off x="9305880" y="6476630"/>
                <a:ext cx="4972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2018 </a:t>
                </a:r>
                <a:endParaRPr lang="en-US" dirty="0"/>
              </a:p>
            </p:txBody>
          </p:sp>
          <p:sp>
            <p:nvSpPr>
              <p:cNvPr id="15" name="Rettangolo 14"/>
              <p:cNvSpPr/>
              <p:nvPr/>
            </p:nvSpPr>
            <p:spPr bwMode="auto">
              <a:xfrm>
                <a:off x="9002608" y="6525557"/>
                <a:ext cx="288032" cy="163757"/>
              </a:xfrm>
              <a:prstGeom prst="rect">
                <a:avLst/>
              </a:prstGeom>
              <a:solidFill>
                <a:srgbClr val="FFB400"/>
              </a:solidFill>
              <a:ln w="28575">
                <a:solidFill>
                  <a:srgbClr val="FFB40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10222552" y="6479758"/>
                <a:ext cx="648000" cy="25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Diff % </a:t>
                </a:r>
                <a:endParaRPr lang="en-US" dirty="0"/>
              </a:p>
            </p:txBody>
          </p:sp>
          <p:sp>
            <p:nvSpPr>
              <p:cNvPr id="20" name="Rettangolo 19"/>
              <p:cNvSpPr/>
              <p:nvPr/>
            </p:nvSpPr>
            <p:spPr bwMode="auto">
              <a:xfrm>
                <a:off x="9912424" y="6528685"/>
                <a:ext cx="288032" cy="163757"/>
              </a:xfrm>
              <a:prstGeom prst="rect">
                <a:avLst/>
              </a:prstGeom>
              <a:solidFill>
                <a:srgbClr val="C00000"/>
              </a:solidFill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CasellaDiTesto 23"/>
            <p:cNvSpPr txBox="1"/>
            <p:nvPr/>
          </p:nvSpPr>
          <p:spPr>
            <a:xfrm>
              <a:off x="2148401" y="898635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</a:t>
              </a:r>
              <a:r>
                <a:rPr lang="en-US" sz="1300" dirty="0">
                  <a:solidFill>
                    <a:schemeClr val="bg1"/>
                  </a:solidFill>
                </a:rPr>
                <a:t>9</a:t>
              </a:r>
              <a:r>
                <a:rPr lang="en-US" sz="1300" dirty="0" smtClean="0">
                  <a:solidFill>
                    <a:schemeClr val="bg1"/>
                  </a:solidFill>
                </a:rPr>
                <a:t>,4%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2175295" y="3828211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</a:t>
              </a:r>
              <a:r>
                <a:rPr lang="en-US" sz="1300" dirty="0">
                  <a:solidFill>
                    <a:schemeClr val="bg1"/>
                  </a:solidFill>
                </a:rPr>
                <a:t>4</a:t>
              </a:r>
              <a:r>
                <a:rPr lang="en-US" sz="1300" dirty="0" smtClean="0">
                  <a:solidFill>
                    <a:schemeClr val="bg1"/>
                  </a:solidFill>
                </a:rPr>
                <a:t>,2%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27" name="Grafico 2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75001769"/>
                </p:ext>
              </p:extLst>
            </p:nvPr>
          </p:nvGraphicFramePr>
          <p:xfrm>
            <a:off x="495665" y="1237452"/>
            <a:ext cx="11124016" cy="20352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28" name="Grafico 2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23350491"/>
                </p:ext>
              </p:extLst>
            </p:nvPr>
          </p:nvGraphicFramePr>
          <p:xfrm>
            <a:off x="496209" y="4166575"/>
            <a:ext cx="11124017" cy="21099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2489352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3999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Totale 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685308"/>
              </p:ext>
            </p:extLst>
          </p:nvPr>
        </p:nvGraphicFramePr>
        <p:xfrm>
          <a:off x="3935760" y="1556792"/>
          <a:ext cx="4896544" cy="3089172"/>
        </p:xfrm>
        <a:graphic>
          <a:graphicData uri="http://schemas.openxmlformats.org/drawingml/2006/table">
            <a:tbl>
              <a:tblPr/>
              <a:tblGrid>
                <a:gridCol w="2024532"/>
                <a:gridCol w="909332"/>
                <a:gridCol w="909332"/>
                <a:gridCol w="1053348"/>
              </a:tblGrid>
              <a:tr h="787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Gen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Feb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Prog</a:t>
                      </a: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Feb</a:t>
                      </a:r>
                      <a:endParaRPr lang="it-IT" sz="14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2018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26" marB="4572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Quotidiani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37.166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40.868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78.035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00"/>
                    </a:solidFill>
                  </a:tcPr>
                </a:tc>
              </a:tr>
              <a:tr h="523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-8,5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00"/>
                    </a:solidFill>
                  </a:tcPr>
                </a:tc>
              </a:tr>
              <a:tr h="558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Quotidiani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27.406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28.681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56.088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00"/>
                    </a:solidFill>
                  </a:tcPr>
                </a:tc>
              </a:tr>
              <a:tr h="523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effectLst/>
                          <a:latin typeface="Arial" panose="020B0604020202020204" pitchFamily="34" charset="0"/>
                        </a:rPr>
                        <a:t>-2,6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34471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4000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87122"/>
              </p:ext>
            </p:extLst>
          </p:nvPr>
        </p:nvGraphicFramePr>
        <p:xfrm>
          <a:off x="3683732" y="1220404"/>
          <a:ext cx="4824537" cy="4803636"/>
        </p:xfrm>
        <a:graphic>
          <a:graphicData uri="http://schemas.openxmlformats.org/drawingml/2006/table">
            <a:tbl>
              <a:tblPr/>
              <a:tblGrid>
                <a:gridCol w="1864026"/>
                <a:gridCol w="986837"/>
                <a:gridCol w="986837"/>
                <a:gridCol w="986837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Nazionale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12.285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15.543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27.829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Nazionale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4.670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5.094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9.764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3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Locale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12.561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13.365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25.926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Locale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20.507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21.296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41.803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57809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4000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422398"/>
              </p:ext>
            </p:extLst>
          </p:nvPr>
        </p:nvGraphicFramePr>
        <p:xfrm>
          <a:off x="2963653" y="764704"/>
          <a:ext cx="6264695" cy="5619945"/>
        </p:xfrm>
        <a:graphic>
          <a:graphicData uri="http://schemas.openxmlformats.org/drawingml/2006/table">
            <a:tbl>
              <a:tblPr/>
              <a:tblGrid>
                <a:gridCol w="3228989"/>
                <a:gridCol w="1011902"/>
                <a:gridCol w="1011902"/>
                <a:gridCol w="1011902"/>
              </a:tblGrid>
              <a:tr h="67829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6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9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5.226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4.598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9.825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2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690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Legale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4.763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4.854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2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Legale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363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690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Finanziaria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2.507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53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Finanziaria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63244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44624"/>
            <a:ext cx="9144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–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Peso % del Fatturato e degli Spazi 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Progressivo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a Febbraio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007735"/>
              </p:ext>
            </p:extLst>
          </p:nvPr>
        </p:nvGraphicFramePr>
        <p:xfrm>
          <a:off x="814341" y="1448644"/>
          <a:ext cx="10563318" cy="4283637"/>
        </p:xfrm>
        <a:graphic>
          <a:graphicData uri="http://schemas.openxmlformats.org/drawingml/2006/table">
            <a:tbl>
              <a:tblPr/>
              <a:tblGrid>
                <a:gridCol w="1217612"/>
                <a:gridCol w="1721223"/>
                <a:gridCol w="1438836"/>
                <a:gridCol w="1371600"/>
                <a:gridCol w="282388"/>
                <a:gridCol w="1788459"/>
                <a:gridCol w="1398494"/>
                <a:gridCol w="1344706"/>
              </a:tblGrid>
              <a:tr h="1254215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progressivo a Febbraio</a:t>
                      </a:r>
                      <a:endParaRPr lang="it-IT" sz="1400" b="1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(per 1.000</a:t>
                      </a:r>
                      <a:r>
                        <a:rPr lang="it-IT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Febbraio</a:t>
                      </a: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Febbraio</a:t>
                      </a: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progressivi a Febbraio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Febbraio</a:t>
                      </a: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Febbraio</a:t>
                      </a: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</a:tr>
              <a:tr h="134470">
                <a:tc>
                  <a:txBody>
                    <a:bodyPr/>
                    <a:lstStyle/>
                    <a:p>
                      <a:pPr algn="ctr" fontAlgn="b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effectLst/>
                          <a:latin typeface="Arial" panose="020B0604020202020204" pitchFamily="34" charset="0"/>
                        </a:rPr>
                        <a:t>78.035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effectLst/>
                          <a:latin typeface="Arial" panose="020B0604020202020204" pitchFamily="34" charset="0"/>
                        </a:rPr>
                        <a:t>56.088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Nazionale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27.829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37,5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9.764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Locale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25.926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31,5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41.803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74,5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73,9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9.825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12,6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1.668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Legale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9.617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2.161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Finanziaria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4.838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6,2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5,4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692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 dirty="0"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96129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72360"/>
              </p:ext>
            </p:extLst>
          </p:nvPr>
        </p:nvGraphicFramePr>
        <p:xfrm>
          <a:off x="741585" y="332656"/>
          <a:ext cx="1072800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399"/>
                <a:gridCol w="5517601"/>
              </a:tblGrid>
              <a:tr h="579090"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PERIODICHE NUOVE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Febbraio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42630">
                <a:tc>
                  <a:txBody>
                    <a:bodyPr/>
                    <a:lstStyle/>
                    <a:p>
                      <a:pPr algn="l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Avvisatore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Marittimo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(Gen. 2018)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(Y)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Piace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Cucinare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(Feb.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Giallo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Zafferano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(Apr.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Millennium (Mag. </a:t>
                      </a:r>
                      <a:r>
                        <a:rPr lang="de-DE" sz="1800" b="1" i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Maschili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Stili di Vita (M)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Spy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Giu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famigliari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(H)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029471"/>
              </p:ext>
            </p:extLst>
          </p:nvPr>
        </p:nvGraphicFramePr>
        <p:xfrm>
          <a:off x="741585" y="3172544"/>
          <a:ext cx="107280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399"/>
                <a:gridCol w="5517601"/>
              </a:tblGrid>
              <a:tr h="549879"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PERIODICHE CHIUSE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Febbraio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30924">
                <a:tc>
                  <a:txBody>
                    <a:bodyPr/>
                    <a:lstStyle/>
                    <a:p>
                      <a:pPr algn="ctr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Stai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(Lug.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Benessere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M.C.</a:t>
                      </a:r>
                      <a:r>
                        <a:rPr lang="it-IT" altLang="it-IT" sz="1800" b="1" i="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Bis Sfilate (Gen. 2018)</a:t>
                      </a:r>
                      <a:endParaRPr lang="it-IT" alt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Femminili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Moda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(D)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Sorrisi in Tavola (Mar.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Accessory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Bambini 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Gioiello (Gen.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Sposa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70049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</a:t>
            </a:r>
            <a:r>
              <a:rPr lang="it-IT" altLang="it-IT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Totale (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per 1.000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1524000" y="1696380"/>
            <a:ext cx="8896752" cy="4586518"/>
            <a:chOff x="1524000" y="1696380"/>
            <a:chExt cx="8896752" cy="4586518"/>
          </a:xfrm>
        </p:grpSpPr>
        <p:graphicFrame>
          <p:nvGraphicFramePr>
            <p:cNvPr id="24" name="Grafico 2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82873890"/>
                </p:ext>
              </p:extLst>
            </p:nvPr>
          </p:nvGraphicFramePr>
          <p:xfrm>
            <a:off x="1524000" y="1696380"/>
            <a:ext cx="8676456" cy="34923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5" name="Parentesi graffa chiusa 24"/>
            <p:cNvSpPr/>
            <p:nvPr/>
          </p:nvSpPr>
          <p:spPr bwMode="auto">
            <a:xfrm>
              <a:off x="8976320" y="2276872"/>
              <a:ext cx="72008" cy="2340000"/>
            </a:xfrm>
            <a:prstGeom prst="rightBrac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9427880" y="3296385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-8,2%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5162640" y="6021288"/>
              <a:ext cx="10469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Settimanali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8" name="Rettangolo 27"/>
            <p:cNvSpPr/>
            <p:nvPr/>
          </p:nvSpPr>
          <p:spPr bwMode="auto">
            <a:xfrm>
              <a:off x="4871944" y="6070215"/>
              <a:ext cx="288032" cy="163757"/>
            </a:xfrm>
            <a:prstGeom prst="rect">
              <a:avLst/>
            </a:prstGeom>
            <a:solidFill>
              <a:srgbClr val="576B8A"/>
            </a:solidFill>
            <a:ln w="28575">
              <a:solidFill>
                <a:srgbClr val="576B8A"/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6683192" y="6021288"/>
              <a:ext cx="743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Mensili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0" name="Rettangolo 29"/>
            <p:cNvSpPr/>
            <p:nvPr/>
          </p:nvSpPr>
          <p:spPr bwMode="auto">
            <a:xfrm>
              <a:off x="6379920" y="6070215"/>
              <a:ext cx="288032" cy="163757"/>
            </a:xfrm>
            <a:prstGeom prst="rect">
              <a:avLst/>
            </a:prstGeom>
            <a:solidFill>
              <a:srgbClr val="FFB400"/>
            </a:solidFill>
            <a:ln w="28575">
              <a:solidFill>
                <a:srgbClr val="FFB400"/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9772752" y="6026093"/>
              <a:ext cx="648000" cy="25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Diff % </a:t>
              </a:r>
              <a:endParaRPr lang="en-US" dirty="0"/>
            </a:p>
          </p:txBody>
        </p:sp>
        <p:sp>
          <p:nvSpPr>
            <p:cNvPr id="32" name="Rettangolo 31"/>
            <p:cNvSpPr/>
            <p:nvPr/>
          </p:nvSpPr>
          <p:spPr bwMode="auto">
            <a:xfrm>
              <a:off x="9462624" y="6070215"/>
              <a:ext cx="288032" cy="163757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7930952" y="6021288"/>
              <a:ext cx="14969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Altre</a:t>
              </a:r>
              <a:r>
                <a:rPr lang="en-US" dirty="0" smtClean="0"/>
                <a:t> </a:t>
              </a:r>
              <a:r>
                <a:rPr lang="en-US" dirty="0" err="1" smtClean="0"/>
                <a:t>periodicità</a:t>
              </a:r>
              <a:endParaRPr lang="en-US" dirty="0"/>
            </a:p>
          </p:txBody>
        </p:sp>
        <p:sp>
          <p:nvSpPr>
            <p:cNvPr id="34" name="Rettangolo 33"/>
            <p:cNvSpPr/>
            <p:nvPr/>
          </p:nvSpPr>
          <p:spPr bwMode="auto">
            <a:xfrm>
              <a:off x="7627680" y="6070215"/>
              <a:ext cx="288032" cy="163757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92D050"/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5647594" y="1967126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</a:t>
              </a:r>
              <a:r>
                <a:rPr lang="en-US" sz="1300" dirty="0" smtClean="0">
                  <a:solidFill>
                    <a:schemeClr val="bg1"/>
                  </a:solidFill>
                </a:rPr>
                <a:t>31,5%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5659920" y="2565376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-15,6%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5659920" y="3690274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-2,5%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681438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4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23782</TotalTime>
  <Words>1340</Words>
  <Application>Microsoft Office PowerPoint</Application>
  <PresentationFormat>Widescreen</PresentationFormat>
  <Paragraphs>612</Paragraphs>
  <Slides>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Verdana</vt:lpstr>
      <vt:lpstr>Wingdings</vt:lpstr>
      <vt:lpstr>1_Default Design</vt:lpstr>
      <vt:lpstr>2_Default Design</vt:lpstr>
      <vt:lpstr>Reply</vt:lpstr>
      <vt:lpstr>1_Reply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Testate divise per Gruppi Periodo Gennaio 2017 – Febbraio 2018 - FATTURATI (per 1.000) E SPAZI </vt:lpstr>
      <vt:lpstr> Testate divise per Gruppi Periodo Gennaio 2017 – Febbraio 2018 - FATTURATI (per 1.000) E SPAZI </vt:lpstr>
      <vt:lpstr> Testate divise per Gruppi Periodo Gennaio 2017 – Febbraio 2018 - FATTURATI (per 1.000) E SPAZI </vt:lpstr>
      <vt:lpstr>Thank you</vt:lpstr>
    </vt:vector>
  </TitlesOfParts>
  <Company>Reply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Dati Mensili Osservatorio Stampa</dc:title>
  <dc:creator>Reply Consulting</dc:creator>
  <cp:lastModifiedBy>Selvaggi Laura</cp:lastModifiedBy>
  <cp:revision>1998</cp:revision>
  <cp:lastPrinted>2018-03-23T14:30:36Z</cp:lastPrinted>
  <dcterms:created xsi:type="dcterms:W3CDTF">2006-03-29T09:09:15Z</dcterms:created>
  <dcterms:modified xsi:type="dcterms:W3CDTF">2018-03-26T10:15:50Z</dcterms:modified>
</cp:coreProperties>
</file>