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407" r:id="rId6"/>
    <p:sldId id="396" r:id="rId7"/>
    <p:sldId id="389" r:id="rId8"/>
    <p:sldId id="393" r:id="rId9"/>
    <p:sldId id="373" r:id="rId10"/>
    <p:sldId id="411" r:id="rId11"/>
    <p:sldId id="410" r:id="rId12"/>
    <p:sldId id="387" r:id="rId13"/>
    <p:sldId id="388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8D"/>
    <a:srgbClr val="00266B"/>
    <a:srgbClr val="FFD88B"/>
    <a:srgbClr val="EE832A"/>
    <a:srgbClr val="FFB219"/>
    <a:srgbClr val="FFB400"/>
    <a:srgbClr val="FFDC95"/>
    <a:srgbClr val="DBE2ED"/>
    <a:srgbClr val="BAC5D0"/>
    <a:srgbClr val="D2D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434" autoAdjust="0"/>
  </p:normalViewPr>
  <p:slideViewPr>
    <p:cSldViewPr>
      <p:cViewPr>
        <p:scale>
          <a:sx n="80" d="100"/>
          <a:sy n="80" d="100"/>
        </p:scale>
        <p:origin x="-1362" y="-69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.sacchi\Documents\Clienti%20-%20FCP\AssoRadio\2018\03.%20Marzo\Elaborati%20finali\Secondi%20di%20Avvis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.sacchi\Documents\Clienti%20-%20FCP\AssoRadio\2018\03.%20Marzo\Elaborati%20finali\Secondi%20di%20Avvis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3.%20Marzo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96187620217691E-2"/>
          <c:y val="4.5880634474957327E-2"/>
          <c:w val="0.97220762475956457"/>
          <c:h val="0.78514150784592962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(grafico!$B$2:$E$2,grafico!$O$2:$P$2)</c:f>
              <c:numCache>
                <c:formatCode>0.0%</c:formatCode>
                <c:ptCount val="6"/>
                <c:pt idx="0">
                  <c:v>1.99347816562455E-3</c:v>
                </c:pt>
                <c:pt idx="1">
                  <c:v>1.3134115306288247E-2</c:v>
                </c:pt>
                <c:pt idx="2">
                  <c:v>6.3366514137412925E-3</c:v>
                </c:pt>
                <c:pt idx="3">
                  <c:v>0</c:v>
                </c:pt>
                <c:pt idx="4">
                  <c:v>5.4694935862131169E-3</c:v>
                </c:pt>
                <c:pt idx="5">
                  <c:v>7.3410058023964343E-3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(grafico!$B$3:$E$3,grafico!$O$3:$P$3)</c:f>
              <c:numCache>
                <c:formatCode>0.0%</c:formatCode>
                <c:ptCount val="6"/>
                <c:pt idx="0">
                  <c:v>0.11679215877724994</c:v>
                </c:pt>
                <c:pt idx="1">
                  <c:v>0.12128821189227554</c:v>
                </c:pt>
                <c:pt idx="2">
                  <c:v>0.12418257410189865</c:v>
                </c:pt>
                <c:pt idx="3">
                  <c:v>0</c:v>
                </c:pt>
                <c:pt idx="4">
                  <c:v>0.12573569052692216</c:v>
                </c:pt>
                <c:pt idx="5">
                  <c:v>0.12121903469466962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(grafico!$B$4:$E$4,grafico!$O$4:$P$4)</c:f>
              <c:numCache>
                <c:formatCode>0.0%</c:formatCode>
                <c:ptCount val="6"/>
                <c:pt idx="0">
                  <c:v>0.13868286485031703</c:v>
                </c:pt>
                <c:pt idx="1">
                  <c:v>0.13473034493001818</c:v>
                </c:pt>
                <c:pt idx="2">
                  <c:v>0.13194598586258707</c:v>
                </c:pt>
                <c:pt idx="3">
                  <c:v>0</c:v>
                </c:pt>
                <c:pt idx="4">
                  <c:v>0.12369470110358895</c:v>
                </c:pt>
                <c:pt idx="5">
                  <c:v>0.13469461594083476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(grafico!$B$5:$E$5,grafico!$O$5:$P$5)</c:f>
              <c:numCache>
                <c:formatCode>0.0%</c:formatCode>
                <c:ptCount val="6"/>
                <c:pt idx="0">
                  <c:v>0.73382215796358541</c:v>
                </c:pt>
                <c:pt idx="1">
                  <c:v>0.71953141431973433</c:v>
                </c:pt>
                <c:pt idx="2">
                  <c:v>0.71937534148340387</c:v>
                </c:pt>
                <c:pt idx="3">
                  <c:v>0</c:v>
                </c:pt>
                <c:pt idx="4">
                  <c:v>0.72635165755420095</c:v>
                </c:pt>
                <c:pt idx="5">
                  <c:v>0.72339075964744359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2897836561535E-3"/>
                  <c:y val="-8.100320503109079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8.016786013675248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6890480182336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3164489182808608E-3"/>
                  <c:y val="-1.068904801823366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632897836561535E-3"/>
                  <c:y val="-8.016786013675248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(grafico!$B$6:$E$6,grafico!$O$6:$P$6)</c:f>
              <c:numCache>
                <c:formatCode>0.0%</c:formatCode>
                <c:ptCount val="6"/>
                <c:pt idx="0">
                  <c:v>8.709340243223113E-3</c:v>
                </c:pt>
                <c:pt idx="1">
                  <c:v>1.131591355168368E-2</c:v>
                </c:pt>
                <c:pt idx="2">
                  <c:v>1.8159447138369075E-2</c:v>
                </c:pt>
                <c:pt idx="3">
                  <c:v>0</c:v>
                </c:pt>
                <c:pt idx="4">
                  <c:v>1.874845722907488E-2</c:v>
                </c:pt>
                <c:pt idx="5">
                  <c:v>1.3354583914655547E-2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6018432"/>
        <c:axId val="96019968"/>
      </c:barChart>
      <c:catAx>
        <c:axId val="96018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019968"/>
        <c:crosses val="autoZero"/>
        <c:auto val="1"/>
        <c:lblAlgn val="ctr"/>
        <c:lblOffset val="100"/>
        <c:noMultiLvlLbl val="0"/>
      </c:catAx>
      <c:valAx>
        <c:axId val="96019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01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30929592297966E-2"/>
          <c:y val="3.0037943314940314E-2"/>
          <c:w val="0.92518097304256908"/>
          <c:h val="0.802775193188411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160177027513561E-3"/>
                  <c:y val="-3.184445555432121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dirty="0" smtClean="0"/>
                      <a:t>1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1.5024076923885207E-2</c:v>
                </c:pt>
                <c:pt idx="1">
                  <c:v>7.6758454374698647E-3</c:v>
                </c:pt>
                <c:pt idx="2">
                  <c:v>6.0545127901940358E-3</c:v>
                </c:pt>
                <c:pt idx="3">
                  <c:v>3.4291901713396295E-3</c:v>
                </c:pt>
                <c:pt idx="4">
                  <c:v>6.1969881550877071E-3</c:v>
                </c:pt>
                <c:pt idx="5">
                  <c:v>1.1316045984559941E-2</c:v>
                </c:pt>
                <c:pt idx="6">
                  <c:v>1.3134115306288247E-2</c:v>
                </c:pt>
              </c:numCache>
            </c:numRef>
          </c:val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240265541270782E-3"/>
                  <c:y val="4.899147008357095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100" dirty="0" smtClean="0"/>
                      <a:t>1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0.11782934184646746</c:v>
                </c:pt>
                <c:pt idx="1">
                  <c:v>0.12358953916213807</c:v>
                </c:pt>
                <c:pt idx="2">
                  <c:v>0.11111325708681652</c:v>
                </c:pt>
                <c:pt idx="3">
                  <c:v>0.15316660634912097</c:v>
                </c:pt>
                <c:pt idx="4">
                  <c:v>1.4487282876637898E-2</c:v>
                </c:pt>
                <c:pt idx="5">
                  <c:v>0.13816141615870386</c:v>
                </c:pt>
                <c:pt idx="6">
                  <c:v>0.12128821189227554</c:v>
                </c:pt>
              </c:numCache>
            </c:numRef>
          </c:val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0.13439008787925971</c:v>
                </c:pt>
                <c:pt idx="1">
                  <c:v>8.9012063054996926E-2</c:v>
                </c:pt>
                <c:pt idx="2">
                  <c:v>6.669692492411293E-2</c:v>
                </c:pt>
                <c:pt idx="3">
                  <c:v>0.11435169870300536</c:v>
                </c:pt>
                <c:pt idx="4">
                  <c:v>0.13084595894602585</c:v>
                </c:pt>
                <c:pt idx="5">
                  <c:v>0.13048857408271425</c:v>
                </c:pt>
                <c:pt idx="6">
                  <c:v>0.13473034493001818</c:v>
                </c:pt>
              </c:numCache>
            </c:numRef>
          </c:val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0.71890036136878821</c:v>
                </c:pt>
                <c:pt idx="1">
                  <c:v>0.7488103446411345</c:v>
                </c:pt>
                <c:pt idx="2">
                  <c:v>0.81105220407799761</c:v>
                </c:pt>
                <c:pt idx="3">
                  <c:v>0.70940788473981209</c:v>
                </c:pt>
                <c:pt idx="4">
                  <c:v>0.8191834960507427</c:v>
                </c:pt>
                <c:pt idx="5">
                  <c:v>0.69698639913353844</c:v>
                </c:pt>
                <c:pt idx="6">
                  <c:v>0.71953141431973433</c:v>
                </c:pt>
              </c:numCache>
            </c:numRef>
          </c:val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1.3856131981599453E-2</c:v>
                </c:pt>
                <c:pt idx="1">
                  <c:v>3.0912207704260685E-2</c:v>
                </c:pt>
                <c:pt idx="2">
                  <c:v>5.0831011208788768E-3</c:v>
                </c:pt>
                <c:pt idx="3">
                  <c:v>1.9644620036721884E-2</c:v>
                </c:pt>
                <c:pt idx="4">
                  <c:v>2.9286273971505867E-2</c:v>
                </c:pt>
                <c:pt idx="5">
                  <c:v>2.3047564640483513E-2</c:v>
                </c:pt>
                <c:pt idx="6">
                  <c:v>1.131591355168368E-2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3588096"/>
        <c:axId val="93675904"/>
      </c:barChart>
      <c:catAx>
        <c:axId val="935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3675904"/>
        <c:crosses val="autoZero"/>
        <c:auto val="1"/>
        <c:lblAlgn val="ctr"/>
        <c:lblOffset val="100"/>
        <c:noMultiLvlLbl val="0"/>
      </c:catAx>
      <c:valAx>
        <c:axId val="936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35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8.2544864463123022E-2"/>
          <c:w val="0.92395959226026991"/>
          <c:h val="0.788328913521587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mensile!$C$2:$C$136</c:f>
              <c:strCache>
                <c:ptCount val="135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</c:strCache>
            </c:strRef>
          </c:cat>
          <c:val>
            <c:numRef>
              <c:f>mensile!$D$2:$D$136</c:f>
              <c:numCache>
                <c:formatCode>#,##0</c:formatCode>
                <c:ptCount val="135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  <c:pt idx="129">
                  <c:v>37030</c:v>
                </c:pt>
                <c:pt idx="130">
                  <c:v>37126</c:v>
                </c:pt>
                <c:pt idx="131">
                  <c:v>28863</c:v>
                </c:pt>
                <c:pt idx="132">
                  <c:v>21033</c:v>
                </c:pt>
                <c:pt idx="133">
                  <c:v>26058</c:v>
                </c:pt>
                <c:pt idx="134">
                  <c:v>32717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50624"/>
        <c:axId val="95452160"/>
      </c:lineChart>
      <c:catAx>
        <c:axId val="9545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5452160"/>
        <c:crosses val="autoZero"/>
        <c:auto val="1"/>
        <c:lblAlgn val="ctr"/>
        <c:lblOffset val="100"/>
        <c:noMultiLvlLbl val="0"/>
      </c:catAx>
      <c:valAx>
        <c:axId val="95452160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954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41280"/>
        <c:axId val="101042816"/>
      </c:lineChart>
      <c:catAx>
        <c:axId val="10104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01042816"/>
        <c:crosses val="autoZero"/>
        <c:auto val="1"/>
        <c:lblAlgn val="ctr"/>
        <c:lblOffset val="100"/>
        <c:noMultiLvlLbl val="0"/>
      </c:catAx>
      <c:valAx>
        <c:axId val="10104281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0104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8627749302371E-2"/>
          <c:y val="2.9463074065136013E-2"/>
          <c:w val="0.91506624906157641"/>
          <c:h val="0.81693045377963391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mensile!$C$13:$C$136</c:f>
              <c:strCache>
                <c:ptCount val="124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mensile!$C$13:$C$136</c:f>
              <c:strCache>
                <c:ptCount val="124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</c:strCache>
            </c:strRef>
          </c:cat>
          <c:val>
            <c:numRef>
              <c:f>mensile!$E$13:$E$136</c:f>
              <c:numCache>
                <c:formatCode>#,##0</c:formatCode>
                <c:ptCount val="124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  <c:pt idx="118">
                  <c:v>28439.416666666668</c:v>
                </c:pt>
                <c:pt idx="119">
                  <c:v>28693.916666666668</c:v>
                </c:pt>
                <c:pt idx="120">
                  <c:v>28700.583333333332</c:v>
                </c:pt>
                <c:pt idx="121">
                  <c:v>28787.833333333332</c:v>
                </c:pt>
                <c:pt idx="122">
                  <c:v>28890.583333333332</c:v>
                </c:pt>
                <c:pt idx="123">
                  <c:v>29137.416666666668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40224"/>
        <c:axId val="105550208"/>
      </c:lineChart>
      <c:catAx>
        <c:axId val="1055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05550208"/>
        <c:crosses val="autoZero"/>
        <c:auto val="0"/>
        <c:lblAlgn val="ctr"/>
        <c:lblOffset val="100"/>
        <c:noMultiLvlLbl val="0"/>
      </c:catAx>
      <c:valAx>
        <c:axId val="10555020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05540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Marzo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24 </a:t>
            </a:r>
            <a:r>
              <a:rPr lang="it-IT" sz="2000" dirty="0" smtClean="0"/>
              <a:t>aprile 2018</a:t>
            </a:r>
            <a:endParaRPr lang="it-IT" sz="2000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08883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Marzo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85069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Marzo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6868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02843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14382" y="1166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Avvisi</a:t>
            </a: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92483"/>
              </p:ext>
            </p:extLst>
          </p:nvPr>
        </p:nvGraphicFramePr>
        <p:xfrm>
          <a:off x="74222" y="1027297"/>
          <a:ext cx="11953328" cy="5000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69.795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341.374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357.202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374.720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63346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Mar.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374.720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225.346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38445" y="1052700"/>
            <a:ext cx="11684176" cy="5544652"/>
            <a:chOff x="338445" y="1052700"/>
            <a:chExt cx="11684176" cy="5544652"/>
          </a:xfrm>
        </p:grpSpPr>
        <p:sp>
          <p:nvSpPr>
            <p:cNvPr id="8" name="CasellaDiTesto 7"/>
            <p:cNvSpPr txBox="1"/>
            <p:nvPr/>
          </p:nvSpPr>
          <p:spPr>
            <a:xfrm>
              <a:off x="338445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761473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8.936.842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8494229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9.314.255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960749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3.009.567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575720" y="1052700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Marzo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0813029"/>
                </p:ext>
              </p:extLst>
            </p:nvPr>
          </p:nvGraphicFramePr>
          <p:xfrm>
            <a:off x="1125776" y="1844824"/>
            <a:ext cx="10053117" cy="47525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Marzo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375010"/>
              </p:ext>
            </p:extLst>
          </p:nvPr>
        </p:nvGraphicFramePr>
        <p:xfrm>
          <a:off x="895751" y="1052736"/>
          <a:ext cx="105131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Marzo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35360" y="980728"/>
            <a:ext cx="11383061" cy="5532664"/>
            <a:chOff x="335360" y="980728"/>
            <a:chExt cx="11383061" cy="5532664"/>
          </a:xfrm>
        </p:grpSpPr>
        <p:grpSp>
          <p:nvGrpSpPr>
            <p:cNvPr id="3" name="Gruppo 2"/>
            <p:cNvGrpSpPr/>
            <p:nvPr/>
          </p:nvGrpSpPr>
          <p:grpSpPr>
            <a:xfrm>
              <a:off x="1102669" y="1123957"/>
              <a:ext cx="10615752" cy="4677856"/>
              <a:chOff x="1102669" y="1123957"/>
              <a:chExt cx="10615752" cy="4677856"/>
            </a:xfrm>
          </p:grpSpPr>
          <p:sp>
            <p:nvSpPr>
              <p:cNvPr id="34" name="Rettangolo 33"/>
              <p:cNvSpPr/>
              <p:nvPr/>
            </p:nvSpPr>
            <p:spPr bwMode="auto">
              <a:xfrm>
                <a:off x="6601486" y="1441644"/>
                <a:ext cx="907200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 bwMode="auto">
              <a:xfrm>
                <a:off x="2931314" y="1444985"/>
                <a:ext cx="907200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 bwMode="auto">
              <a:xfrm>
                <a:off x="1102669" y="1445813"/>
                <a:ext cx="907200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 bwMode="auto">
              <a:xfrm>
                <a:off x="4770898" y="1444987"/>
                <a:ext cx="907200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1127527" y="1125929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 bwMode="auto">
              <a:xfrm>
                <a:off x="8433141" y="1444455"/>
                <a:ext cx="907200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/>
              <p:cNvSpPr/>
              <p:nvPr/>
            </p:nvSpPr>
            <p:spPr bwMode="auto">
              <a:xfrm>
                <a:off x="10275163" y="1441042"/>
                <a:ext cx="907200" cy="435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046653" y="1127595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2961323" y="1128414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796176" y="1128414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886210" y="1127261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710904" y="1125379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624581" y="1128554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551888" y="1127307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8461918" y="1129052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9386116" y="1123957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10298857" y="1125578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1214421" y="1123957"/>
                <a:ext cx="504000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8268653"/>
                </p:ext>
              </p:extLst>
            </p:nvPr>
          </p:nvGraphicFramePr>
          <p:xfrm>
            <a:off x="335360" y="980728"/>
            <a:ext cx="11161240" cy="5532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Marzo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75276" y="1198759"/>
            <a:ext cx="11308034" cy="5542609"/>
            <a:chOff x="475276" y="1054742"/>
            <a:chExt cx="11308034" cy="5542609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7186959" y="1408584"/>
              <a:ext cx="9972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3196747" y="1411925"/>
              <a:ext cx="9972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185222" y="1412753"/>
              <a:ext cx="9972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5188731" y="1411927"/>
              <a:ext cx="9972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231670" y="1056714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9178634" y="1411395"/>
              <a:ext cx="997200" cy="4356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85949492"/>
                </p:ext>
              </p:extLst>
            </p:nvPr>
          </p:nvGraphicFramePr>
          <p:xfrm>
            <a:off x="770666" y="1421284"/>
            <a:ext cx="10799572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Rettangolo 40"/>
            <p:cNvSpPr/>
            <p:nvPr/>
          </p:nvSpPr>
          <p:spPr bwMode="auto">
            <a:xfrm>
              <a:off x="11260686" y="1409252"/>
              <a:ext cx="162000" cy="4366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245411" y="105838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235646" y="105919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225439" y="105919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4248163" y="1058046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241132" y="105616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222119" y="1059339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8242136" y="105809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9216301" y="105983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10249084" y="1054742"/>
              <a:ext cx="936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1261908" y="1054742"/>
              <a:ext cx="521402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1749501"/>
                </p:ext>
              </p:extLst>
            </p:nvPr>
          </p:nvGraphicFramePr>
          <p:xfrm>
            <a:off x="475276" y="1247772"/>
            <a:ext cx="11279556" cy="5349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23017</TotalTime>
  <Words>880</Words>
  <Application>Microsoft Office PowerPoint</Application>
  <PresentationFormat>Personalizzato</PresentationFormat>
  <Paragraphs>721</Paragraphs>
  <Slides>10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Donatella sciacca</cp:lastModifiedBy>
  <cp:revision>1995</cp:revision>
  <cp:lastPrinted>2018-02-21T16:03:09Z</cp:lastPrinted>
  <dcterms:created xsi:type="dcterms:W3CDTF">2006-03-29T09:09:15Z</dcterms:created>
  <dcterms:modified xsi:type="dcterms:W3CDTF">2018-04-24T09:19:23Z</dcterms:modified>
</cp:coreProperties>
</file>