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6" r:id="rId2"/>
    <p:sldMasterId id="2147483702" r:id="rId3"/>
  </p:sldMasterIdLst>
  <p:notesMasterIdLst>
    <p:notesMasterId r:id="rId30"/>
  </p:notesMasterIdLst>
  <p:handoutMasterIdLst>
    <p:handoutMasterId r:id="rId31"/>
  </p:handoutMasterIdLst>
  <p:sldIdLst>
    <p:sldId id="324" r:id="rId4"/>
    <p:sldId id="319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351" r:id="rId28"/>
    <p:sldId id="327" r:id="rId29"/>
  </p:sldIdLst>
  <p:sldSz cx="12192000" cy="6858000"/>
  <p:notesSz cx="6797675" cy="992822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C1B63D-C3B3-4692-AF05-0E94781C1321}">
          <p14:sldIdLst>
            <p14:sldId id="324"/>
            <p14:sldId id="319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6B8A"/>
    <a:srgbClr val="A6A6A6"/>
    <a:srgbClr val="FFCB25"/>
    <a:srgbClr val="A1ACD1"/>
    <a:srgbClr val="5A6F90"/>
    <a:srgbClr val="FEFE50"/>
    <a:srgbClr val="FC9728"/>
    <a:srgbClr val="FDE88D"/>
    <a:srgbClr val="FFFF00"/>
    <a:srgbClr val="FFFE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Stile scuro 1 - Colore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0" autoAdjust="0"/>
    <p:restoredTop sz="99343" autoAdjust="0"/>
  </p:normalViewPr>
  <p:slideViewPr>
    <p:cSldViewPr snapToGrid="0" snapToObjects="1">
      <p:cViewPr varScale="1">
        <p:scale>
          <a:sx n="69" d="100"/>
          <a:sy n="69" d="100"/>
        </p:scale>
        <p:origin x="66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1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D4E21-AA1D-BE49-8829-DEA10D5CF4C8}" type="datetimeFigureOut">
              <a:rPr lang="it-IT" smtClean="0"/>
              <a:t>10/01/2018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8DF2B-E534-A049-A267-F065CD4583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8907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6D68F-7DBE-1C48-BC1F-E6A07B52C7E0}" type="datetimeFigureOut">
              <a:rPr lang="it-IT" smtClean="0"/>
              <a:t>10/01/2018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7627C-DB68-9A4D-8B30-F0E92B6BDF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50326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08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476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38526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0840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471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76411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24220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15081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55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68136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25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8649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14896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13818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19135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36990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64582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856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0768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6478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7677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9135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9874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671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7350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emf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emf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emf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8" y="1065749"/>
            <a:ext cx="10114148" cy="3216228"/>
          </a:xfrm>
        </p:spPr>
        <p:txBody>
          <a:bodyPr anchor="b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90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1800" b="0" cap="none">
                <a:solidFill>
                  <a:schemeClr val="bg1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711713"/>
            <a:ext cx="5244792" cy="4049711"/>
          </a:xfrm>
        </p:spPr>
        <p:txBody>
          <a:bodyPr/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44561" y="1711713"/>
            <a:ext cx="5244792" cy="4049711"/>
          </a:xfrm>
        </p:spPr>
        <p:txBody>
          <a:bodyPr/>
          <a:lstStyle>
            <a:lvl1pPr>
              <a:defRPr sz="17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5" descr="runningma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3" name="Rettangolo 7"/>
          <p:cNvSpPr/>
          <p:nvPr userDrawn="1"/>
        </p:nvSpPr>
        <p:spPr>
          <a:xfrm>
            <a:off x="1" y="5175334"/>
            <a:ext cx="12192000" cy="1685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14" name="Bild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2" name="Rettangolo 6"/>
          <p:cNvSpPr/>
          <p:nvPr userDrawn="1"/>
        </p:nvSpPr>
        <p:spPr>
          <a:xfrm>
            <a:off x="0" y="1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5" name="Rettangolo 6"/>
          <p:cNvSpPr/>
          <p:nvPr userDrawn="1"/>
        </p:nvSpPr>
        <p:spPr>
          <a:xfrm>
            <a:off x="0" y="0"/>
            <a:ext cx="12192000" cy="12491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6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250542"/>
            <a:ext cx="12192000" cy="2629091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088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4" y="1684196"/>
            <a:ext cx="6824548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28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216" y="1784079"/>
            <a:ext cx="6842651" cy="3848991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58096" y="3286397"/>
            <a:ext cx="6155715" cy="825759"/>
          </a:xfrm>
        </p:spPr>
        <p:txBody>
          <a:bodyPr anchor="t"/>
          <a:lstStyle>
            <a:lvl1pPr>
              <a:defRPr sz="5400" cap="all" spc="-100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4000">
                <a:latin typeface="Arial Black"/>
                <a:cs typeface="Arial Black"/>
              </a:defRPr>
            </a:lvl2pPr>
            <a:lvl3pPr>
              <a:defRPr sz="4000">
                <a:latin typeface="Arial Black"/>
                <a:cs typeface="Arial Black"/>
              </a:defRPr>
            </a:lvl3pPr>
            <a:lvl4pPr>
              <a:defRPr sz="4000">
                <a:latin typeface="Arial Black"/>
                <a:cs typeface="Arial Black"/>
              </a:defRPr>
            </a:lvl4pPr>
            <a:lvl5pPr>
              <a:defRPr sz="4000">
                <a:latin typeface="Arial Black"/>
                <a:cs typeface="Arial Black"/>
              </a:defRPr>
            </a:lvl5pPr>
            <a:lvl6pPr>
              <a:defRPr sz="4000">
                <a:latin typeface="Arial Black"/>
                <a:cs typeface="Arial Black"/>
              </a:defRPr>
            </a:lvl6pPr>
            <a:lvl7pPr>
              <a:defRPr sz="4000">
                <a:latin typeface="Arial Black"/>
                <a:cs typeface="Arial Black"/>
              </a:defRPr>
            </a:lvl7pPr>
            <a:lvl8pPr>
              <a:defRPr sz="4000">
                <a:latin typeface="Arial Black"/>
                <a:cs typeface="Arial Black"/>
              </a:defRPr>
            </a:lvl8pPr>
            <a:lvl9pPr>
              <a:defRPr sz="4000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BIG 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58096" y="2203166"/>
            <a:ext cx="6155715" cy="426875"/>
          </a:xfrm>
        </p:spPr>
        <p:txBody>
          <a:bodyPr/>
          <a:lstStyle>
            <a:lvl1pPr>
              <a:defRPr sz="1800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400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235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877954"/>
            <a:ext cx="9337920" cy="1564614"/>
          </a:xfrm>
        </p:spPr>
        <p:txBody>
          <a:bodyPr anchor="ctr"/>
          <a:lstStyle>
            <a:lvl1pPr>
              <a:lnSpc>
                <a:spcPct val="80000"/>
              </a:lnSpc>
              <a:defRPr lang="en-US" sz="6000" i="0" u="none" kern="1200" cap="all" spc="-10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5" y="4501190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18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7" y="1065749"/>
            <a:ext cx="10114148" cy="3216228"/>
          </a:xfrm>
        </p:spPr>
        <p:txBody>
          <a:bodyPr anchor="b"/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it-IT" sz="8000" i="0" u="none" kern="1200" cap="all" spc="-133" dirty="0" smtClean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89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27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0"/>
          </p:nvPr>
        </p:nvSpPr>
        <p:spPr>
          <a:xfrm>
            <a:off x="804331" y="2126523"/>
            <a:ext cx="10583335" cy="3282951"/>
          </a:xfrm>
        </p:spPr>
        <p:txBody>
          <a:bodyPr/>
          <a:lstStyle>
            <a:lvl1pPr marL="666734" indent="-6667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1310185" indent="-6540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909186" indent="-601118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2133">
                <a:solidFill>
                  <a:schemeClr val="tx1"/>
                </a:solidFill>
              </a:defRPr>
            </a:lvl3pPr>
            <a:lvl4pPr marL="1828754" indent="-457189">
              <a:buFont typeface="+mj-lt"/>
              <a:buAutoNum type="arabicPeriod"/>
              <a:defRPr/>
            </a:lvl4pPr>
            <a:lvl5pPr marL="2285943" indent="-457189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821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SECTION </a:t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24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72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009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" name="think-cell Folie" r:id="rId4" imgW="351" imgH="351" progId="TCLayout.ActiveDocument.1">
                  <p:embed/>
                </p:oleObj>
              </mc:Choice>
              <mc:Fallback>
                <p:oleObj name="think-cell Folie" r:id="rId4" imgW="351" imgH="35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4331" y="1941404"/>
            <a:ext cx="10583335" cy="2462213"/>
          </a:xfrm>
        </p:spPr>
        <p:txBody>
          <a:bodyPr/>
          <a:lstStyle>
            <a:lvl1pPr marL="500063" indent="-500063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982663" indent="-490538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431925" indent="-450850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1600">
                <a:solidFill>
                  <a:schemeClr val="tx1"/>
                </a:solidFill>
              </a:defRPr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40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99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9"/>
          <p:cNvPicPr>
            <a:picLocks noChangeAspect="1"/>
          </p:cNvPicPr>
          <p:nvPr userDrawn="1"/>
        </p:nvPicPr>
        <p:blipFill rotWithShape="1">
          <a:blip r:embed="rId2"/>
          <a:srcRect t="-114" b="24638"/>
          <a:stretch/>
        </p:blipFill>
        <p:spPr>
          <a:xfrm>
            <a:off x="0" y="-10332"/>
            <a:ext cx="12192000" cy="6898813"/>
          </a:xfrm>
          <a:prstGeom prst="rect">
            <a:avLst/>
          </a:prstGeom>
        </p:spPr>
      </p:pic>
      <p:sp>
        <p:nvSpPr>
          <p:cNvPr id="8" name="Rechteck 6"/>
          <p:cNvSpPr/>
          <p:nvPr userDrawn="1"/>
        </p:nvSpPr>
        <p:spPr>
          <a:xfrm>
            <a:off x="0" y="1"/>
            <a:ext cx="12192000" cy="688848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227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t="-1" r="11734" b="25474"/>
          <a:stretch/>
        </p:blipFill>
        <p:spPr>
          <a:xfrm>
            <a:off x="-1" y="0"/>
            <a:ext cx="12192000" cy="6847368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-13124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80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664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35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7" y="1869268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/>
            </a:lvl4pPr>
            <a:lvl6pPr>
              <a:defRPr sz="2267"/>
            </a:lvl6pPr>
            <a:lvl7pPr marL="239994" indent="-239994">
              <a:buClr>
                <a:schemeClr val="tx2"/>
              </a:buClr>
              <a:buAutoNum type="arabicPeriod"/>
              <a:defRPr lang="it-IT" sz="24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>
              <a:buAutoNum type="arabicPeriod"/>
              <a:defRPr/>
            </a:lvl8pPr>
            <a:lvl9pPr>
              <a:defRPr sz="22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marL="685783" lvl="6" indent="-685783" algn="l" defTabSz="609585" rtl="0" eaLnBrk="1" latinLnBrk="0" hangingPunct="1">
              <a:lnSpc>
                <a:spcPct val="150000"/>
              </a:lnSpc>
              <a:spcBef>
                <a:spcPts val="800"/>
              </a:spcBef>
              <a:buClr>
                <a:schemeClr val="tx2"/>
              </a:buClr>
              <a:buSzPct val="130000"/>
              <a:buFont typeface="+mj-lt"/>
              <a:buAutoNum type="arabicPeriod"/>
            </a:pPr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2835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916869"/>
            <a:ext cx="5087024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75673" y="1916869"/>
            <a:ext cx="5113681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4411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6"/>
          <p:cNvSpPr/>
          <p:nvPr userDrawn="1"/>
        </p:nvSpPr>
        <p:spPr>
          <a:xfrm>
            <a:off x="0" y="0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667389"/>
            <a:ext cx="12192000" cy="3505455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Rettangolo 7"/>
          <p:cNvSpPr/>
          <p:nvPr userDrawn="1"/>
        </p:nvSpPr>
        <p:spPr>
          <a:xfrm>
            <a:off x="0" y="5172843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5304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3" y="1889351"/>
            <a:ext cx="6824547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758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27" y="1995754"/>
            <a:ext cx="6819472" cy="3835953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03653" y="3811650"/>
            <a:ext cx="6155715" cy="825759"/>
          </a:xfrm>
        </p:spPr>
        <p:txBody>
          <a:bodyPr anchor="t"/>
          <a:lstStyle>
            <a:lvl1pPr>
              <a:defRPr sz="5333" cap="all" spc="-133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5333">
                <a:latin typeface="Arial Black"/>
                <a:cs typeface="Arial Black"/>
              </a:defRPr>
            </a:lvl2pPr>
            <a:lvl3pPr>
              <a:defRPr sz="5333">
                <a:latin typeface="Arial Black"/>
                <a:cs typeface="Arial Black"/>
              </a:defRPr>
            </a:lvl3pPr>
            <a:lvl4pPr>
              <a:defRPr sz="5333">
                <a:latin typeface="Arial Black"/>
                <a:cs typeface="Arial Black"/>
              </a:defRPr>
            </a:lvl4pPr>
            <a:lvl5pPr>
              <a:defRPr sz="5333">
                <a:latin typeface="Arial Black"/>
                <a:cs typeface="Arial Black"/>
              </a:defRPr>
            </a:lvl5pPr>
            <a:lvl6pPr>
              <a:defRPr sz="5333">
                <a:latin typeface="Arial Black"/>
                <a:cs typeface="Arial Black"/>
              </a:defRPr>
            </a:lvl6pPr>
            <a:lvl7pPr>
              <a:defRPr sz="5333">
                <a:latin typeface="Arial Black"/>
                <a:cs typeface="Arial Black"/>
              </a:defRPr>
            </a:lvl7pPr>
            <a:lvl8pPr>
              <a:defRPr sz="5333">
                <a:latin typeface="Arial Black"/>
                <a:cs typeface="Arial Black"/>
              </a:defRPr>
            </a:lvl8pPr>
            <a:lvl9pPr>
              <a:defRPr sz="5333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03653" y="2537359"/>
            <a:ext cx="6155715" cy="426875"/>
          </a:xfrm>
        </p:spPr>
        <p:txBody>
          <a:bodyPr/>
          <a:lstStyle>
            <a:lvl1pPr>
              <a:defRPr sz="2133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867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867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867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867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867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867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867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867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0392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122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60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sECTION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680306"/>
            <a:ext cx="9337920" cy="1762263"/>
          </a:xfrm>
        </p:spPr>
        <p:txBody>
          <a:bodyPr anchor="ctr"/>
          <a:lstStyle>
            <a:lvl1pPr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4" y="4501189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84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7" y="1065749"/>
            <a:ext cx="10114148" cy="3216228"/>
          </a:xfrm>
        </p:spPr>
        <p:txBody>
          <a:bodyPr anchor="b"/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it-IT" sz="8000" i="0" u="none" kern="1200" cap="all" spc="-133" dirty="0" smtClean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89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210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0"/>
          </p:nvPr>
        </p:nvSpPr>
        <p:spPr>
          <a:xfrm>
            <a:off x="804331" y="2126523"/>
            <a:ext cx="10583335" cy="3282951"/>
          </a:xfrm>
        </p:spPr>
        <p:txBody>
          <a:bodyPr/>
          <a:lstStyle>
            <a:lvl1pPr marL="666734" indent="-6667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1310185" indent="-6540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909186" indent="-601118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2133">
                <a:solidFill>
                  <a:schemeClr val="tx1"/>
                </a:solidFill>
              </a:defRPr>
            </a:lvl3pPr>
            <a:lvl4pPr marL="1828754" indent="-457189">
              <a:buFont typeface="+mj-lt"/>
              <a:buAutoNum type="arabicPeriod"/>
              <a:defRPr/>
            </a:lvl4pPr>
            <a:lvl5pPr marL="2285943" indent="-457189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68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SECTION </a:t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408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72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612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8229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9"/>
          <p:cNvPicPr>
            <a:picLocks noChangeAspect="1"/>
          </p:cNvPicPr>
          <p:nvPr userDrawn="1"/>
        </p:nvPicPr>
        <p:blipFill rotWithShape="1">
          <a:blip r:embed="rId2"/>
          <a:srcRect t="-114" b="24638"/>
          <a:stretch/>
        </p:blipFill>
        <p:spPr>
          <a:xfrm>
            <a:off x="0" y="-10332"/>
            <a:ext cx="12192000" cy="6898813"/>
          </a:xfrm>
          <a:prstGeom prst="rect">
            <a:avLst/>
          </a:prstGeom>
        </p:spPr>
      </p:pic>
      <p:sp>
        <p:nvSpPr>
          <p:cNvPr id="8" name="Rechteck 6"/>
          <p:cNvSpPr/>
          <p:nvPr userDrawn="1"/>
        </p:nvSpPr>
        <p:spPr>
          <a:xfrm>
            <a:off x="0" y="1"/>
            <a:ext cx="12192000" cy="688848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7953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t="-1" r="11734" b="25474"/>
          <a:stretch/>
        </p:blipFill>
        <p:spPr>
          <a:xfrm>
            <a:off x="-1" y="0"/>
            <a:ext cx="12192000" cy="6847368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-13124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80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9120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302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7" y="1869268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/>
            </a:lvl4pPr>
            <a:lvl6pPr>
              <a:defRPr sz="2267"/>
            </a:lvl6pPr>
            <a:lvl7pPr marL="239994" indent="-239994">
              <a:buClr>
                <a:schemeClr val="tx2"/>
              </a:buClr>
              <a:buAutoNum type="arabicPeriod"/>
              <a:defRPr lang="it-IT" sz="24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>
              <a:buAutoNum type="arabicPeriod"/>
              <a:defRPr/>
            </a:lvl8pPr>
            <a:lvl9pPr>
              <a:defRPr sz="22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marL="685783" lvl="6" indent="-685783" algn="l" defTabSz="609585" rtl="0" eaLnBrk="1" latinLnBrk="0" hangingPunct="1">
              <a:lnSpc>
                <a:spcPct val="150000"/>
              </a:lnSpc>
              <a:spcBef>
                <a:spcPts val="800"/>
              </a:spcBef>
              <a:buClr>
                <a:schemeClr val="tx2"/>
              </a:buClr>
              <a:buSzPct val="130000"/>
              <a:buFont typeface="+mj-lt"/>
              <a:buAutoNum type="arabicPeriod"/>
            </a:pPr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87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54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1387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916869"/>
            <a:ext cx="5087024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75673" y="1916869"/>
            <a:ext cx="5113681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204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6"/>
          <p:cNvSpPr/>
          <p:nvPr userDrawn="1"/>
        </p:nvSpPr>
        <p:spPr>
          <a:xfrm>
            <a:off x="0" y="0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667389"/>
            <a:ext cx="12192000" cy="3505455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Rettangolo 7"/>
          <p:cNvSpPr/>
          <p:nvPr userDrawn="1"/>
        </p:nvSpPr>
        <p:spPr>
          <a:xfrm>
            <a:off x="0" y="5172843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7316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3" y="1889351"/>
            <a:ext cx="6824547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476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27" y="1995754"/>
            <a:ext cx="6819472" cy="3835953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03653" y="3811650"/>
            <a:ext cx="6155715" cy="825759"/>
          </a:xfrm>
        </p:spPr>
        <p:txBody>
          <a:bodyPr anchor="t"/>
          <a:lstStyle>
            <a:lvl1pPr>
              <a:defRPr sz="5333" cap="all" spc="-133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5333">
                <a:latin typeface="Arial Black"/>
                <a:cs typeface="Arial Black"/>
              </a:defRPr>
            </a:lvl2pPr>
            <a:lvl3pPr>
              <a:defRPr sz="5333">
                <a:latin typeface="Arial Black"/>
                <a:cs typeface="Arial Black"/>
              </a:defRPr>
            </a:lvl3pPr>
            <a:lvl4pPr>
              <a:defRPr sz="5333">
                <a:latin typeface="Arial Black"/>
                <a:cs typeface="Arial Black"/>
              </a:defRPr>
            </a:lvl4pPr>
            <a:lvl5pPr>
              <a:defRPr sz="5333">
                <a:latin typeface="Arial Black"/>
                <a:cs typeface="Arial Black"/>
              </a:defRPr>
            </a:lvl5pPr>
            <a:lvl6pPr>
              <a:defRPr sz="5333">
                <a:latin typeface="Arial Black"/>
                <a:cs typeface="Arial Black"/>
              </a:defRPr>
            </a:lvl6pPr>
            <a:lvl7pPr>
              <a:defRPr sz="5333">
                <a:latin typeface="Arial Black"/>
                <a:cs typeface="Arial Black"/>
              </a:defRPr>
            </a:lvl7pPr>
            <a:lvl8pPr>
              <a:defRPr sz="5333">
                <a:latin typeface="Arial Black"/>
                <a:cs typeface="Arial Black"/>
              </a:defRPr>
            </a:lvl8pPr>
            <a:lvl9pPr>
              <a:defRPr sz="5333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03653" y="2537359"/>
            <a:ext cx="6155715" cy="426875"/>
          </a:xfrm>
        </p:spPr>
        <p:txBody>
          <a:bodyPr/>
          <a:lstStyle>
            <a:lvl1pPr>
              <a:defRPr sz="2133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867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867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867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867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867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867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867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867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6056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57334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680306"/>
            <a:ext cx="9337920" cy="1762263"/>
          </a:xfrm>
        </p:spPr>
        <p:txBody>
          <a:bodyPr anchor="ctr"/>
          <a:lstStyle>
            <a:lvl1pPr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4" y="4501189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61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85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5363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3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r="11734" b="477"/>
          <a:stretch/>
        </p:blipFill>
        <p:spPr>
          <a:xfrm>
            <a:off x="-1" y="0"/>
            <a:ext cx="12192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60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78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5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8" y="1705891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8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 marL="180000" indent="-180000"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4pPr>
            <a:lvl5pPr marL="360000" indent="-180000">
              <a:buFont typeface="Wingdings" panose="05000000000000000000" pitchFamily="2" charset="2"/>
              <a:buChar char="§"/>
              <a:defRPr sz="1800"/>
            </a:lvl5pPr>
            <a:lvl6pPr marL="540000" indent="-180000">
              <a:buFont typeface="Wingdings" panose="05000000000000000000" pitchFamily="2" charset="2"/>
              <a:buChar char="§"/>
              <a:defRPr sz="1700"/>
            </a:lvl6pPr>
            <a:lvl7pPr>
              <a:buClr>
                <a:schemeClr val="tx2"/>
              </a:buClr>
              <a:buAutoNum type="arabicPeriod"/>
              <a:defRPr sz="1800"/>
            </a:lvl7pPr>
            <a:lvl8pPr>
              <a:buAutoNum type="arabicPeriod"/>
              <a:defRPr sz="1800"/>
            </a:lvl8pPr>
            <a:lvl9pPr>
              <a:defRPr sz="17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1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28645"/>
            <a:ext cx="10972800" cy="745639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63" r:id="rId3"/>
    <p:sldLayoutId id="2147483680" r:id="rId4"/>
    <p:sldLayoutId id="2147483677" r:id="rId5"/>
    <p:sldLayoutId id="2147483682" r:id="rId6"/>
    <p:sldLayoutId id="2147483684" r:id="rId7"/>
    <p:sldLayoutId id="2147483666" r:id="rId8"/>
    <p:sldLayoutId id="2147483662" r:id="rId9"/>
    <p:sldLayoutId id="2147483664" r:id="rId10"/>
    <p:sldLayoutId id="2147483685" r:id="rId11"/>
    <p:sldLayoutId id="2147483678" r:id="rId12"/>
    <p:sldLayoutId id="2147483679" r:id="rId13"/>
    <p:sldLayoutId id="2147483667" r:id="rId14"/>
    <p:sldLayoutId id="2147483671" r:id="rId15"/>
  </p:sldLayoutIdLst>
  <p:hf sldNum="0" hdr="0" ftr="0" dt="0"/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sz="3200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Arial" pitchFamily="34" charset="0"/>
        <a:buNone/>
        <a:defRPr sz="18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914400" rtl="0" eaLnBrk="1" latinLnBrk="0" hangingPunct="1">
        <a:lnSpc>
          <a:spcPct val="120000"/>
        </a:lnSpc>
        <a:spcBef>
          <a:spcPts val="600"/>
        </a:spcBef>
        <a:buFont typeface="Arial" pitchFamily="34" charset="0"/>
        <a:buNone/>
        <a:defRPr sz="1800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18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-180000" algn="l" defTabSz="457200" rtl="0" eaLnBrk="1" latinLnBrk="0" hangingPunct="1">
        <a:lnSpc>
          <a:spcPct val="150000"/>
        </a:lnSpc>
        <a:spcBef>
          <a:spcPts val="600"/>
        </a:spcBef>
        <a:buClr>
          <a:schemeClr val="tx2"/>
        </a:buClr>
        <a:buSzPct val="130000"/>
        <a:buFont typeface="+mj-lt"/>
        <a:buAutoNum type="arabicPeriod"/>
        <a:defRPr lang="it-IT" sz="18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35709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Fist </a:t>
            </a:r>
            <a:r>
              <a:rPr lang="it-IT" dirty="0" err="1" smtClean="0"/>
              <a:t>numbered</a:t>
            </a:r>
            <a:r>
              <a:rPr lang="it-IT" smtClean="0"/>
              <a:t> text</a:t>
            </a:r>
            <a:endParaRPr lang="it-IT" dirty="0" smtClean="0"/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350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</p:sldLayoutIdLst>
  <p:hf sldNum="0" hdr="0" ftr="0" dt="0"/>
  <p:txStyles>
    <p:titleStyle>
      <a:lvl1pPr algn="ctr" defTabSz="1219170" rtl="0" eaLnBrk="1" latinLnBrk="0" hangingPunct="1">
        <a:lnSpc>
          <a:spcPct val="80000"/>
        </a:lnSpc>
        <a:spcBef>
          <a:spcPct val="0"/>
        </a:spcBef>
        <a:buNone/>
        <a:defRPr sz="4267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800"/>
        </a:spcBef>
        <a:buFont typeface="Arial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1600"/>
        </a:spcBef>
        <a:spcAft>
          <a:spcPts val="800"/>
        </a:spcAft>
        <a:buFont typeface="Arial" pitchFamily="34" charset="0"/>
        <a:buNone/>
        <a:defRPr sz="24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1219170" rtl="0" eaLnBrk="1" latinLnBrk="0" hangingPunct="1">
        <a:lnSpc>
          <a:spcPct val="120000"/>
        </a:lnSpc>
        <a:spcBef>
          <a:spcPts val="800"/>
        </a:spcBef>
        <a:buFont typeface="Arial" pitchFamily="34" charset="0"/>
        <a:buNone/>
        <a:defRPr sz="1867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+mj-lt"/>
        <a:buAutoNum type="arabicPeriod"/>
        <a:defRPr lang="it-IT" sz="24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35709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Fist </a:t>
            </a:r>
            <a:r>
              <a:rPr lang="it-IT" dirty="0" err="1" smtClean="0"/>
              <a:t>numbered</a:t>
            </a:r>
            <a:r>
              <a:rPr lang="it-IT" smtClean="0"/>
              <a:t> text</a:t>
            </a:r>
            <a:endParaRPr lang="it-IT" dirty="0" smtClean="0"/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7747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</p:sldLayoutIdLst>
  <p:hf sldNum="0" hdr="0" ftr="0" dt="0"/>
  <p:txStyles>
    <p:titleStyle>
      <a:lvl1pPr algn="ctr" defTabSz="1219170" rtl="0" eaLnBrk="1" latinLnBrk="0" hangingPunct="1">
        <a:lnSpc>
          <a:spcPct val="80000"/>
        </a:lnSpc>
        <a:spcBef>
          <a:spcPct val="0"/>
        </a:spcBef>
        <a:buNone/>
        <a:defRPr sz="4267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800"/>
        </a:spcBef>
        <a:buFont typeface="Arial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1600"/>
        </a:spcBef>
        <a:spcAft>
          <a:spcPts val="800"/>
        </a:spcAft>
        <a:buFont typeface="Arial" pitchFamily="34" charset="0"/>
        <a:buNone/>
        <a:defRPr sz="24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1219170" rtl="0" eaLnBrk="1" latinLnBrk="0" hangingPunct="1">
        <a:lnSpc>
          <a:spcPct val="120000"/>
        </a:lnSpc>
        <a:spcBef>
          <a:spcPts val="800"/>
        </a:spcBef>
        <a:buFont typeface="Arial" pitchFamily="34" charset="0"/>
        <a:buNone/>
        <a:defRPr sz="1867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+mj-lt"/>
        <a:buAutoNum type="arabicPeriod"/>
        <a:defRPr lang="it-IT" sz="24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c.castelli@reply.eu" TargetMode="External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315237" y="1570936"/>
            <a:ext cx="7091866" cy="3216228"/>
          </a:xfrm>
          <a:prstGeom prst="rect">
            <a:avLst/>
          </a:prstGeom>
        </p:spPr>
        <p:txBody>
          <a:bodyPr vert="horz" lIns="0" tIns="45720" rIns="91440" bIns="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sz="4400" dirty="0" smtClean="0">
                <a:solidFill>
                  <a:srgbClr val="FFFFFF"/>
                </a:solidFill>
              </a:rPr>
              <a:t>CANALE DI VENDITA IMPRESSION</a:t>
            </a:r>
          </a:p>
          <a:p>
            <a:r>
              <a:rPr lang="it-IT" sz="4400" dirty="0" smtClean="0">
                <a:solidFill>
                  <a:srgbClr val="FFFFFF"/>
                </a:solidFill>
              </a:rPr>
              <a:t>III TRIMESTRE 2017</a:t>
            </a:r>
            <a:r>
              <a:rPr lang="it-IT" sz="4400" dirty="0">
                <a:solidFill>
                  <a:srgbClr val="FFFFFF"/>
                </a:solidFill>
              </a:rPr>
              <a:t/>
            </a:r>
            <a:br>
              <a:rPr lang="it-IT" sz="4400" dirty="0">
                <a:solidFill>
                  <a:srgbClr val="FFFFFF"/>
                </a:solidFill>
              </a:rPr>
            </a:br>
            <a:endParaRPr lang="it-IT" sz="2000" dirty="0" smtClean="0">
              <a:solidFill>
                <a:srgbClr val="FFFFFF"/>
              </a:solidFill>
            </a:endParaRPr>
          </a:p>
          <a:p>
            <a:r>
              <a:rPr lang="it-IT" sz="4400" dirty="0" smtClean="0">
                <a:solidFill>
                  <a:srgbClr val="FFFFFF"/>
                </a:solidFill>
              </a:rPr>
              <a:t>OSSERVATORIO - FCP </a:t>
            </a:r>
          </a:p>
          <a:p>
            <a:r>
              <a:rPr lang="it-IT" sz="4400" dirty="0" smtClean="0">
                <a:solidFill>
                  <a:srgbClr val="FFFFFF"/>
                </a:solidFill>
              </a:rPr>
              <a:t>ASSOINTERNET</a:t>
            </a:r>
            <a:endParaRPr lang="it-IT" sz="4400" dirty="0">
              <a:solidFill>
                <a:srgbClr val="FFFFFF"/>
              </a:solidFill>
            </a:endParaRPr>
          </a:p>
        </p:txBody>
      </p:sp>
      <p:sp>
        <p:nvSpPr>
          <p:cNvPr id="7" name="Sottotitolo 2"/>
          <p:cNvSpPr>
            <a:spLocks noGrp="1"/>
          </p:cNvSpPr>
          <p:nvPr>
            <p:ph type="subTitle" idx="1"/>
          </p:nvPr>
        </p:nvSpPr>
        <p:spPr>
          <a:xfrm>
            <a:off x="1345717" y="5175273"/>
            <a:ext cx="7585612" cy="438427"/>
          </a:xfrm>
        </p:spPr>
        <p:txBody>
          <a:bodyPr/>
          <a:lstStyle/>
          <a:p>
            <a:r>
              <a:rPr lang="it-IT" sz="1800" dirty="0" smtClean="0"/>
              <a:t>Milano, 21 dicembre 2017</a:t>
            </a:r>
            <a:endParaRPr lang="it-IT" sz="18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424" y="373634"/>
            <a:ext cx="3425003" cy="179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7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VENDITA DIRETTA: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DEVICE/STRUMENTO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281029"/>
              </p:ext>
            </p:extLst>
          </p:nvPr>
        </p:nvGraphicFramePr>
        <p:xfrm>
          <a:off x="471380" y="797882"/>
          <a:ext cx="11160000" cy="559640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56610"/>
                <a:gridCol w="1263870"/>
                <a:gridCol w="1111977"/>
                <a:gridCol w="1221745"/>
                <a:gridCol w="1154102"/>
                <a:gridCol w="1162527"/>
                <a:gridCol w="1213321"/>
                <a:gridCol w="1278276"/>
                <a:gridCol w="1097572"/>
              </a:tblGrid>
              <a:tr h="2913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7814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-25,1%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-17,0%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66,1%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05599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</p:spTree>
    <p:extLst>
      <p:ext uri="{BB962C8B-B14F-4D97-AF65-F5344CB8AC3E}">
        <p14:creationId xmlns:p14="http://schemas.microsoft.com/office/powerpoint/2010/main" val="410996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OPEN AUCTION: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DEVICE/STRUMENTO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149981"/>
              </p:ext>
            </p:extLst>
          </p:nvPr>
        </p:nvGraphicFramePr>
        <p:xfrm>
          <a:off x="486867" y="812144"/>
          <a:ext cx="11160000" cy="559640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56616"/>
                <a:gridCol w="1286121"/>
                <a:gridCol w="1089725"/>
                <a:gridCol w="1205586"/>
                <a:gridCol w="1170260"/>
                <a:gridCol w="1209543"/>
                <a:gridCol w="1166303"/>
                <a:gridCol w="1227580"/>
                <a:gridCol w="1148266"/>
              </a:tblGrid>
              <a:tr h="2913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7814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05599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</p:spTree>
    <p:extLst>
      <p:ext uri="{BB962C8B-B14F-4D97-AF65-F5344CB8AC3E}">
        <p14:creationId xmlns:p14="http://schemas.microsoft.com/office/powerpoint/2010/main" val="257251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PRIVATE DEAL: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DEVICE/STRUMENTO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170299"/>
              </p:ext>
            </p:extLst>
          </p:nvPr>
        </p:nvGraphicFramePr>
        <p:xfrm>
          <a:off x="540655" y="828039"/>
          <a:ext cx="11160000" cy="559640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56616"/>
                <a:gridCol w="1234673"/>
                <a:gridCol w="1141173"/>
                <a:gridCol w="1225988"/>
                <a:gridCol w="1149858"/>
                <a:gridCol w="1174780"/>
                <a:gridCol w="1201066"/>
                <a:gridCol w="1222787"/>
                <a:gridCol w="1153059"/>
              </a:tblGrid>
              <a:tr h="2913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7814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1.259,3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328,4%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426,1%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369,1%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513,9%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05599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</p:spTree>
    <p:extLst>
      <p:ext uri="{BB962C8B-B14F-4D97-AF65-F5344CB8AC3E}">
        <p14:creationId xmlns:p14="http://schemas.microsoft.com/office/powerpoint/2010/main" val="41697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VENDITA DIRETTA: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014735"/>
              </p:ext>
            </p:extLst>
          </p:nvPr>
        </p:nvGraphicFramePr>
        <p:xfrm>
          <a:off x="703032" y="848840"/>
          <a:ext cx="10439999" cy="534585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68863"/>
                <a:gridCol w="1335728"/>
                <a:gridCol w="1487984"/>
                <a:gridCol w="1465302"/>
                <a:gridCol w="1358410"/>
                <a:gridCol w="1285798"/>
                <a:gridCol w="1537914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-8,5%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-35,2%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1 di 2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69069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VENDITA DIRETTA: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83321"/>
              </p:ext>
            </p:extLst>
          </p:nvPr>
        </p:nvGraphicFramePr>
        <p:xfrm>
          <a:off x="865111" y="848840"/>
          <a:ext cx="10296000" cy="534585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41710"/>
                <a:gridCol w="1424462"/>
                <a:gridCol w="1360301"/>
                <a:gridCol w="1359080"/>
                <a:gridCol w="1425683"/>
                <a:gridCol w="1449501"/>
                <a:gridCol w="1335263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CLASSIFIED/DIRECTORIES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-56,1%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-78,3%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2 di 2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73564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OPEN AUCTION: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544254"/>
              </p:ext>
            </p:extLst>
          </p:nvPr>
        </p:nvGraphicFramePr>
        <p:xfrm>
          <a:off x="1013032" y="848840"/>
          <a:ext cx="10228706" cy="534585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07766"/>
                <a:gridCol w="1341917"/>
                <a:gridCol w="1394161"/>
                <a:gridCol w="1322144"/>
                <a:gridCol w="1413934"/>
                <a:gridCol w="1302372"/>
                <a:gridCol w="1546412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0,011%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0,017%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90,4%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9,4%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0,003%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1 di 2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306926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OPEN AUCTION: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738004"/>
              </p:ext>
            </p:extLst>
          </p:nvPr>
        </p:nvGraphicFramePr>
        <p:xfrm>
          <a:off x="932350" y="848840"/>
          <a:ext cx="10044000" cy="534585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894188"/>
                <a:gridCol w="1288262"/>
                <a:gridCol w="1428342"/>
                <a:gridCol w="1261070"/>
                <a:gridCol w="1455534"/>
                <a:gridCol w="1247325"/>
                <a:gridCol w="1469279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CLASSIFIED/DIRECTORIES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583,3%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1.511,0</a:t>
                      </a:r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2 di 2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34510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PRIVATE DEAL: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597172"/>
              </p:ext>
            </p:extLst>
          </p:nvPr>
        </p:nvGraphicFramePr>
        <p:xfrm>
          <a:off x="1174396" y="848840"/>
          <a:ext cx="9758063" cy="534585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809848"/>
                <a:gridCol w="1318815"/>
                <a:gridCol w="1276802"/>
                <a:gridCol w="1291586"/>
                <a:gridCol w="1304031"/>
                <a:gridCol w="1291251"/>
                <a:gridCol w="1465730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NESLETTER/EMAIL/SMS/MMS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0,013%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0,027%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0,005%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1 di 2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8451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PRIVATE DEAL: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468938"/>
              </p:ext>
            </p:extLst>
          </p:nvPr>
        </p:nvGraphicFramePr>
        <p:xfrm>
          <a:off x="770986" y="848840"/>
          <a:ext cx="10440000" cy="555921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68867"/>
                <a:gridCol w="1075674"/>
                <a:gridCol w="1748037"/>
                <a:gridCol w="1075674"/>
                <a:gridCol w="1748037"/>
                <a:gridCol w="1075674"/>
                <a:gridCol w="1748037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CLASSIFIED/DIRECTORIES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2 di 2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360395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 bwMode="auto">
          <a:xfrm>
            <a:off x="879558" y="1094456"/>
            <a:ext cx="10432885" cy="4093428"/>
          </a:xfrm>
          <a:prstGeom prst="rect">
            <a:avLst/>
          </a:prstGeom>
          <a:solidFill>
            <a:srgbClr val="FEA70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it-IT" altLang="it-IT" sz="20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2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</a:t>
            </a:r>
          </a:p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it-IT" altLang="it-IT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/>
            <a:r>
              <a:rPr lang="it-IT" altLang="it-IT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Analisi dei prezzi medi del Canale di Vendita Impression.</a:t>
            </a:r>
          </a:p>
          <a:p>
            <a:pPr marL="457200"/>
            <a:r>
              <a:rPr lang="it-IT" altLang="it-IT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457200"/>
            <a:r>
              <a:rPr lang="it-IT" altLang="it-IT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L’analisi non considera separatamente i tre canali di vendita (Diretta, Open 	Auction e Private Deal), ma è realizzata a Totale Impression.</a:t>
            </a:r>
          </a:p>
          <a:p>
            <a:pPr marL="457200"/>
            <a:endParaRPr lang="it-IT" altLang="it-IT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/>
            <a:r>
              <a:rPr lang="it-IT" altLang="it-IT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prezzi medi sono pertanto calcolati come:</a:t>
            </a:r>
          </a:p>
          <a:p>
            <a:pPr marL="457200"/>
            <a:r>
              <a:rPr lang="it-IT" altLang="it-IT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(Totale Fatturato Impression/Volumi di </a:t>
            </a:r>
            <a:r>
              <a:rPr lang="it-IT" altLang="it-IT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Impression Vendute)*1.000 </a:t>
            </a:r>
          </a:p>
          <a:p>
            <a:endParaRPr lang="it-IT" altLang="it-IT" sz="1600" i="1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it-IT" sz="1600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1600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8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919288" y="483613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Dati richiesti</a:t>
            </a:r>
            <a:endParaRPr lang="it-IT" altLang="it-IT" sz="20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1242340" y="1621137"/>
            <a:ext cx="9714771" cy="3519471"/>
            <a:chOff x="2000245" y="3449808"/>
            <a:chExt cx="7384266" cy="2411244"/>
          </a:xfrm>
        </p:grpSpPr>
        <p:sp>
          <p:nvSpPr>
            <p:cNvPr id="9" name="Rettangolo 8"/>
            <p:cNvSpPr/>
            <p:nvPr/>
          </p:nvSpPr>
          <p:spPr bwMode="auto">
            <a:xfrm>
              <a:off x="3695167" y="3449808"/>
              <a:ext cx="5689344" cy="1075399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sz="1600" b="0" dirty="0" smtClean="0">
                  <a:latin typeface="+mj-lt"/>
                </a:rPr>
                <a:t>I </a:t>
              </a:r>
              <a:r>
                <a:rPr lang="it-IT" sz="1600" b="0" dirty="0">
                  <a:latin typeface="+mj-lt"/>
                </a:rPr>
                <a:t>dati dovranno corrispondere nei totali a quanto già dichiarato mensilmente in tale tipologia ed essere suddivisi tra</a:t>
              </a:r>
              <a:r>
                <a:rPr lang="it-IT" sz="1600" b="0" dirty="0" smtClean="0">
                  <a:latin typeface="+mj-lt"/>
                </a:rPr>
                <a:t>:</a:t>
              </a:r>
            </a:p>
            <a:p>
              <a:pPr algn="just"/>
              <a:endParaRPr lang="it-IT" sz="1600" b="0" dirty="0">
                <a:latin typeface="+mj-lt"/>
              </a:endParaRPr>
            </a:p>
            <a:p>
              <a:pPr marL="342900" indent="-342900" algn="just">
                <a:buClr>
                  <a:srgbClr val="E27A08"/>
                </a:buClr>
                <a:buAutoNum type="arabicPeriod"/>
              </a:pPr>
              <a:r>
                <a:rPr lang="it-IT" sz="1600" b="0" dirty="0" smtClean="0">
                  <a:latin typeface="+mj-lt"/>
                </a:rPr>
                <a:t>Fatturato netto effettuato tramite la </a:t>
              </a:r>
              <a:r>
                <a:rPr lang="it-IT" sz="1600" i="1" dirty="0" smtClean="0">
                  <a:latin typeface="+mj-lt"/>
                </a:rPr>
                <a:t>Vendita diretta</a:t>
              </a:r>
            </a:p>
            <a:p>
              <a:pPr marL="342900" indent="-342900" algn="just">
                <a:buClr>
                  <a:srgbClr val="E27A08"/>
                </a:buClr>
                <a:buFont typeface="+mj-lt"/>
                <a:buAutoNum type="arabicPeriod"/>
              </a:pPr>
              <a:r>
                <a:rPr lang="it-IT" sz="1600" b="0" dirty="0" smtClean="0">
                  <a:latin typeface="+mj-lt"/>
                </a:rPr>
                <a:t>Fatturato netto effettuato </a:t>
              </a:r>
              <a:r>
                <a:rPr lang="it-IT" sz="1600" b="0" dirty="0">
                  <a:latin typeface="+mj-lt"/>
                </a:rPr>
                <a:t>tramite la modalità </a:t>
              </a:r>
              <a:r>
                <a:rPr lang="it-IT" sz="1600" i="1" dirty="0">
                  <a:latin typeface="+mj-lt"/>
                </a:rPr>
                <a:t>Open </a:t>
              </a:r>
              <a:r>
                <a:rPr lang="it-IT" sz="1600" i="1" dirty="0" err="1">
                  <a:latin typeface="+mj-lt"/>
                </a:rPr>
                <a:t>Auction</a:t>
              </a:r>
              <a:r>
                <a:rPr lang="it-IT" sz="1600" i="1" dirty="0">
                  <a:latin typeface="+mj-lt"/>
                </a:rPr>
                <a:t> </a:t>
              </a:r>
              <a:r>
                <a:rPr lang="it-IT" sz="1600" b="0" dirty="0">
                  <a:latin typeface="+mj-lt"/>
                </a:rPr>
                <a:t>(o RTB)</a:t>
              </a:r>
            </a:p>
            <a:p>
              <a:pPr marL="342900" indent="-342900" algn="just">
                <a:buClr>
                  <a:srgbClr val="E27A08"/>
                </a:buClr>
                <a:buFont typeface="+mj-lt"/>
                <a:buAutoNum type="arabicPeriod"/>
              </a:pPr>
              <a:r>
                <a:rPr lang="it-IT" sz="1600" b="0" dirty="0">
                  <a:latin typeface="+mj-lt"/>
                </a:rPr>
                <a:t>Fatturato netto effettuato </a:t>
              </a:r>
              <a:r>
                <a:rPr lang="it-IT" sz="1600" b="0" dirty="0" smtClean="0">
                  <a:latin typeface="+mj-lt"/>
                </a:rPr>
                <a:t>dai cosiddetti </a:t>
              </a:r>
              <a:r>
                <a:rPr lang="it-IT" sz="1600" i="1" dirty="0">
                  <a:latin typeface="+mj-lt"/>
                </a:rPr>
                <a:t>Private Deal</a:t>
              </a:r>
              <a:r>
                <a:rPr lang="it-IT" sz="1600" dirty="0">
                  <a:latin typeface="+mj-lt"/>
                </a:rPr>
                <a:t>.  </a:t>
              </a:r>
            </a:p>
          </p:txBody>
        </p:sp>
        <p:sp>
          <p:nvSpPr>
            <p:cNvPr id="10" name="Rettangolo 9"/>
            <p:cNvSpPr/>
            <p:nvPr/>
          </p:nvSpPr>
          <p:spPr bwMode="auto">
            <a:xfrm>
              <a:off x="3695167" y="5291723"/>
              <a:ext cx="5689344" cy="569329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sz="1600" b="0" dirty="0" smtClean="0"/>
                <a:t>I </a:t>
              </a:r>
              <a:r>
                <a:rPr lang="it-IT" sz="1600" b="0" dirty="0"/>
                <a:t>volumi di </a:t>
              </a:r>
              <a:r>
                <a:rPr lang="it-IT" sz="1600" b="0" dirty="0" smtClean="0"/>
                <a:t>Impression </a:t>
              </a:r>
              <a:r>
                <a:rPr lang="it-IT" sz="1600" b="0" dirty="0"/>
                <a:t>erogati in modalità </a:t>
              </a:r>
              <a:r>
                <a:rPr lang="it-IT" sz="1600" b="0" dirty="0" smtClean="0"/>
                <a:t>di “Vendita ad Impression”, </a:t>
              </a:r>
              <a:r>
                <a:rPr lang="it-IT" sz="1600" b="0" dirty="0"/>
                <a:t>suddivisi per Device e </a:t>
              </a:r>
              <a:r>
                <a:rPr lang="it-IT" sz="1600" b="0" dirty="0" smtClean="0"/>
                <a:t>Formato. </a:t>
              </a:r>
            </a:p>
            <a:p>
              <a:pPr algn="just"/>
              <a:r>
                <a:rPr lang="it-IT" sz="1600" b="0" dirty="0" smtClean="0"/>
                <a:t>Il dato non è suddiviso per i tre canali di Vendita ad Impression </a:t>
              </a:r>
              <a:endParaRPr lang="it-IT" sz="1600" b="0" dirty="0"/>
            </a:p>
          </p:txBody>
        </p:sp>
        <p:sp>
          <p:nvSpPr>
            <p:cNvPr id="11" name="Rettangolo 10"/>
            <p:cNvSpPr/>
            <p:nvPr/>
          </p:nvSpPr>
          <p:spPr bwMode="auto">
            <a:xfrm>
              <a:off x="2000245" y="3449849"/>
              <a:ext cx="1479610" cy="1075358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600" dirty="0" smtClean="0">
                  <a:solidFill>
                    <a:schemeClr val="bg1"/>
                  </a:solidFill>
                </a:rPr>
                <a:t>Fatturati netti </a:t>
              </a:r>
              <a:r>
                <a:rPr lang="it-IT" sz="1600" dirty="0">
                  <a:solidFill>
                    <a:schemeClr val="bg1"/>
                  </a:solidFill>
                </a:rPr>
                <a:t>relativi alla </a:t>
              </a:r>
              <a:endParaRPr lang="it-IT" sz="16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it-IT" sz="1600" dirty="0" smtClean="0">
                  <a:solidFill>
                    <a:schemeClr val="bg1"/>
                  </a:solidFill>
                </a:rPr>
                <a:t>Vendita ad Impression</a:t>
              </a:r>
            </a:p>
          </p:txBody>
        </p:sp>
        <p:sp>
          <p:nvSpPr>
            <p:cNvPr id="12" name="Rettangolo 11"/>
            <p:cNvSpPr/>
            <p:nvPr/>
          </p:nvSpPr>
          <p:spPr bwMode="auto">
            <a:xfrm>
              <a:off x="2000245" y="5291723"/>
              <a:ext cx="1479610" cy="56932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4400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600" dirty="0" smtClean="0">
                  <a:solidFill>
                    <a:schemeClr val="bg1"/>
                  </a:solidFill>
                </a:rPr>
                <a:t>Volumi di Impression Venduti</a:t>
              </a:r>
              <a:endParaRPr lang="it-IT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34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o 18"/>
          <p:cNvGrpSpPr/>
          <p:nvPr/>
        </p:nvGrpSpPr>
        <p:grpSpPr>
          <a:xfrm>
            <a:off x="963960" y="800272"/>
            <a:ext cx="10264080" cy="2554545"/>
            <a:chOff x="963960" y="692696"/>
            <a:chExt cx="10264080" cy="2554545"/>
          </a:xfrm>
        </p:grpSpPr>
        <p:sp>
          <p:nvSpPr>
            <p:cNvPr id="3" name="Rettangolo 2"/>
            <p:cNvSpPr/>
            <p:nvPr/>
          </p:nvSpPr>
          <p:spPr bwMode="auto">
            <a:xfrm>
              <a:off x="963960" y="692696"/>
              <a:ext cx="10264080" cy="255454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600" b="0" dirty="0" smtClean="0"/>
                <a:t>Nelle slide che seguono è riportata l’analisi dei </a:t>
              </a:r>
              <a:r>
                <a:rPr lang="it-IT" sz="1600" dirty="0" smtClean="0"/>
                <a:t>Prezzi Medi del Canale di Vendita Impression</a:t>
              </a:r>
              <a:r>
                <a:rPr lang="it-IT" sz="1600" b="0" dirty="0"/>
                <a:t> </a:t>
              </a:r>
              <a:r>
                <a:rPr lang="it-IT" sz="1600" b="0" dirty="0" smtClean="0"/>
                <a:t>per le </a:t>
              </a:r>
              <a:r>
                <a:rPr lang="it-IT" sz="1600" dirty="0" smtClean="0"/>
                <a:t>22 Concessionarie </a:t>
              </a:r>
              <a:r>
                <a:rPr lang="it-IT" sz="1600" b="0" dirty="0" smtClean="0"/>
                <a:t>che hanno dichiarato </a:t>
              </a:r>
              <a:r>
                <a:rPr lang="it-IT" sz="1600" b="0" dirty="0"/>
                <a:t>in maniera </a:t>
              </a:r>
              <a:r>
                <a:rPr lang="it-IT" sz="1600" b="0" dirty="0" smtClean="0"/>
                <a:t>completa i propri dati (sia </a:t>
              </a:r>
              <a:r>
                <a:rPr lang="it-IT" sz="1600" b="0" dirty="0"/>
                <a:t>nei fatturati netti che nel volume di Impression </a:t>
              </a:r>
              <a:r>
                <a:rPr lang="it-IT" sz="1600" b="0" dirty="0" smtClean="0"/>
                <a:t>vendute). </a:t>
              </a: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altLang="it-IT" sz="1600" b="0" i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L’analisi è stata effettuata…</a:t>
              </a: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altLang="it-IT" sz="1600" b="0" i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…in ciascuna vista sono </a:t>
              </a:r>
              <a:r>
                <a:rPr lang="it-IT" altLang="it-IT" sz="16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riportati i seguenti dati:</a:t>
              </a:r>
              <a:endParaRPr lang="it-IT" altLang="it-IT" sz="1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Rettangolo 3"/>
            <p:cNvSpPr/>
            <p:nvPr/>
          </p:nvSpPr>
          <p:spPr bwMode="auto">
            <a:xfrm>
              <a:off x="5018350" y="2392991"/>
              <a:ext cx="2520000" cy="30777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400" b="1" dirty="0" smtClean="0">
                  <a:solidFill>
                    <a:schemeClr val="bg1"/>
                  </a:solidFill>
                </a:rPr>
                <a:t>PER DEVICE/STRUMENTO</a:t>
              </a:r>
              <a:endParaRPr lang="it-IT" altLang="it-IT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Rettangolo 4"/>
            <p:cNvSpPr/>
            <p:nvPr/>
          </p:nvSpPr>
          <p:spPr bwMode="auto">
            <a:xfrm>
              <a:off x="7749601" y="2392991"/>
              <a:ext cx="2520000" cy="30777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400" b="1" dirty="0" smtClean="0">
                  <a:solidFill>
                    <a:schemeClr val="bg1"/>
                  </a:solidFill>
                </a:rPr>
                <a:t>PER OGGETTO/TIPOLOGIA</a:t>
              </a:r>
              <a:endParaRPr lang="it-IT" altLang="it-IT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Rettangolo 5"/>
            <p:cNvSpPr/>
            <p:nvPr/>
          </p:nvSpPr>
          <p:spPr bwMode="auto">
            <a:xfrm>
              <a:off x="1936916" y="2392991"/>
              <a:ext cx="2890319" cy="30777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400" b="1" dirty="0" smtClean="0">
                  <a:solidFill>
                    <a:schemeClr val="bg1"/>
                  </a:solidFill>
                </a:rPr>
                <a:t>A TOTALE CANALE DI VENDITA</a:t>
              </a:r>
              <a:endParaRPr lang="it-IT" altLang="it-IT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1335361" y="3870269"/>
            <a:ext cx="9521279" cy="2152636"/>
            <a:chOff x="549729" y="3480306"/>
            <a:chExt cx="9521279" cy="2152636"/>
          </a:xfrm>
        </p:grpSpPr>
        <p:sp>
          <p:nvSpPr>
            <p:cNvPr id="7" name="Rettangolo 6"/>
            <p:cNvSpPr/>
            <p:nvPr/>
          </p:nvSpPr>
          <p:spPr bwMode="auto">
            <a:xfrm>
              <a:off x="549729" y="3480306"/>
              <a:ext cx="38878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1" dirty="0">
                  <a:solidFill>
                    <a:srgbClr val="FEA70A"/>
                  </a:solidFill>
                </a:rPr>
                <a:t>Prezzi medi </a:t>
              </a:r>
              <a:r>
                <a:rPr lang="it-IT" altLang="it-IT" sz="1600" b="0" dirty="0"/>
                <a:t>a totale Canale di vendita Impression</a:t>
              </a:r>
              <a:endParaRPr lang="it-IT" sz="1600" b="0" dirty="0"/>
            </a:p>
          </p:txBody>
        </p:sp>
        <p:sp>
          <p:nvSpPr>
            <p:cNvPr id="9" name="Rettangolo 8"/>
            <p:cNvSpPr/>
            <p:nvPr/>
          </p:nvSpPr>
          <p:spPr bwMode="auto">
            <a:xfrm>
              <a:off x="549729" y="4291793"/>
              <a:ext cx="38878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altLang="it-IT" sz="1600" b="1" dirty="0">
                  <a:solidFill>
                    <a:srgbClr val="FEA70A"/>
                  </a:solidFill>
                </a:rPr>
                <a:t>Crescita % dei Prezzi Medi </a:t>
              </a:r>
              <a:r>
                <a:rPr lang="it-IT" altLang="it-IT" sz="1600" b="0" dirty="0"/>
                <a:t>rispetto all’anno precedente</a:t>
              </a:r>
              <a:endParaRPr lang="it-IT" sz="1600" b="0" dirty="0"/>
            </a:p>
          </p:txBody>
        </p:sp>
        <p:sp>
          <p:nvSpPr>
            <p:cNvPr id="10" name="Rettangolo 9"/>
            <p:cNvSpPr/>
            <p:nvPr/>
          </p:nvSpPr>
          <p:spPr bwMode="auto">
            <a:xfrm>
              <a:off x="549729" y="5048167"/>
              <a:ext cx="38878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altLang="it-IT" sz="1600" b="1" dirty="0">
                  <a:solidFill>
                    <a:srgbClr val="FEA70A"/>
                  </a:solidFill>
                </a:rPr>
                <a:t>Crescita % dei fatturati </a:t>
              </a:r>
              <a:r>
                <a:rPr lang="it-IT" altLang="it-IT" sz="1600" b="0" dirty="0"/>
                <a:t>2017 sui fatturati 2016</a:t>
              </a:r>
              <a:endParaRPr lang="it-IT" sz="1600" b="0" dirty="0"/>
            </a:p>
          </p:txBody>
        </p:sp>
        <p:sp>
          <p:nvSpPr>
            <p:cNvPr id="11" name="Rettangolo 10"/>
            <p:cNvSpPr/>
            <p:nvPr/>
          </p:nvSpPr>
          <p:spPr bwMode="auto">
            <a:xfrm>
              <a:off x="5260826" y="3484377"/>
              <a:ext cx="4810182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Totale Fatturato Impression/Volumi di Impression Vendute)*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1.000</a:t>
              </a: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ttangolo 11"/>
            <p:cNvSpPr/>
            <p:nvPr/>
          </p:nvSpPr>
          <p:spPr bwMode="auto">
            <a:xfrm>
              <a:off x="5260826" y="4295863"/>
              <a:ext cx="4810182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(Prezzi Medi 2017 – Prezzi Medi 2016)/ Prezzi Medi 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ttangolo 12"/>
            <p:cNvSpPr/>
            <p:nvPr/>
          </p:nvSpPr>
          <p:spPr bwMode="auto">
            <a:xfrm>
              <a:off x="5260826" y="5191662"/>
              <a:ext cx="4810182" cy="338554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(Fatturato 2017 – Fatturato 2016)/ Fatturato 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riangolo isoscele 13"/>
            <p:cNvSpPr/>
            <p:nvPr/>
          </p:nvSpPr>
          <p:spPr bwMode="auto">
            <a:xfrm rot="5400000">
              <a:off x="4711975" y="3571592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riangolo isoscele 14"/>
            <p:cNvSpPr/>
            <p:nvPr/>
          </p:nvSpPr>
          <p:spPr bwMode="auto">
            <a:xfrm rot="5400000">
              <a:off x="4711975" y="4383078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riangolo isoscele 15"/>
            <p:cNvSpPr/>
            <p:nvPr/>
          </p:nvSpPr>
          <p:spPr bwMode="auto">
            <a:xfrm rot="5400000">
              <a:off x="4711975" y="5139452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919288" y="116632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Note e approfondimenti…</a:t>
            </a:r>
            <a:endParaRPr lang="it-IT" altLang="it-IT" sz="20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11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919288" y="143525"/>
            <a:ext cx="8353425" cy="672125"/>
          </a:xfrm>
          <a:prstGeom prst="rect">
            <a:avLst/>
          </a:prstGeom>
          <a:extLst/>
        </p:spPr>
        <p:txBody>
          <a:bodyPr>
            <a:normAutofit fontScale="325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62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IMPRESSION:</a:t>
            </a:r>
          </a:p>
          <a:p>
            <a:endParaRPr lang="it-IT" altLang="it-IT" sz="2000" b="1" i="1" dirty="0" smtClean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altLang="it-IT" sz="5000" b="1" i="1" dirty="0" smtClean="0">
                <a:cs typeface="Arial" panose="020B0604020202020204" pitchFamily="34" charset="0"/>
              </a:rPr>
              <a:t>Prezzi Medi</a:t>
            </a:r>
            <a:r>
              <a:rPr lang="it-IT" altLang="it-IT" sz="5000" i="1" dirty="0" smtClean="0">
                <a:cs typeface="Arial" panose="020B0604020202020204" pitchFamily="34" charset="0"/>
              </a:rPr>
              <a:t> a Totale Canale di Vendita Impression</a:t>
            </a:r>
            <a:endParaRPr lang="it-IT" altLang="it-IT" sz="5000" i="1" dirty="0">
              <a:cs typeface="Arial" panose="020B0604020202020204" pitchFamily="34" charset="0"/>
            </a:endParaRPr>
          </a:p>
        </p:txBody>
      </p:sp>
      <p:graphicFrame>
        <p:nvGraphicFramePr>
          <p:cNvPr id="2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056644"/>
              </p:ext>
            </p:extLst>
          </p:nvPr>
        </p:nvGraphicFramePr>
        <p:xfrm>
          <a:off x="2164978" y="1043273"/>
          <a:ext cx="7100046" cy="477883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33823"/>
                <a:gridCol w="1506818"/>
                <a:gridCol w="1771471"/>
                <a:gridCol w="1887934"/>
              </a:tblGrid>
              <a:tr h="745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1,614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2,047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2,294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2,228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2,451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2,210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1,663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1,201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2,237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2,010 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1" name="Rettangolo 20"/>
          <p:cNvSpPr/>
          <p:nvPr/>
        </p:nvSpPr>
        <p:spPr>
          <a:xfrm>
            <a:off x="786371" y="5949280"/>
            <a:ext cx="7507183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 smtClean="0">
                <a:solidFill>
                  <a:srgbClr val="FF0000"/>
                </a:solidFill>
              </a:rPr>
              <a:t>* </a:t>
            </a:r>
            <a:r>
              <a:rPr lang="it-IT" sz="1300" dirty="0" smtClean="0"/>
              <a:t>  Prezzi </a:t>
            </a:r>
            <a:r>
              <a:rPr lang="it-IT" sz="1300" dirty="0"/>
              <a:t>medi: Fatturato (in migliaia di euro</a:t>
            </a:r>
            <a:r>
              <a:rPr lang="it-IT" sz="1300" dirty="0" smtClean="0"/>
              <a:t>)/Numero Impression Vendute*1.000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 </a:t>
            </a:r>
            <a:r>
              <a:rPr lang="it-IT" sz="1300" dirty="0" smtClean="0"/>
              <a:t>Crescita % Prezzi Medi: </a:t>
            </a:r>
            <a:r>
              <a:rPr lang="it-IT" sz="1300" dirty="0"/>
              <a:t>(Prezzi Medi 2017 – Prezzi Medi 2016)/ Prezzi Medi </a:t>
            </a:r>
            <a:r>
              <a:rPr lang="it-IT" sz="1300" dirty="0" smtClean="0"/>
              <a:t>2016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***</a:t>
            </a:r>
            <a:r>
              <a:rPr lang="it-IT" sz="1300" dirty="0"/>
              <a:t>Crescita % dei fatturati 2017 sui fatturati 2016: (Fatturato 2017 – Fatturato 2016)/ Fatturato </a:t>
            </a:r>
            <a:r>
              <a:rPr lang="it-IT" sz="1300" dirty="0" smtClean="0"/>
              <a:t>2016</a:t>
            </a:r>
            <a:endParaRPr lang="it-IT" sz="1300" dirty="0"/>
          </a:p>
        </p:txBody>
      </p:sp>
    </p:spTree>
    <p:extLst>
      <p:ext uri="{BB962C8B-B14F-4D97-AF65-F5344CB8AC3E}">
        <p14:creationId xmlns:p14="http://schemas.microsoft.com/office/powerpoint/2010/main" val="152532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72353" y="35949"/>
            <a:ext cx="10663517" cy="672125"/>
          </a:xfrm>
          <a:prstGeom prst="rect">
            <a:avLst/>
          </a:prstGeom>
          <a:extLst/>
        </p:spPr>
        <p:txBody>
          <a:bodyPr>
            <a:normAutofit fontScale="25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62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IMPRESSION:</a:t>
            </a:r>
          </a:p>
          <a:p>
            <a:endParaRPr lang="it-IT" altLang="it-IT" sz="32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Prezzi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Medi</a:t>
            </a:r>
            <a:r>
              <a:rPr lang="it-IT" altLang="it-IT" sz="6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altLang="it-IT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DEVICE/STRUMENTO</a:t>
            </a:r>
          </a:p>
          <a:p>
            <a:endParaRPr lang="it-IT" altLang="it-IT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Crescita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% dei Prezzi Medi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e dei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Fatturati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 su anno precedente</a:t>
            </a:r>
            <a:endParaRPr lang="it-IT" altLang="it-IT" sz="6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402072"/>
              </p:ext>
            </p:extLst>
          </p:nvPr>
        </p:nvGraphicFramePr>
        <p:xfrm>
          <a:off x="1060077" y="1003909"/>
          <a:ext cx="10008001" cy="503177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441815"/>
                <a:gridCol w="1357414"/>
                <a:gridCol w="1438835"/>
                <a:gridCol w="1399462"/>
                <a:gridCol w="1279578"/>
                <a:gridCol w="1412509"/>
                <a:gridCol w="1678388"/>
              </a:tblGrid>
              <a:tr h="26945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67639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1,814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1,124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2,139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1,756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2,413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1,871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2,349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1,778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2,603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1,911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2,462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1,515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1,834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1,225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1,261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1,049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2,420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1,627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2,169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1,525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1" name="Rettangolo 20"/>
          <p:cNvSpPr/>
          <p:nvPr/>
        </p:nvSpPr>
        <p:spPr>
          <a:xfrm>
            <a:off x="786371" y="6070303"/>
            <a:ext cx="7507183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 smtClean="0">
                <a:solidFill>
                  <a:srgbClr val="FF0000"/>
                </a:solidFill>
              </a:rPr>
              <a:t>* </a:t>
            </a:r>
            <a:r>
              <a:rPr lang="it-IT" sz="1300" dirty="0" smtClean="0"/>
              <a:t>  Prezzi </a:t>
            </a:r>
            <a:r>
              <a:rPr lang="it-IT" sz="1300" dirty="0"/>
              <a:t>medi: Fatturato (in migliaia di euro</a:t>
            </a:r>
            <a:r>
              <a:rPr lang="it-IT" sz="1300" dirty="0" smtClean="0"/>
              <a:t>)/Numero Impression Vendute*1.000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 </a:t>
            </a:r>
            <a:r>
              <a:rPr lang="it-IT" sz="1300" dirty="0" smtClean="0"/>
              <a:t>Crescita % Prezzi Medi: </a:t>
            </a:r>
            <a:r>
              <a:rPr lang="it-IT" sz="1300" dirty="0"/>
              <a:t>(Prezzi Medi 2017 – Prezzi Medi 2016)/ Prezzi Medi </a:t>
            </a:r>
            <a:r>
              <a:rPr lang="it-IT" sz="1300" dirty="0" smtClean="0"/>
              <a:t>2016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***</a:t>
            </a:r>
            <a:r>
              <a:rPr lang="it-IT" sz="1300" dirty="0"/>
              <a:t>Crescita % dei fatturati 2017 sui fatturati 2016: (Fatturato 2017 – Fatturato 2016)/ Fatturato </a:t>
            </a:r>
            <a:r>
              <a:rPr lang="it-IT" sz="1300" dirty="0" smtClean="0"/>
              <a:t>2016</a:t>
            </a:r>
            <a:endParaRPr lang="it-IT" sz="13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912620" y="6562202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1 di 2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145040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72353" y="35949"/>
            <a:ext cx="10663517" cy="672125"/>
          </a:xfrm>
          <a:prstGeom prst="rect">
            <a:avLst/>
          </a:prstGeom>
          <a:extLst/>
        </p:spPr>
        <p:txBody>
          <a:bodyPr>
            <a:normAutofit fontScale="25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62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IMPRESSION:</a:t>
            </a:r>
          </a:p>
          <a:p>
            <a:endParaRPr lang="it-IT" altLang="it-IT" sz="32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Prezzi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Medi</a:t>
            </a:r>
            <a:r>
              <a:rPr lang="it-IT" altLang="it-IT" sz="6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altLang="it-IT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DEVICE/STRUMENTO</a:t>
            </a:r>
          </a:p>
          <a:p>
            <a:endParaRPr lang="it-IT" altLang="it-IT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Crescita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% dei Prezzi Medi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e dei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Fatturati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 su anno precedente</a:t>
            </a:r>
            <a:endParaRPr lang="it-IT" altLang="it-IT" sz="6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052387"/>
              </p:ext>
            </p:extLst>
          </p:nvPr>
        </p:nvGraphicFramePr>
        <p:xfrm>
          <a:off x="1060077" y="1019399"/>
          <a:ext cx="10007999" cy="503177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441812"/>
                <a:gridCol w="1300024"/>
                <a:gridCol w="1369851"/>
                <a:gridCol w="1525840"/>
                <a:gridCol w="1279578"/>
                <a:gridCol w="1412509"/>
                <a:gridCol w="1678385"/>
              </a:tblGrid>
              <a:tr h="26945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TV/CONSOLE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67639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1,034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-84,9%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16,902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1,717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17,538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1,948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16,912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2,284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16,830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2,616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14,311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1,954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19,237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1,454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16,685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1,044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15,537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2,064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21,303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95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1,764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85,2%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16,843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1" name="Rettangolo 20"/>
          <p:cNvSpPr/>
          <p:nvPr/>
        </p:nvSpPr>
        <p:spPr>
          <a:xfrm>
            <a:off x="786371" y="6070303"/>
            <a:ext cx="7507183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 smtClean="0">
                <a:solidFill>
                  <a:srgbClr val="FF0000"/>
                </a:solidFill>
              </a:rPr>
              <a:t>* </a:t>
            </a:r>
            <a:r>
              <a:rPr lang="it-IT" sz="1300" dirty="0" smtClean="0"/>
              <a:t>  Prezzi </a:t>
            </a:r>
            <a:r>
              <a:rPr lang="it-IT" sz="1300" dirty="0"/>
              <a:t>medi: Fatturato (in migliaia di euro</a:t>
            </a:r>
            <a:r>
              <a:rPr lang="it-IT" sz="1300" dirty="0" smtClean="0"/>
              <a:t>)/Numero Impression Vendute*1.000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 </a:t>
            </a:r>
            <a:r>
              <a:rPr lang="it-IT" sz="1300" dirty="0" smtClean="0"/>
              <a:t>Crescita % Prezzi Medi: </a:t>
            </a:r>
            <a:r>
              <a:rPr lang="it-IT" sz="1300" dirty="0"/>
              <a:t>(Prezzi Medi 2017 – Prezzi Medi 2016)/ Prezzi Medi </a:t>
            </a:r>
            <a:r>
              <a:rPr lang="it-IT" sz="1300" dirty="0" smtClean="0"/>
              <a:t>2016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***</a:t>
            </a:r>
            <a:r>
              <a:rPr lang="it-IT" sz="1300" dirty="0"/>
              <a:t>Crescita % dei fatturati 2017 sui fatturati 2016: (Fatturato 2017 – Fatturato 2016)/ Fatturato </a:t>
            </a:r>
            <a:r>
              <a:rPr lang="it-IT" sz="1300" dirty="0" smtClean="0"/>
              <a:t>2016</a:t>
            </a:r>
            <a:endParaRPr lang="it-IT" sz="13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912620" y="6562202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</a:t>
            </a:r>
            <a:r>
              <a:rPr lang="it-IT" sz="1200" b="1" dirty="0"/>
              <a:t>2</a:t>
            </a:r>
            <a:r>
              <a:rPr lang="it-IT" sz="1200" b="1" dirty="0" smtClean="0"/>
              <a:t> di 2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1879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72353" y="35949"/>
            <a:ext cx="10663517" cy="672125"/>
          </a:xfrm>
          <a:prstGeom prst="rect">
            <a:avLst/>
          </a:prstGeom>
          <a:extLst/>
        </p:spPr>
        <p:txBody>
          <a:bodyPr>
            <a:normAutofit fontScale="25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62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IMPRESSION:</a:t>
            </a:r>
          </a:p>
          <a:p>
            <a:endParaRPr lang="it-IT" altLang="it-IT" sz="32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Prezzi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Medi</a:t>
            </a:r>
            <a:r>
              <a:rPr lang="it-IT" altLang="it-IT" sz="6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altLang="it-IT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OGGETTO/TIPOLOGIA</a:t>
            </a:r>
          </a:p>
          <a:p>
            <a:endParaRPr lang="it-IT" altLang="it-IT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Crescita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% dei Prezzi Medi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e dei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Fatturati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 su anno precedente</a:t>
            </a:r>
            <a:endParaRPr lang="it-IT" altLang="it-IT" sz="6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606807"/>
              </p:ext>
            </p:extLst>
          </p:nvPr>
        </p:nvGraphicFramePr>
        <p:xfrm>
          <a:off x="528917" y="1057697"/>
          <a:ext cx="11160002" cy="485798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139803"/>
                <a:gridCol w="832443"/>
                <a:gridCol w="1111949"/>
                <a:gridCol w="1299099"/>
                <a:gridCol w="948141"/>
                <a:gridCol w="1186692"/>
                <a:gridCol w="1299098"/>
                <a:gridCol w="918865"/>
                <a:gridCol w="1140663"/>
                <a:gridCol w="1283249"/>
              </a:tblGrid>
              <a:tr h="29686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74519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1,189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9,455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4,241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1,462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9,739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5,055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1,735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9,923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5,868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1,560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10,444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5,007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1,827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10,012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5,081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1,648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9,654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4,410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1,249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8,785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4,209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0,921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9,104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2,403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3040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1,645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11,273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5,442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0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1,480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9,903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4,677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-35,1%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1" name="Rettangolo 20"/>
          <p:cNvSpPr/>
          <p:nvPr/>
        </p:nvSpPr>
        <p:spPr>
          <a:xfrm>
            <a:off x="786371" y="6070303"/>
            <a:ext cx="7507183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 smtClean="0">
                <a:solidFill>
                  <a:srgbClr val="FF0000"/>
                </a:solidFill>
              </a:rPr>
              <a:t>* </a:t>
            </a:r>
            <a:r>
              <a:rPr lang="it-IT" sz="1300" dirty="0" smtClean="0"/>
              <a:t>  Prezzi </a:t>
            </a:r>
            <a:r>
              <a:rPr lang="it-IT" sz="1300" dirty="0"/>
              <a:t>medi: Fatturato (in migliaia di euro</a:t>
            </a:r>
            <a:r>
              <a:rPr lang="it-IT" sz="1300" dirty="0" smtClean="0"/>
              <a:t>)/Numero Impression Vendute*1.000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 </a:t>
            </a:r>
            <a:r>
              <a:rPr lang="it-IT" sz="1300" dirty="0" smtClean="0"/>
              <a:t>Crescita % Prezzi Medi: </a:t>
            </a:r>
            <a:r>
              <a:rPr lang="it-IT" sz="1300" dirty="0"/>
              <a:t>(Prezzi Medi 2017 – Prezzi Medi 2016)/ Prezzi Medi </a:t>
            </a:r>
            <a:r>
              <a:rPr lang="it-IT" sz="1300" dirty="0" smtClean="0"/>
              <a:t>2016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***</a:t>
            </a:r>
            <a:r>
              <a:rPr lang="it-IT" sz="1300" dirty="0"/>
              <a:t>Crescita % dei fatturati 2017 sui fatturati 2016: (Fatturato 2017 – Fatturato 2016)/ Fatturato </a:t>
            </a:r>
            <a:r>
              <a:rPr lang="it-IT" sz="1300" dirty="0" smtClean="0"/>
              <a:t>2016</a:t>
            </a:r>
            <a:endParaRPr lang="it-IT" sz="13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912620" y="6562202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1 di 2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29683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72353" y="35949"/>
            <a:ext cx="10663517" cy="672125"/>
          </a:xfrm>
          <a:prstGeom prst="rect">
            <a:avLst/>
          </a:prstGeom>
          <a:extLst/>
        </p:spPr>
        <p:txBody>
          <a:bodyPr>
            <a:normAutofit fontScale="25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62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IMPRESSION:</a:t>
            </a:r>
          </a:p>
          <a:p>
            <a:endParaRPr lang="it-IT" altLang="it-IT" sz="32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Prezzi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Medi</a:t>
            </a:r>
            <a:r>
              <a:rPr lang="it-IT" altLang="it-IT" sz="6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altLang="it-IT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OGGETTO/TIPOLOGIA</a:t>
            </a:r>
          </a:p>
          <a:p>
            <a:endParaRPr lang="it-IT" altLang="it-IT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Crescita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% dei Prezzi Medi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e dei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Fatturati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 su anno precedente</a:t>
            </a:r>
            <a:endParaRPr lang="it-IT" altLang="it-IT" sz="6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997881"/>
              </p:ext>
            </p:extLst>
          </p:nvPr>
        </p:nvGraphicFramePr>
        <p:xfrm>
          <a:off x="528917" y="1071144"/>
          <a:ext cx="11160000" cy="485798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139803"/>
                <a:gridCol w="832443"/>
                <a:gridCol w="1111949"/>
                <a:gridCol w="1299098"/>
                <a:gridCol w="948141"/>
                <a:gridCol w="1186692"/>
                <a:gridCol w="1299097"/>
                <a:gridCol w="918865"/>
                <a:gridCol w="1140663"/>
                <a:gridCol w="1283249"/>
              </a:tblGrid>
              <a:tr h="29686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CLASSIFIED/DIRECTORIES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74519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0,860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2,664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-43,3%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1,633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5,103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2,335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2,157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2,944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6,174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4,289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3,766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3,243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5,929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2,832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1,848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2,162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175,1%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3,732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-56,1%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3040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4,096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2,770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0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2,552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3,670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-78,3%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1" name="Rettangolo 20"/>
          <p:cNvSpPr/>
          <p:nvPr/>
        </p:nvSpPr>
        <p:spPr>
          <a:xfrm>
            <a:off x="786371" y="6070303"/>
            <a:ext cx="7507183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 smtClean="0">
                <a:solidFill>
                  <a:srgbClr val="FF0000"/>
                </a:solidFill>
              </a:rPr>
              <a:t>* </a:t>
            </a:r>
            <a:r>
              <a:rPr lang="it-IT" sz="1300" dirty="0" smtClean="0"/>
              <a:t>  Prezzi </a:t>
            </a:r>
            <a:r>
              <a:rPr lang="it-IT" sz="1300" dirty="0"/>
              <a:t>medi: Fatturato (in migliaia di euro</a:t>
            </a:r>
            <a:r>
              <a:rPr lang="it-IT" sz="1300" dirty="0" smtClean="0"/>
              <a:t>)/Numero Impression Vendute*1.000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 </a:t>
            </a:r>
            <a:r>
              <a:rPr lang="it-IT" sz="1300" dirty="0" smtClean="0"/>
              <a:t>Crescita % Prezzi Medi: </a:t>
            </a:r>
            <a:r>
              <a:rPr lang="it-IT" sz="1300" dirty="0"/>
              <a:t>(Prezzi Medi 2017 – Prezzi Medi 2016)/ Prezzi Medi </a:t>
            </a:r>
            <a:r>
              <a:rPr lang="it-IT" sz="1300" dirty="0" smtClean="0"/>
              <a:t>2016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***</a:t>
            </a:r>
            <a:r>
              <a:rPr lang="it-IT" sz="1300" dirty="0"/>
              <a:t>Crescita % dei fatturati 2017 sui fatturati 2016: (Fatturato 2017 – Fatturato 2016)/ Fatturato </a:t>
            </a:r>
            <a:r>
              <a:rPr lang="it-IT" sz="1300" dirty="0" smtClean="0"/>
              <a:t>2016</a:t>
            </a:r>
            <a:endParaRPr lang="it-IT" sz="13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912620" y="6562202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2 di 2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47134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>
            <a:spLocks noGrp="1"/>
          </p:cNvSpPr>
          <p:nvPr>
            <p:ph type="ctrTitle"/>
          </p:nvPr>
        </p:nvSpPr>
        <p:spPr>
          <a:xfrm>
            <a:off x="1433788" y="2877954"/>
            <a:ext cx="5274716" cy="1564614"/>
          </a:xfrm>
        </p:spPr>
        <p:txBody>
          <a:bodyPr/>
          <a:lstStyle/>
          <a:p>
            <a:r>
              <a:rPr lang="it-IT" sz="6000" dirty="0" err="1" smtClean="0"/>
              <a:t>Thank</a:t>
            </a:r>
            <a:r>
              <a:rPr lang="it-IT" sz="6000" dirty="0" smtClean="0"/>
              <a:t> </a:t>
            </a:r>
            <a:r>
              <a:rPr lang="it-IT" sz="6000" dirty="0" err="1" smtClean="0"/>
              <a:t>you</a:t>
            </a:r>
            <a:endParaRPr lang="it-IT" sz="6000" dirty="0"/>
          </a:p>
        </p:txBody>
      </p:sp>
      <p:sp>
        <p:nvSpPr>
          <p:cNvPr id="7" name="Sottotitolo 4"/>
          <p:cNvSpPr>
            <a:spLocks noGrp="1"/>
          </p:cNvSpPr>
          <p:nvPr>
            <p:ph type="subTitle" idx="1"/>
          </p:nvPr>
        </p:nvSpPr>
        <p:spPr>
          <a:xfrm>
            <a:off x="1541365" y="4501190"/>
            <a:ext cx="9337921" cy="1232066"/>
          </a:xfrm>
        </p:spPr>
        <p:txBody>
          <a:bodyPr/>
          <a:lstStyle/>
          <a:p>
            <a:pPr algn="l"/>
            <a:r>
              <a:rPr lang="it-IT" sz="2000" dirty="0" smtClean="0"/>
              <a:t>Chiara Castelli</a:t>
            </a:r>
            <a:br>
              <a:rPr lang="it-IT" sz="2000" dirty="0" smtClean="0"/>
            </a:br>
            <a:r>
              <a:rPr lang="it-IT" sz="2000" dirty="0" smtClean="0"/>
              <a:t>Tel. +39 348 1001107</a:t>
            </a:r>
            <a:br>
              <a:rPr lang="it-IT" sz="2000" dirty="0" smtClean="0"/>
            </a:br>
            <a:r>
              <a:rPr lang="it-IT" sz="2000" dirty="0" smtClean="0">
                <a:hlinkClick r:id="rId2"/>
              </a:rPr>
              <a:t>c.castelli@reply.eu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www.reply.com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350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919288" y="183867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Dati dichiarati</a:t>
            </a:r>
            <a:endParaRPr lang="it-IT" altLang="it-IT" sz="2000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ttangolo 13"/>
          <p:cNvSpPr/>
          <p:nvPr/>
        </p:nvSpPr>
        <p:spPr bwMode="auto">
          <a:xfrm>
            <a:off x="582706" y="687540"/>
            <a:ext cx="11026588" cy="126188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dirty="0" smtClean="0">
                <a:latin typeface="+mj-lt"/>
              </a:rPr>
              <a:t>Hanno </a:t>
            </a:r>
            <a:r>
              <a:rPr lang="it-IT" sz="1600" b="0" dirty="0">
                <a:latin typeface="+mj-lt"/>
              </a:rPr>
              <a:t>dichiarato i dati in maniera completa (sia </a:t>
            </a:r>
            <a:r>
              <a:rPr lang="it-IT" sz="1600" b="0" dirty="0" smtClean="0">
                <a:latin typeface="+mj-lt"/>
              </a:rPr>
              <a:t>nei </a:t>
            </a:r>
            <a:r>
              <a:rPr lang="it-IT" sz="1600" b="0" dirty="0">
                <a:latin typeface="+mj-lt"/>
              </a:rPr>
              <a:t>fatturati netti che </a:t>
            </a:r>
            <a:r>
              <a:rPr lang="it-IT" sz="1600" b="0" dirty="0" smtClean="0">
                <a:latin typeface="+mj-lt"/>
              </a:rPr>
              <a:t>nel </a:t>
            </a:r>
            <a:r>
              <a:rPr lang="it-IT" sz="1600" b="0" dirty="0">
                <a:latin typeface="+mj-lt"/>
              </a:rPr>
              <a:t>volume di </a:t>
            </a:r>
            <a:r>
              <a:rPr lang="it-IT" sz="1600" b="0" dirty="0" smtClean="0">
                <a:latin typeface="+mj-lt"/>
              </a:rPr>
              <a:t>Impression </a:t>
            </a:r>
            <a:r>
              <a:rPr lang="it-IT" sz="1600" b="0" dirty="0">
                <a:latin typeface="+mj-lt"/>
              </a:rPr>
              <a:t>vendute) </a:t>
            </a:r>
            <a:r>
              <a:rPr lang="it-IT" sz="1600" dirty="0" smtClean="0">
                <a:latin typeface="+mj-lt"/>
              </a:rPr>
              <a:t>22 delle 26 Concessionarie aderenti all’Osservatorio. </a:t>
            </a: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sz="1100" b="0" dirty="0" smtClean="0">
              <a:latin typeface="+mj-lt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dirty="0" smtClean="0">
                <a:latin typeface="+mj-lt"/>
              </a:rPr>
              <a:t>Come mostra la tabella, le 22 Concessionarie </a:t>
            </a:r>
            <a:r>
              <a:rPr lang="it-IT" sz="1600" dirty="0" smtClean="0">
                <a:latin typeface="+mj-lt"/>
              </a:rPr>
              <a:t>rappresentano più dell’80% </a:t>
            </a:r>
            <a:r>
              <a:rPr lang="it-IT" sz="1600" b="0" dirty="0" smtClean="0">
                <a:latin typeface="+mj-lt"/>
              </a:rPr>
              <a:t>del fatturato del canale di vendita Impression complessivamente dichiarato all’Osservatorio per tutti i mesi.</a:t>
            </a:r>
            <a:endParaRPr lang="it-IT" sz="1600" b="0" dirty="0">
              <a:latin typeface="+mj-lt"/>
            </a:endParaRPr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540026"/>
              </p:ext>
            </p:extLst>
          </p:nvPr>
        </p:nvGraphicFramePr>
        <p:xfrm>
          <a:off x="2841813" y="2114725"/>
          <a:ext cx="6508374" cy="454111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169458"/>
                <a:gridCol w="2169458"/>
                <a:gridCol w="2169458"/>
              </a:tblGrid>
              <a:tr h="224794">
                <a:tc gridSpan="3">
                  <a:txBody>
                    <a:bodyPr/>
                    <a:lstStyle/>
                    <a:p>
                      <a:pPr algn="ctr"/>
                      <a:r>
                        <a:rPr lang="it-IT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del Fatturato Totale Impression dichiarato su totale FCP</a:t>
                      </a:r>
                      <a:endParaRPr lang="it-IT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24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85,8%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84,2%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88,0%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84,4%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85,5%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86,3%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84,5%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Progressivo 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"/>
                        </a:rPr>
                        <a:t>85,6%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"/>
                        </a:rPr>
                        <a:t>84,0%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45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 bwMode="auto">
          <a:xfrm>
            <a:off x="897161" y="1622282"/>
            <a:ext cx="10397679" cy="3600986"/>
          </a:xfrm>
          <a:prstGeom prst="rect">
            <a:avLst/>
          </a:prstGeom>
          <a:solidFill>
            <a:srgbClr val="FEA70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28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</a:t>
            </a:r>
          </a:p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Analisi del Fatturato venduto ad Impression suddiviso nei canali:</a:t>
            </a:r>
          </a:p>
          <a:p>
            <a:pPr algn="ctr"/>
            <a:endParaRPr lang="it-IT" altLang="it-IT" sz="2000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Vendita diretta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Programmatic Open Auction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Programmatic Private Deal.</a:t>
            </a:r>
          </a:p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91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919288" y="479704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Note e approfondimenti…</a:t>
            </a:r>
            <a:endParaRPr lang="it-IT" altLang="it-IT" sz="2000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1535242" y="2390130"/>
            <a:ext cx="9121517" cy="2544670"/>
            <a:chOff x="1797495" y="3102824"/>
            <a:chExt cx="9121517" cy="2544670"/>
          </a:xfrm>
        </p:grpSpPr>
        <p:sp>
          <p:nvSpPr>
            <p:cNvPr id="4" name="Rettangolo 3"/>
            <p:cNvSpPr/>
            <p:nvPr/>
          </p:nvSpPr>
          <p:spPr bwMode="auto">
            <a:xfrm>
              <a:off x="5083507" y="3102824"/>
              <a:ext cx="5835505" cy="1077218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sz="1600" b="0" dirty="0" smtClean="0"/>
                <a:t>Indica l’incidenza percentuale dei tre canali </a:t>
              </a:r>
              <a:r>
                <a:rPr lang="it-IT" sz="1600" b="0" dirty="0"/>
                <a:t>di vendita (Diretta, Open Auction e Private Deal</a:t>
              </a:r>
              <a:r>
                <a:rPr lang="it-IT" sz="1600" b="0" dirty="0" smtClean="0"/>
                <a:t>) sul </a:t>
              </a:r>
              <a:r>
                <a:rPr lang="it-IT" sz="1600" b="0" dirty="0"/>
                <a:t>F</a:t>
              </a:r>
              <a:r>
                <a:rPr lang="it-IT" sz="1600" b="0" dirty="0" smtClean="0"/>
                <a:t>atturato Totale. </a:t>
              </a:r>
            </a:p>
            <a:p>
              <a:pPr algn="just"/>
              <a:r>
                <a:rPr lang="it-IT" sz="1600" b="0" dirty="0" smtClean="0"/>
                <a:t>In particolare fatto cento il Fatturato Totale Impression è riportato quanto pesa ciascun canale. </a:t>
              </a:r>
              <a:endParaRPr lang="it-IT" sz="1600" b="0" dirty="0"/>
            </a:p>
          </p:txBody>
        </p:sp>
        <p:sp>
          <p:nvSpPr>
            <p:cNvPr id="5" name="Rettangolo 4"/>
            <p:cNvSpPr/>
            <p:nvPr/>
          </p:nvSpPr>
          <p:spPr bwMode="auto">
            <a:xfrm>
              <a:off x="1797495" y="3102825"/>
              <a:ext cx="3105452" cy="1077218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Peso % dei fatturati :</a:t>
              </a:r>
            </a:p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 - Vendita Diretta</a:t>
              </a:r>
            </a:p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- Open </a:t>
              </a:r>
              <a:r>
                <a:rPr lang="it-IT" sz="1600" dirty="0" err="1">
                  <a:solidFill>
                    <a:schemeClr val="bg1"/>
                  </a:solidFill>
                </a:rPr>
                <a:t>Auction</a:t>
              </a:r>
              <a:endParaRPr lang="it-IT" sz="1600" dirty="0">
                <a:solidFill>
                  <a:schemeClr val="bg1"/>
                </a:solidFill>
              </a:endParaRPr>
            </a:p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- Private Deal</a:t>
              </a:r>
            </a:p>
          </p:txBody>
        </p:sp>
        <p:sp>
          <p:nvSpPr>
            <p:cNvPr id="6" name="Rettangolo 5"/>
            <p:cNvSpPr/>
            <p:nvPr/>
          </p:nvSpPr>
          <p:spPr bwMode="auto">
            <a:xfrm>
              <a:off x="5083508" y="4570276"/>
              <a:ext cx="5835504" cy="1077218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sz="1600" b="0" dirty="0" smtClean="0"/>
                <a:t>Indica la crescita % del fatturato 2017 </a:t>
              </a:r>
              <a:r>
                <a:rPr lang="it-IT" sz="1600" b="0" dirty="0"/>
                <a:t>di </a:t>
              </a:r>
              <a:r>
                <a:rPr lang="it-IT" sz="1600" b="0" dirty="0" smtClean="0"/>
                <a:t>ciascun canale </a:t>
              </a:r>
              <a:r>
                <a:rPr lang="it-IT" sz="1600" b="0" dirty="0"/>
                <a:t>di vendita </a:t>
              </a:r>
              <a:r>
                <a:rPr lang="it-IT" sz="1600" b="0" dirty="0" smtClean="0"/>
                <a:t>(Diretta, Open Auction e Private Deal) rispetto al 2016.</a:t>
              </a:r>
            </a:p>
            <a:p>
              <a:pPr algn="just"/>
              <a:r>
                <a:rPr lang="it-IT" sz="1600" b="0" i="1" dirty="0"/>
                <a:t>Crescita </a:t>
              </a:r>
              <a:r>
                <a:rPr lang="it-IT" sz="1600" b="0" i="1" dirty="0" smtClean="0"/>
                <a:t>% = (</a:t>
              </a:r>
              <a:r>
                <a:rPr lang="it-IT" sz="1600" b="0" i="1" dirty="0"/>
                <a:t>Fatturato 2017 – Fatturato 2016)/ Fatturato </a:t>
              </a:r>
              <a:r>
                <a:rPr lang="it-IT" sz="1600" b="0" i="1" dirty="0" smtClean="0"/>
                <a:t>2016</a:t>
              </a:r>
              <a:endParaRPr lang="it-IT" sz="1600" b="0" i="1" dirty="0"/>
            </a:p>
          </p:txBody>
        </p:sp>
        <p:sp>
          <p:nvSpPr>
            <p:cNvPr id="7" name="Rettangolo 6"/>
            <p:cNvSpPr/>
            <p:nvPr/>
          </p:nvSpPr>
          <p:spPr bwMode="auto">
            <a:xfrm>
              <a:off x="1797495" y="4571094"/>
              <a:ext cx="3105452" cy="10764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Crescita % del fatturato 2017 sul fatturato 2016</a:t>
              </a:r>
            </a:p>
          </p:txBody>
        </p:sp>
      </p:grpSp>
      <p:sp>
        <p:nvSpPr>
          <p:cNvPr id="9" name="Rettangolo 8"/>
          <p:cNvSpPr/>
          <p:nvPr/>
        </p:nvSpPr>
        <p:spPr bwMode="auto">
          <a:xfrm>
            <a:off x="1535242" y="1284846"/>
            <a:ext cx="9121517" cy="33855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dirty="0" smtClean="0"/>
              <a:t>Nella slide che segue sono riportati per ciascun mese e a progressivo a Settembre i seguenti dati:</a:t>
            </a:r>
            <a:endParaRPr lang="it-IT" sz="1600" b="0" dirty="0" smtClean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1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362894"/>
              </p:ext>
            </p:extLst>
          </p:nvPr>
        </p:nvGraphicFramePr>
        <p:xfrm>
          <a:off x="1071797" y="1178624"/>
          <a:ext cx="9995134" cy="501478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60426"/>
                <a:gridCol w="1402167"/>
                <a:gridCol w="1412639"/>
                <a:gridCol w="1485784"/>
                <a:gridCol w="1374165"/>
                <a:gridCol w="1295885"/>
                <a:gridCol w="1364068"/>
              </a:tblGrid>
              <a:tr h="105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</a:t>
                      </a:r>
                    </a:p>
                    <a:p>
                      <a:pPr algn="ctr" fontAlgn="ctr"/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Open </a:t>
                      </a: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Auction</a:t>
                      </a:r>
                      <a:endParaRPr kumimoji="0" lang="it-IT" sz="14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Crescita %*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Private Deal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13,3%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CANALE </a:t>
            </a:r>
            <a:r>
              <a:rPr lang="it-IT" altLang="it-IT" dirty="0">
                <a:latin typeface="Arial Black" panose="020B0A04020102020204" pitchFamily="34" charset="0"/>
              </a:rPr>
              <a:t>DI </a:t>
            </a:r>
            <a:r>
              <a:rPr lang="it-IT" altLang="it-IT" dirty="0" smtClean="0">
                <a:latin typeface="Arial Black" panose="020B0A04020102020204" pitchFamily="34" charset="0"/>
              </a:rPr>
              <a:t>VENDITA IMPRESSION</a:t>
            </a:r>
            <a:endParaRPr lang="it-IT" altLang="it-IT" dirty="0">
              <a:latin typeface="Arial Black" panose="020B0A04020102020204" pitchFamily="34" charset="0"/>
            </a:endParaRPr>
          </a:p>
          <a:p>
            <a:r>
              <a:rPr lang="it-IT" altLang="it-IT" sz="1600" dirty="0" smtClean="0"/>
              <a:t>Peso % dei tre canali di vendita </a:t>
            </a:r>
            <a:r>
              <a:rPr lang="it-IT" altLang="it-IT" sz="1600" b="0" dirty="0" smtClean="0"/>
              <a:t>sul Fatturato totale Impression </a:t>
            </a:r>
          </a:p>
          <a:p>
            <a:r>
              <a:rPr lang="it-IT" altLang="it-IT" sz="1600" dirty="0" smtClean="0"/>
              <a:t>Crescita % dei fatturati </a:t>
            </a:r>
            <a:r>
              <a:rPr lang="it-IT" altLang="it-IT" sz="1600" b="0" dirty="0" smtClean="0"/>
              <a:t>2017 sui fatturati 2016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174392" y="6428818"/>
            <a:ext cx="88321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* </a:t>
            </a:r>
            <a:r>
              <a:rPr lang="it-IT" sz="1200" dirty="0"/>
              <a:t>Crescita % dei fatturati 2017 sui fatturati </a:t>
            </a:r>
            <a:r>
              <a:rPr lang="it-IT" sz="1200" dirty="0" smtClean="0"/>
              <a:t>2016: (Fatturato 2017 – Fatturato 2016)/ Fatturato 2016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72617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 bwMode="auto">
          <a:xfrm>
            <a:off x="1125325" y="908720"/>
            <a:ext cx="9995139" cy="550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dirty="0" smtClean="0">
                <a:latin typeface="+mj-lt"/>
              </a:rPr>
              <a:t>Nelle </a:t>
            </a:r>
            <a:r>
              <a:rPr lang="it-IT" sz="1600" b="0" dirty="0">
                <a:latin typeface="+mj-lt"/>
              </a:rPr>
              <a:t>slide che seguono riportiamo i dati di dettaglio per i</a:t>
            </a:r>
            <a:r>
              <a:rPr lang="it-IT" sz="1600" b="0" dirty="0" smtClean="0">
                <a:latin typeface="+mj-lt"/>
              </a:rPr>
              <a:t> tre canali </a:t>
            </a:r>
            <a:r>
              <a:rPr lang="it-IT" sz="1600" b="0" dirty="0">
                <a:latin typeface="+mj-lt"/>
              </a:rPr>
              <a:t>di Vendita (Diretta, Open Auction e Private Deal</a:t>
            </a:r>
            <a:r>
              <a:rPr lang="it-IT" sz="1600" b="0" dirty="0" smtClean="0">
                <a:latin typeface="+mj-lt"/>
              </a:rPr>
              <a:t>), sia a progressivo a Settembre che per singolo mese.</a:t>
            </a:r>
            <a:endParaRPr lang="it-IT" sz="1600" b="0" dirty="0">
              <a:latin typeface="+mj-lt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>
              <a:latin typeface="+mj-lt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dirty="0">
                <a:latin typeface="+mj-lt"/>
              </a:rPr>
              <a:t>In particolare </a:t>
            </a:r>
            <a:r>
              <a:rPr lang="it-IT" sz="1600" b="0" dirty="0" smtClean="0">
                <a:latin typeface="+mj-lt"/>
              </a:rPr>
              <a:t>i </a:t>
            </a:r>
            <a:r>
              <a:rPr lang="it-IT" sz="1600" b="0" dirty="0">
                <a:latin typeface="+mj-lt"/>
              </a:rPr>
              <a:t>dati di Fatturato </a:t>
            </a:r>
            <a:r>
              <a:rPr lang="it-IT" sz="1600" b="0" dirty="0" smtClean="0">
                <a:latin typeface="+mj-lt"/>
              </a:rPr>
              <a:t>vengono analizzati per…</a:t>
            </a: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it-IT" altLang="it-IT" sz="1600" b="0" dirty="0">
                <a:latin typeface="Arial" panose="020B0604020202020204" pitchFamily="34" charset="0"/>
                <a:cs typeface="Arial" panose="020B0604020202020204" pitchFamily="34" charset="0"/>
              </a:rPr>
              <a:t>in ciascuna vista sono riportati i seguenti dati</a:t>
            </a:r>
            <a:r>
              <a:rPr lang="it-IT" altLang="it-I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Le prime due slide sintetizzano i risultati del progressivo a Settembre dei dati riportati in dettaglio nelle slide successive.</a:t>
            </a:r>
          </a:p>
        </p:txBody>
      </p:sp>
      <p:sp>
        <p:nvSpPr>
          <p:cNvPr id="8" name="Rettangolo 7"/>
          <p:cNvSpPr/>
          <p:nvPr/>
        </p:nvSpPr>
        <p:spPr bwMode="auto">
          <a:xfrm>
            <a:off x="2927648" y="4075590"/>
            <a:ext cx="6336704" cy="830997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it-IT" altLang="it-IT" sz="1600" b="1" dirty="0" smtClean="0">
                <a:solidFill>
                  <a:srgbClr val="FEA70A"/>
                </a:solidFill>
              </a:rPr>
              <a:t>Peso </a:t>
            </a:r>
            <a:r>
              <a:rPr lang="it-IT" altLang="it-IT" sz="1600" b="1" dirty="0">
                <a:solidFill>
                  <a:srgbClr val="FEA70A"/>
                </a:solidFill>
              </a:rPr>
              <a:t>% </a:t>
            </a:r>
            <a:r>
              <a:rPr lang="it-IT" altLang="it-IT" sz="1600" b="1" dirty="0" smtClean="0">
                <a:solidFill>
                  <a:srgbClr val="FEA70A"/>
                </a:solidFill>
              </a:rPr>
              <a:t>del Fatturato</a:t>
            </a:r>
            <a:r>
              <a:rPr lang="it-IT" altLang="it-IT" sz="1600" b="1" dirty="0" smtClean="0"/>
              <a:t> </a:t>
            </a:r>
            <a:r>
              <a:rPr lang="it-IT" altLang="it-IT" sz="1600" b="0" dirty="0" smtClean="0"/>
              <a:t>di ciascun </a:t>
            </a:r>
            <a:r>
              <a:rPr lang="it-IT" altLang="it-IT" sz="1600" b="0" dirty="0" err="1" smtClean="0"/>
              <a:t>device</a:t>
            </a:r>
            <a:r>
              <a:rPr lang="it-IT" altLang="it-IT" sz="1600" b="0" dirty="0" smtClean="0"/>
              <a:t> e di ciascun oggetto, fatto cento il Fatturato del canale di vendita in analisi nel mese/progressivo</a:t>
            </a:r>
            <a:endParaRPr lang="it-IT" sz="1600" b="0" dirty="0"/>
          </a:p>
        </p:txBody>
      </p:sp>
      <p:sp>
        <p:nvSpPr>
          <p:cNvPr id="9" name="Rettangolo 8"/>
          <p:cNvSpPr/>
          <p:nvPr/>
        </p:nvSpPr>
        <p:spPr bwMode="auto">
          <a:xfrm>
            <a:off x="2927648" y="5107039"/>
            <a:ext cx="6336704" cy="584775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it-IT" altLang="it-IT" sz="1600" b="1" dirty="0">
                <a:solidFill>
                  <a:srgbClr val="FEA70A"/>
                </a:solidFill>
                <a:latin typeface="+mj-lt"/>
              </a:rPr>
              <a:t>Crescita % dei fatturati </a:t>
            </a:r>
            <a:r>
              <a:rPr lang="it-IT" altLang="it-IT" sz="1600" b="0" dirty="0">
                <a:latin typeface="+mj-lt"/>
              </a:rPr>
              <a:t>2017 sui fatturati </a:t>
            </a:r>
            <a:r>
              <a:rPr lang="it-IT" altLang="it-IT" sz="1600" b="0" dirty="0" smtClean="0">
                <a:latin typeface="+mj-lt"/>
              </a:rPr>
              <a:t>2016 </a:t>
            </a:r>
            <a:r>
              <a:rPr lang="it-IT" altLang="it-IT" sz="1600" b="0" dirty="0" smtClean="0">
                <a:latin typeface="+mj-lt"/>
                <a:sym typeface="Wingdings" panose="05000000000000000000" pitchFamily="2" charset="2"/>
              </a:rPr>
              <a:t></a:t>
            </a:r>
            <a:r>
              <a:rPr lang="it-IT" altLang="it-IT" sz="1600" b="0" dirty="0" smtClean="0">
                <a:latin typeface="+mj-lt"/>
              </a:rPr>
              <a:t> (</a:t>
            </a:r>
            <a:r>
              <a:rPr lang="it-IT" altLang="it-IT" sz="1600" b="0" i="1" dirty="0" smtClean="0">
                <a:latin typeface="+mj-lt"/>
                <a:cs typeface="Arial" panose="020B0604020202020204" pitchFamily="34" charset="0"/>
              </a:rPr>
              <a:t>Fatturato </a:t>
            </a:r>
            <a:r>
              <a:rPr lang="it-IT" altLang="it-IT" sz="1600" b="0" i="1" dirty="0">
                <a:latin typeface="+mj-lt"/>
                <a:cs typeface="Arial" panose="020B0604020202020204" pitchFamily="34" charset="0"/>
              </a:rPr>
              <a:t>2017 – Fatturato 2016)/ Fatturato 2016</a:t>
            </a:r>
            <a:endParaRPr lang="it-IT" sz="1600" b="0" dirty="0">
              <a:latin typeface="+mj-lt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919288" y="116632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Note e approfondimenti</a:t>
            </a:r>
            <a:endParaRPr lang="it-IT" altLang="it-IT" sz="20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1994934" y="2323073"/>
            <a:ext cx="8229027" cy="1011038"/>
            <a:chOff x="1994934" y="2323073"/>
            <a:chExt cx="8229027" cy="1011038"/>
          </a:xfrm>
        </p:grpSpPr>
        <p:sp>
          <p:nvSpPr>
            <p:cNvPr id="14" name="Rettangolo 13"/>
            <p:cNvSpPr/>
            <p:nvPr/>
          </p:nvSpPr>
          <p:spPr bwMode="auto">
            <a:xfrm>
              <a:off x="2645178" y="2323073"/>
              <a:ext cx="2520000" cy="30777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altLang="it-IT" sz="1200" dirty="0" smtClean="0">
                  <a:solidFill>
                    <a:schemeClr val="bg1"/>
                  </a:solidFill>
                </a:rPr>
                <a:t> </a:t>
              </a:r>
              <a:r>
                <a:rPr lang="it-IT" altLang="it-IT" sz="1400" b="1" dirty="0" smtClean="0">
                  <a:solidFill>
                    <a:schemeClr val="bg1"/>
                  </a:solidFill>
                </a:rPr>
                <a:t>DEVICE/STRUMENTO</a:t>
              </a:r>
              <a:endParaRPr lang="it-IT" altLang="it-IT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Rettangolo 14"/>
            <p:cNvSpPr/>
            <p:nvPr/>
          </p:nvSpPr>
          <p:spPr bwMode="auto">
            <a:xfrm>
              <a:off x="6963366" y="2323073"/>
              <a:ext cx="2520000" cy="30777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altLang="it-IT" sz="1400" b="1" dirty="0" smtClean="0">
                  <a:solidFill>
                    <a:schemeClr val="bg1"/>
                  </a:solidFill>
                </a:rPr>
                <a:t>OGGETTO/TIPOLOGIA</a:t>
              </a:r>
              <a:endParaRPr lang="it-IT" altLang="it-IT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Rettangolo 15"/>
            <p:cNvSpPr/>
            <p:nvPr/>
          </p:nvSpPr>
          <p:spPr bwMode="auto">
            <a:xfrm>
              <a:off x="1994934" y="2745314"/>
              <a:ext cx="10800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VENDITA </a:t>
              </a: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DIRETTA</a:t>
              </a:r>
              <a:r>
                <a:rPr lang="it-IT" sz="1600" b="0" dirty="0" smtClean="0">
                  <a:solidFill>
                    <a:srgbClr val="FEA70A"/>
                  </a:solidFill>
                </a:rPr>
                <a:t> 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  <p:sp>
          <p:nvSpPr>
            <p:cNvPr id="17" name="Rettangolo 16"/>
            <p:cNvSpPr/>
            <p:nvPr/>
          </p:nvSpPr>
          <p:spPr bwMode="auto">
            <a:xfrm>
              <a:off x="3291077" y="2745314"/>
              <a:ext cx="1145469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OPEN </a:t>
              </a:r>
              <a:endParaRPr lang="it-IT" altLang="it-IT" sz="1600" b="0" dirty="0">
                <a:solidFill>
                  <a:srgbClr val="FEA70A"/>
                </a:solidFill>
              </a:endParaRP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AUCTION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  <p:sp>
          <p:nvSpPr>
            <p:cNvPr id="18" name="Rettangolo 17"/>
            <p:cNvSpPr/>
            <p:nvPr/>
          </p:nvSpPr>
          <p:spPr bwMode="auto">
            <a:xfrm>
              <a:off x="4652691" y="2745314"/>
              <a:ext cx="10800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PRIVATE</a:t>
              </a: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DEAL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  <p:sp>
          <p:nvSpPr>
            <p:cNvPr id="19" name="Rettangolo 18"/>
            <p:cNvSpPr/>
            <p:nvPr/>
          </p:nvSpPr>
          <p:spPr bwMode="auto">
            <a:xfrm>
              <a:off x="6459310" y="2749336"/>
              <a:ext cx="10800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VENDITA </a:t>
              </a: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DIRETTA</a:t>
              </a:r>
              <a:r>
                <a:rPr lang="it-IT" sz="1600" b="0" dirty="0" smtClean="0">
                  <a:solidFill>
                    <a:srgbClr val="FEA70A"/>
                  </a:solidFill>
                </a:rPr>
                <a:t> 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  <p:sp>
          <p:nvSpPr>
            <p:cNvPr id="20" name="Rettangolo 19"/>
            <p:cNvSpPr/>
            <p:nvPr/>
          </p:nvSpPr>
          <p:spPr bwMode="auto">
            <a:xfrm>
              <a:off x="7755453" y="2749336"/>
              <a:ext cx="1200287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OPEN </a:t>
              </a:r>
              <a:endParaRPr lang="it-IT" altLang="it-IT" sz="1600" b="0" dirty="0">
                <a:solidFill>
                  <a:srgbClr val="FEA70A"/>
                </a:solidFill>
              </a:endParaRP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AUCTION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  <p:sp>
          <p:nvSpPr>
            <p:cNvPr id="21" name="Rettangolo 20"/>
            <p:cNvSpPr/>
            <p:nvPr/>
          </p:nvSpPr>
          <p:spPr bwMode="auto">
            <a:xfrm>
              <a:off x="9143961" y="2749336"/>
              <a:ext cx="10800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PRIVATE</a:t>
              </a: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DEAL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933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201215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CANALE </a:t>
            </a:r>
            <a:r>
              <a:rPr lang="it-IT" altLang="it-IT" dirty="0">
                <a:latin typeface="Arial Black" panose="020B0A04020102020204" pitchFamily="34" charset="0"/>
              </a:rPr>
              <a:t>DI </a:t>
            </a:r>
            <a:r>
              <a:rPr lang="it-IT" altLang="it-IT" dirty="0" smtClean="0">
                <a:latin typeface="Arial Black" panose="020B0A04020102020204" pitchFamily="34" charset="0"/>
              </a:rPr>
              <a:t>VENDITA IMPRESSION</a:t>
            </a:r>
            <a:endParaRPr lang="it-IT" altLang="it-IT" dirty="0">
              <a:latin typeface="Arial Black" panose="020B0A04020102020204" pitchFamily="34" charset="0"/>
            </a:endParaRPr>
          </a:p>
          <a:p>
            <a:r>
              <a:rPr lang="it-IT" altLang="it-IT" sz="1600" dirty="0"/>
              <a:t>Peso % di ciascun </a:t>
            </a:r>
            <a:r>
              <a:rPr lang="it-IT" altLang="it-IT" sz="1600" b="1" dirty="0"/>
              <a:t>DEVICE/STRUMENTO progressivo a </a:t>
            </a:r>
            <a:r>
              <a:rPr lang="it-IT" altLang="it-IT" sz="1600" b="1" dirty="0" smtClean="0"/>
              <a:t>Settembre</a:t>
            </a:r>
            <a:r>
              <a:rPr lang="it-IT" altLang="it-IT" sz="1600" dirty="0" smtClean="0"/>
              <a:t>,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ciascun canale </a:t>
            </a:r>
            <a:r>
              <a:rPr lang="it-IT" altLang="it-IT" sz="1600" dirty="0"/>
              <a:t>di Vendita 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413563"/>
              </p:ext>
            </p:extLst>
          </p:nvPr>
        </p:nvGraphicFramePr>
        <p:xfrm>
          <a:off x="1549915" y="1075152"/>
          <a:ext cx="8716303" cy="226548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886047"/>
                <a:gridCol w="1142629"/>
                <a:gridCol w="1199607"/>
                <a:gridCol w="1199607"/>
                <a:gridCol w="1280110"/>
                <a:gridCol w="1008303"/>
              </a:tblGrid>
              <a:tr h="420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altLang="it-IT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DEVICE/STRUMENTO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MOBILE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TV/CONS. 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kumimoji="0" lang="it-IT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4578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Vendita Diretta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Open</a:t>
                      </a:r>
                      <a:r>
                        <a:rPr lang="it-IT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Auction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74,3%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57213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Private Deal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142904"/>
              </p:ext>
            </p:extLst>
          </p:nvPr>
        </p:nvGraphicFramePr>
        <p:xfrm>
          <a:off x="1362651" y="3998794"/>
          <a:ext cx="9395008" cy="242971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517701"/>
                <a:gridCol w="1392710"/>
                <a:gridCol w="1462158"/>
                <a:gridCol w="1462158"/>
                <a:gridCol w="1560281"/>
              </a:tblGrid>
              <a:tr h="420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altLang="it-IT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DEVICE/STRUMENTO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MOBILE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TV/CONS. 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kumimoji="0" lang="it-IT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4578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Vendita Diretta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Open</a:t>
                      </a:r>
                      <a:r>
                        <a:rPr lang="it-IT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Auction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213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Private Deal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91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Totale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7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1532961" y="3553452"/>
            <a:ext cx="103228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Peso % di ciascun </a:t>
            </a:r>
            <a:r>
              <a:rPr lang="it-IT" altLang="it-IT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CANALE DI VENDITA progressivo a Settembre</a:t>
            </a:r>
            <a:r>
              <a:rPr lang="it-IT" alt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, per </a:t>
            </a:r>
            <a:r>
              <a:rPr lang="it-IT" altLang="it-IT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ciascun Device/Strumento</a:t>
            </a:r>
            <a:endParaRPr lang="it-IT" altLang="it-IT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50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201215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CANALE </a:t>
            </a:r>
            <a:r>
              <a:rPr lang="it-IT" altLang="it-IT" dirty="0">
                <a:latin typeface="Arial Black" panose="020B0A04020102020204" pitchFamily="34" charset="0"/>
              </a:rPr>
              <a:t>DI </a:t>
            </a:r>
            <a:r>
              <a:rPr lang="it-IT" altLang="it-IT" dirty="0" smtClean="0">
                <a:latin typeface="Arial Black" panose="020B0A04020102020204" pitchFamily="34" charset="0"/>
              </a:rPr>
              <a:t>VENDITA IMPRESSION</a:t>
            </a:r>
            <a:endParaRPr lang="it-IT" altLang="it-IT" dirty="0">
              <a:latin typeface="Arial Black" panose="020B0A04020102020204" pitchFamily="34" charset="0"/>
            </a:endParaRPr>
          </a:p>
          <a:p>
            <a:r>
              <a:rPr lang="it-IT" altLang="it-IT" sz="1600" dirty="0"/>
              <a:t>Peso % di ciascun </a:t>
            </a:r>
            <a:r>
              <a:rPr lang="it-IT" altLang="it-IT" sz="1600" b="1" dirty="0"/>
              <a:t>OGGETTO/TIPOLOGIA progressivo a </a:t>
            </a:r>
            <a:r>
              <a:rPr lang="it-IT" altLang="it-IT" sz="1600" b="1" dirty="0" smtClean="0"/>
              <a:t>Settembre</a:t>
            </a:r>
            <a:r>
              <a:rPr lang="it-IT" altLang="it-IT" sz="1600" dirty="0" smtClean="0"/>
              <a:t>, </a:t>
            </a:r>
            <a:r>
              <a:rPr lang="it-IT" altLang="it-IT" sz="1600" dirty="0"/>
              <a:t>per ogni canale di Vendita </a:t>
            </a:r>
          </a:p>
        </p:txBody>
      </p:sp>
      <p:graphicFrame>
        <p:nvGraphicFramePr>
          <p:cNvPr id="4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667707"/>
              </p:ext>
            </p:extLst>
          </p:nvPr>
        </p:nvGraphicFramePr>
        <p:xfrm>
          <a:off x="207819" y="1032505"/>
          <a:ext cx="11532283" cy="233600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531419"/>
                <a:gridCol w="1195454"/>
                <a:gridCol w="914400"/>
                <a:gridCol w="1731818"/>
                <a:gridCol w="1537855"/>
                <a:gridCol w="1205345"/>
                <a:gridCol w="1288473"/>
                <a:gridCol w="1127519"/>
              </a:tblGrid>
              <a:tr h="7828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altLang="it-IT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OGGETTO/TIPOLOGIA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EMAIL/SMS/MMS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66" marR="45766" marT="45770" marB="457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NATIVE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ALTRE</a:t>
                      </a:r>
                      <a:r>
                        <a:rPr lang="it-IT" sz="14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TIPOLOGIE</a:t>
                      </a:r>
                      <a:endParaRPr lang="it-IT" sz="14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Totale</a:t>
                      </a:r>
                      <a:endParaRPr lang="it-IT" sz="1400" b="1" i="1" u="none" strike="noStrike" kern="1200" dirty="0" smtClean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51483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Vendita Diretta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53788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Open</a:t>
                      </a:r>
                      <a:r>
                        <a:rPr lang="it-IT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Auction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6632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Private Deal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5" name="Rettangolo 4"/>
          <p:cNvSpPr/>
          <p:nvPr/>
        </p:nvSpPr>
        <p:spPr>
          <a:xfrm>
            <a:off x="1869136" y="3630870"/>
            <a:ext cx="91171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Peso % di ciascun </a:t>
            </a:r>
            <a:r>
              <a:rPr lang="it-IT" altLang="it-IT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CANALE DI VENDITA progressivo a Settembre</a:t>
            </a:r>
            <a:r>
              <a:rPr lang="it-IT" alt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per ciascun Oggetto/tipologia</a:t>
            </a:r>
            <a:endParaRPr lang="it-IT" altLang="it-IT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490784"/>
              </p:ext>
            </p:extLst>
          </p:nvPr>
        </p:nvGraphicFramePr>
        <p:xfrm>
          <a:off x="448647" y="4008884"/>
          <a:ext cx="11291454" cy="241962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895599"/>
                <a:gridCol w="1205345"/>
                <a:gridCol w="1260764"/>
                <a:gridCol w="1717964"/>
                <a:gridCol w="1399309"/>
                <a:gridCol w="1427018"/>
                <a:gridCol w="1385455"/>
              </a:tblGrid>
              <a:tr h="7456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altLang="it-IT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OGGETTO/TIPOLOGIA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EMAIL/SMS/MMS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66" marR="45766" marT="45770" marB="457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NATIVE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ALTRE</a:t>
                      </a:r>
                      <a:r>
                        <a:rPr lang="it-IT" sz="14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TIPOLOGIE</a:t>
                      </a:r>
                      <a:endParaRPr lang="it-IT" sz="14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3973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Vendita Diretta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054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Open</a:t>
                      </a:r>
                      <a:r>
                        <a:rPr lang="it-IT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Auction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949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Private Deal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Totale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21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Reply Consulting PRESENTATION WHITE 4.3">
  <a:themeElements>
    <a:clrScheme name="Impostazioni personalizzate 150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76B8A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Reply_ppt_template_black_4.3-TRIPLESENSE-CLD-rev.pptx" id="{5300BBF0-B928-40B7-A4F0-B85F7BB21587}" vid="{87529293-EB9D-4693-B12D-DC576F2C49D1}"/>
    </a:ext>
  </a:extLst>
</a:theme>
</file>

<file path=ppt/theme/theme2.xml><?xml version="1.0" encoding="utf-8"?>
<a:theme xmlns:a="http://schemas.openxmlformats.org/drawingml/2006/main" name="Reply">
  <a:themeElements>
    <a:clrScheme name="Impostazioni personalizzate 149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A6F90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097ED64C-1469-4E9B-A6EE-E169F18D7DB3}" vid="{B73C506B-0DF6-4CFA-9B1D-8AAF7C797600}"/>
    </a:ext>
  </a:extLst>
</a:theme>
</file>

<file path=ppt/theme/theme3.xml><?xml version="1.0" encoding="utf-8"?>
<a:theme xmlns:a="http://schemas.openxmlformats.org/drawingml/2006/main" name="1_Reply">
  <a:themeElements>
    <a:clrScheme name="Impostazioni personalizzate 149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A6F90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097ED64C-1469-4E9B-A6EE-E169F18D7DB3}" vid="{B73C506B-0DF6-4CFA-9B1D-8AAF7C797600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Reply Consulting PRESENTATION WHITE 4.3</Template>
  <TotalTime>1014</TotalTime>
  <Words>4548</Words>
  <Application>Microsoft Office PowerPoint</Application>
  <PresentationFormat>Widescreen</PresentationFormat>
  <Paragraphs>2114</Paragraphs>
  <Slides>26</Slides>
  <Notes>25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3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6" baseType="lpstr">
      <vt:lpstr>ＭＳ Ｐゴシック</vt:lpstr>
      <vt:lpstr>Arial</vt:lpstr>
      <vt:lpstr>Arial </vt:lpstr>
      <vt:lpstr>Arial Black</vt:lpstr>
      <vt:lpstr>Calibri</vt:lpstr>
      <vt:lpstr>Wingdings</vt:lpstr>
      <vt:lpstr>Reply Consulting PRESENTATION WHITE 4.3</vt:lpstr>
      <vt:lpstr>Reply</vt:lpstr>
      <vt:lpstr>1_Reply</vt:lpstr>
      <vt:lpstr>think-cell Folie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Thank you</vt:lpstr>
    </vt:vector>
  </TitlesOfParts>
  <Manager/>
  <Company>Reply S.p.A.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OF YOUR PRESENTATION</dc:title>
  <dc:subject/>
  <dc:creator>Selvaggi Laura</dc:creator>
  <cp:keywords/>
  <dc:description/>
  <cp:lastModifiedBy>Selvaggi Laura</cp:lastModifiedBy>
  <cp:revision>142</cp:revision>
  <cp:lastPrinted>2017-12-21T09:41:43Z</cp:lastPrinted>
  <dcterms:created xsi:type="dcterms:W3CDTF">2017-09-15T07:09:01Z</dcterms:created>
  <dcterms:modified xsi:type="dcterms:W3CDTF">2018-01-10T11:20:48Z</dcterms:modified>
  <cp:category/>
</cp:coreProperties>
</file>