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6" r:id="rId2"/>
    <p:sldMasterId id="2147483702" r:id="rId3"/>
  </p:sldMasterIdLst>
  <p:notesMasterIdLst>
    <p:notesMasterId r:id="rId17"/>
  </p:notesMasterIdLst>
  <p:handoutMasterIdLst>
    <p:handoutMasterId r:id="rId18"/>
  </p:handoutMasterIdLst>
  <p:sldIdLst>
    <p:sldId id="324" r:id="rId4"/>
    <p:sldId id="319" r:id="rId5"/>
    <p:sldId id="310" r:id="rId6"/>
    <p:sldId id="329" r:id="rId7"/>
    <p:sldId id="311" r:id="rId8"/>
    <p:sldId id="333" r:id="rId9"/>
    <p:sldId id="320" r:id="rId10"/>
    <p:sldId id="321" r:id="rId11"/>
    <p:sldId id="334" r:id="rId12"/>
    <p:sldId id="328" r:id="rId13"/>
    <p:sldId id="330" r:id="rId14"/>
    <p:sldId id="335" r:id="rId15"/>
    <p:sldId id="327" r:id="rId16"/>
  </p:sldIdLst>
  <p:sldSz cx="12192000" cy="6858000"/>
  <p:notesSz cx="6797675" cy="992822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C1B63D-C3B3-4692-AF05-0E94781C1321}">
          <p14:sldIdLst>
            <p14:sldId id="324"/>
            <p14:sldId id="319"/>
            <p14:sldId id="310"/>
            <p14:sldId id="329"/>
            <p14:sldId id="311"/>
            <p14:sldId id="333"/>
            <p14:sldId id="320"/>
            <p14:sldId id="321"/>
            <p14:sldId id="334"/>
            <p14:sldId id="328"/>
            <p14:sldId id="330"/>
            <p14:sldId id="335"/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F90"/>
    <a:srgbClr val="FFCB25"/>
    <a:srgbClr val="A1ACD1"/>
    <a:srgbClr val="FEFE50"/>
    <a:srgbClr val="FC9728"/>
    <a:srgbClr val="576B8A"/>
    <a:srgbClr val="FDE88D"/>
    <a:srgbClr val="FFFF00"/>
    <a:srgbClr val="FFFE62"/>
    <a:srgbClr val="FCF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Stile scuro 1 - Color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5" autoAdjust="0"/>
    <p:restoredTop sz="99343" autoAdjust="0"/>
  </p:normalViewPr>
  <p:slideViewPr>
    <p:cSldViewPr snapToGrid="0" snapToObjects="1">
      <p:cViewPr varScale="1">
        <p:scale>
          <a:sx n="71" d="100"/>
          <a:sy n="71" d="100"/>
        </p:scale>
        <p:origin x="432" y="60"/>
      </p:cViewPr>
      <p:guideLst>
        <p:guide orient="horz" pos="2160"/>
        <p:guide pos="3840"/>
        <p:guide orient="horz" pos="21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188"/>
    </p:cViewPr>
  </p:sorterViewPr>
  <p:notesViewPr>
    <p:cSldViewPr snapToGrid="0" snapToObjects="1" showGuides="1">
      <p:cViewPr varScale="1">
        <p:scale>
          <a:sx n="50" d="100"/>
          <a:sy n="50" d="100"/>
        </p:scale>
        <p:origin x="204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.sacchi\Documents\Clienti%20-%20FCP\AssoInternet\2018\01.%20Gennaio%202018\File%20di%20Lavoro\09_Grafici%20Video%20e%20Modalit&#224;%20di%20Vendi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.sacchi\Documents\Clienti%20-%20FCP\AssoInternet\2018\01.%20Gennaio%202018\File%20di%20Lavoro\09_Grafici%20Video%20e%20Modalit&#224;%20di%20Vendita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.sacchi\Documents\Clienti%20-%20FCP\AssoInternet\2018\01.%20Gennaio%202018\File%20di%20Lavoro\09_Grafici%20Video%20e%20Modalit&#224;%20di%20Vendi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m.sacchi\Documents\Clienti%20-%20FCP\AssoInternet\2018\01.%20Gennaio%202018\File%20di%20Lavoro\09_Grafici%20Video%20e%20Modalit&#224;%20di%20Vendita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Gennaio%202018\Grafico%20Settore%20merceologico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76134352478227E-2"/>
          <c:y val="3.6170846372528355E-2"/>
          <c:w val="0.94444444444444442"/>
          <c:h val="0.726456384168604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'Grafici storici'!$B$1</c:f>
              <c:strCache>
                <c:ptCount val="1"/>
                <c:pt idx="0">
                  <c:v>Impression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73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storici'!$A$2:$A$5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storici'!$B$2:$B$5</c:f>
              <c:numCache>
                <c:formatCode>0%</c:formatCode>
                <c:ptCount val="4"/>
                <c:pt idx="0">
                  <c:v>0.60811231321245263</c:v>
                </c:pt>
                <c:pt idx="1">
                  <c:v>0.66177131193779193</c:v>
                </c:pt>
                <c:pt idx="2">
                  <c:v>0.71084370692268151</c:v>
                </c:pt>
                <c:pt idx="3">
                  <c:v>0.72926774888838508</c:v>
                </c:pt>
              </c:numCache>
            </c:numRef>
          </c:val>
        </c:ser>
        <c:ser>
          <c:idx val="1"/>
          <c:order val="1"/>
          <c:tx>
            <c:strRef>
              <c:f>'Grafici storici'!$C$1</c:f>
              <c:strCache>
                <c:ptCount val="1"/>
                <c:pt idx="0">
                  <c:v>Tempo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storici'!$A$2:$A$5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storici'!$C$2:$C$5</c:f>
              <c:numCache>
                <c:formatCode>0%</c:formatCode>
                <c:ptCount val="4"/>
                <c:pt idx="0">
                  <c:v>0.24346344793706715</c:v>
                </c:pt>
                <c:pt idx="1">
                  <c:v>0.25897825694822063</c:v>
                </c:pt>
                <c:pt idx="2">
                  <c:v>0.19732231459604824</c:v>
                </c:pt>
                <c:pt idx="3">
                  <c:v>0.19058999680993075</c:v>
                </c:pt>
              </c:numCache>
            </c:numRef>
          </c:val>
        </c:ser>
        <c:ser>
          <c:idx val="2"/>
          <c:order val="2"/>
          <c:tx>
            <c:strRef>
              <c:f>'Grafici storici'!$D$1</c:f>
              <c:strCache>
                <c:ptCount val="1"/>
                <c:pt idx="0">
                  <c:v>Performance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storici'!$A$2:$A$5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storici'!$D$2:$D$5</c:f>
              <c:numCache>
                <c:formatCode>0%</c:formatCode>
                <c:ptCount val="4"/>
                <c:pt idx="0">
                  <c:v>0.1484242388504802</c:v>
                </c:pt>
                <c:pt idx="1">
                  <c:v>7.9250431113987413E-2</c:v>
                </c:pt>
                <c:pt idx="2">
                  <c:v>9.183397848127034E-2</c:v>
                </c:pt>
                <c:pt idx="3">
                  <c:v>8.0142254301684257E-2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27800856"/>
        <c:axId val="127801248"/>
      </c:barChart>
      <c:catAx>
        <c:axId val="127800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cap="none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27801248"/>
        <c:crosses val="autoZero"/>
        <c:auto val="1"/>
        <c:lblAlgn val="ctr"/>
        <c:lblOffset val="100"/>
        <c:noMultiLvlLbl val="0"/>
      </c:catAx>
      <c:valAx>
        <c:axId val="127801248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27800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7.2768194880568036E-3"/>
          <c:y val="0.91833123205298495"/>
          <c:w val="0.48531134695119632"/>
          <c:h val="7.89964275298920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30611629422406"/>
          <c:y val="4.732507732246885E-2"/>
          <c:w val="0.84038822185739515"/>
          <c:h val="0.77599463400698077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'Grafico Vendita'!$B$31</c:f>
              <c:strCache>
                <c:ptCount val="1"/>
                <c:pt idx="0">
                  <c:v>Impression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'Grafico Vendita'!$A$32:$A$34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Vendita'!$B$32:$B$34</c:f>
              <c:numCache>
                <c:formatCode>General</c:formatCode>
                <c:ptCount val="3"/>
                <c:pt idx="0" formatCode="0%">
                  <c:v>0.75347876231235589</c:v>
                </c:pt>
                <c:pt idx="1">
                  <c:v>0</c:v>
                </c:pt>
                <c:pt idx="2" formatCode="0%">
                  <c:v>0.71302479218482884</c:v>
                </c:pt>
              </c:numCache>
            </c:numRef>
          </c:val>
        </c:ser>
        <c:ser>
          <c:idx val="0"/>
          <c:order val="1"/>
          <c:tx>
            <c:strRef>
              <c:f>'Grafico Vendita'!$C$31</c:f>
              <c:strCache>
                <c:ptCount val="1"/>
                <c:pt idx="0">
                  <c:v>Tempo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17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'Grafico Vendita'!$A$32:$A$34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Vendita'!$C$32:$C$34</c:f>
              <c:numCache>
                <c:formatCode>General</c:formatCode>
                <c:ptCount val="3"/>
                <c:pt idx="0" formatCode="0%">
                  <c:v>0.16604274615628895</c:v>
                </c:pt>
                <c:pt idx="1">
                  <c:v>0</c:v>
                </c:pt>
                <c:pt idx="2" formatCode="0%">
                  <c:v>0.2032895365574531</c:v>
                </c:pt>
              </c:numCache>
            </c:numRef>
          </c:val>
        </c:ser>
        <c:ser>
          <c:idx val="2"/>
          <c:order val="2"/>
          <c:tx>
            <c:strRef>
              <c:f>'Grafico Vendita'!$D$31</c:f>
              <c:strCache>
                <c:ptCount val="1"/>
                <c:pt idx="0">
                  <c:v>Performance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'Grafico Vendita'!$A$32:$A$34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Vendita'!$D$32:$D$34</c:f>
              <c:numCache>
                <c:formatCode>General</c:formatCode>
                <c:ptCount val="3"/>
                <c:pt idx="0" formatCode="0%">
                  <c:v>8.0478491531355265E-2</c:v>
                </c:pt>
                <c:pt idx="1">
                  <c:v>0</c:v>
                </c:pt>
                <c:pt idx="2" formatCode="0%">
                  <c:v>8.3685671257718017E-2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27802032"/>
        <c:axId val="127802424"/>
      </c:barChart>
      <c:catAx>
        <c:axId val="12780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100" b="1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defRPr>
            </a:pPr>
            <a:endParaRPr lang="it-IT"/>
          </a:p>
        </c:txPr>
        <c:crossAx val="127802424"/>
        <c:crosses val="autoZero"/>
        <c:auto val="1"/>
        <c:lblAlgn val="ctr"/>
        <c:lblOffset val="100"/>
        <c:tickLblSkip val="1"/>
        <c:noMultiLvlLbl val="1"/>
      </c:catAx>
      <c:valAx>
        <c:axId val="127802424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it-IT"/>
          </a:p>
        </c:txPr>
        <c:crossAx val="1278020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477554783096775E-2"/>
          <c:y val="2.1401838695510451E-2"/>
          <c:w val="0.93888888888888888"/>
          <c:h val="0.750164348590665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'Grafici storici'!$J$1</c:f>
              <c:strCache>
                <c:ptCount val="1"/>
                <c:pt idx="0">
                  <c:v>Podcasting/Video Banner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51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44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37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25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storici'!$I$2:$I$5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storici'!$J$2:$J$5</c:f>
              <c:numCache>
                <c:formatCode>0%</c:formatCode>
                <c:ptCount val="4"/>
                <c:pt idx="0">
                  <c:v>0.50816016802309671</c:v>
                </c:pt>
                <c:pt idx="1">
                  <c:v>0.44034635244257186</c:v>
                </c:pt>
                <c:pt idx="2">
                  <c:v>0.36582646715452349</c:v>
                </c:pt>
                <c:pt idx="3">
                  <c:v>0.25233792510166964</c:v>
                </c:pt>
              </c:numCache>
            </c:numRef>
          </c:val>
        </c:ser>
        <c:ser>
          <c:idx val="1"/>
          <c:order val="1"/>
          <c:tx>
            <c:strRef>
              <c:f>'Grafici storici'!$K$1</c:f>
              <c:strCache>
                <c:ptCount val="1"/>
                <c:pt idx="0">
                  <c:v>Pre-Mid-Post Roll </c:v>
                </c:pt>
              </c:strCache>
            </c:strRef>
          </c:tx>
          <c:spPr>
            <a:solidFill>
              <a:srgbClr val="A1ACD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49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56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63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75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storici'!$I$2:$I$5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storici'!$K$2:$K$5</c:f>
              <c:numCache>
                <c:formatCode>0%</c:formatCode>
                <c:ptCount val="4"/>
                <c:pt idx="0">
                  <c:v>0.49183983197690345</c:v>
                </c:pt>
                <c:pt idx="1">
                  <c:v>0.5596536475574283</c:v>
                </c:pt>
                <c:pt idx="2">
                  <c:v>0.63417353284547651</c:v>
                </c:pt>
                <c:pt idx="3">
                  <c:v>0.74766207489833048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27803208"/>
        <c:axId val="127803600"/>
      </c:barChart>
      <c:catAx>
        <c:axId val="127803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cap="none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it-IT"/>
          </a:p>
        </c:txPr>
        <c:crossAx val="127803600"/>
        <c:crosses val="autoZero"/>
        <c:auto val="1"/>
        <c:lblAlgn val="ctr"/>
        <c:lblOffset val="100"/>
        <c:noMultiLvlLbl val="0"/>
      </c:catAx>
      <c:valAx>
        <c:axId val="127803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it-IT"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27803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"/>
          <c:y val="0.87608161916231508"/>
          <c:w val="0.66273665924798342"/>
          <c:h val="7.89964275298920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777879252769105E-2"/>
          <c:y val="2.429709415363129E-2"/>
          <c:w val="0.82451709052725053"/>
          <c:h val="0.784363289386522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'Grafico Video'!$C$31</c:f>
              <c:strCache>
                <c:ptCount val="1"/>
                <c:pt idx="0">
                  <c:v>Video Banner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21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17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'Grafico Video'!$A$32:$A$34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Video'!$C$32:$C$34</c:f>
              <c:numCache>
                <c:formatCode>General</c:formatCode>
                <c:ptCount val="3"/>
                <c:pt idx="0" formatCode="0%">
                  <c:v>0.21249597349641616</c:v>
                </c:pt>
                <c:pt idx="1">
                  <c:v>0</c:v>
                </c:pt>
                <c:pt idx="2" formatCode="0%">
                  <c:v>0.16569689689602607</c:v>
                </c:pt>
              </c:numCache>
            </c:numRef>
          </c:val>
        </c:ser>
        <c:ser>
          <c:idx val="2"/>
          <c:order val="1"/>
          <c:tx>
            <c:strRef>
              <c:f>'Grafico Video'!$D$31</c:f>
              <c:strCache>
                <c:ptCount val="1"/>
                <c:pt idx="0">
                  <c:v>Video Out Stream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'Grafico Video'!$A$32:$A$34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Video'!$D$32:$D$34</c:f>
              <c:numCache>
                <c:formatCode>General</c:formatCode>
                <c:ptCount val="3"/>
                <c:pt idx="0" formatCode="0%">
                  <c:v>2.4836971544895094E-2</c:v>
                </c:pt>
                <c:pt idx="1">
                  <c:v>0</c:v>
                </c:pt>
                <c:pt idx="2" formatCode="0%">
                  <c:v>9.8250558892157017E-2</c:v>
                </c:pt>
              </c:numCache>
            </c:numRef>
          </c:val>
        </c:ser>
        <c:ser>
          <c:idx val="1"/>
          <c:order val="2"/>
          <c:tx>
            <c:strRef>
              <c:f>'Grafico Video'!$B$31</c:f>
              <c:strCache>
                <c:ptCount val="1"/>
                <c:pt idx="0">
                  <c:v>Pre-Mid-Post Roll</c:v>
                </c:pt>
              </c:strCache>
            </c:strRef>
          </c:tx>
          <c:spPr>
            <a:solidFill>
              <a:srgbClr val="A1ACD1"/>
            </a:solidFill>
            <a:ln>
              <a:noFill/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76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74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'Grafico Video'!$A$32:$A$34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Video'!$B$32:$B$34</c:f>
              <c:numCache>
                <c:formatCode>General</c:formatCode>
                <c:ptCount val="3"/>
                <c:pt idx="0" formatCode="0%">
                  <c:v>0.76266705495868903</c:v>
                </c:pt>
                <c:pt idx="1">
                  <c:v>0</c:v>
                </c:pt>
                <c:pt idx="2" formatCode="0%">
                  <c:v>0.73605254421181676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28534776"/>
        <c:axId val="128535168"/>
      </c:barChart>
      <c:catAx>
        <c:axId val="128534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100" b="1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defRPr>
            </a:pPr>
            <a:endParaRPr lang="it-IT"/>
          </a:p>
        </c:txPr>
        <c:crossAx val="128535168"/>
        <c:crosses val="autoZero"/>
        <c:auto val="1"/>
        <c:lblAlgn val="ctr"/>
        <c:lblOffset val="100"/>
        <c:tickLblSkip val="1"/>
        <c:noMultiLvlLbl val="1"/>
      </c:catAx>
      <c:valAx>
        <c:axId val="128535168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it-IT"/>
          </a:p>
        </c:txPr>
        <c:crossAx val="1285347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2816269562717417E-2"/>
          <c:y val="0.9148391632807773"/>
          <c:w val="0.85533930006282344"/>
          <c:h val="8.5160753583728557E-2"/>
        </c:manualLayout>
      </c:layout>
      <c:overlay val="0"/>
      <c:txPr>
        <a:bodyPr/>
        <a:lstStyle/>
        <a:p>
          <a:pPr>
            <a:defRPr sz="12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229434374924144E-2"/>
          <c:y val="7.4551396243061008E-2"/>
          <c:w val="0.93587238585883592"/>
          <c:h val="0.61266746089053192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Foglio1!$C$2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5A6F90"/>
            </a:solidFill>
            <a:ln>
              <a:solidFill>
                <a:srgbClr val="5A6F90"/>
              </a:solidFill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0" h="0"/>
            </a:sp3d>
          </c:spPr>
          <c:invertIfNegative val="0"/>
          <c:cat>
            <c:strRef>
              <c:f>Foglio1!$A$3:$A$29</c:f>
              <c:strCache>
                <c:ptCount val="27"/>
                <c:pt idx="0">
                  <c:v>Automobili</c:v>
                </c:pt>
                <c:pt idx="1">
                  <c:v>Varie</c:v>
                </c:pt>
                <c:pt idx="2">
                  <c:v>Media/Editoria</c:v>
                </c:pt>
                <c:pt idx="3">
                  <c:v>Servizi Professionali</c:v>
                </c:pt>
                <c:pt idx="4">
                  <c:v>Finanza/Assicurazioni</c:v>
                </c:pt>
                <c:pt idx="5">
                  <c:v>Distribuzione</c:v>
                </c:pt>
                <c:pt idx="6">
                  <c:v>Telecomunicazioni</c:v>
                </c:pt>
                <c:pt idx="7">
                  <c:v>Alimentari</c:v>
                </c:pt>
                <c:pt idx="8">
                  <c:v>Farmaceutici/Sanitari</c:v>
                </c:pt>
                <c:pt idx="9">
                  <c:v>Abbigliamento</c:v>
                </c:pt>
                <c:pt idx="10">
                  <c:v>Informatica/Fotografia</c:v>
                </c:pt>
                <c:pt idx="11">
                  <c:v>Turismo/Viaggi</c:v>
                </c:pt>
                <c:pt idx="12">
                  <c:v>Tempo libero</c:v>
                </c:pt>
                <c:pt idx="13">
                  <c:v>Enti/Istituzioni</c:v>
                </c:pt>
                <c:pt idx="14">
                  <c:v>Cura persona</c:v>
                </c:pt>
                <c:pt idx="15">
                  <c:v>Abitazione</c:v>
                </c:pt>
                <c:pt idx="16">
                  <c:v>Industria/Edilizia/Attività</c:v>
                </c:pt>
                <c:pt idx="17">
                  <c:v>Gestione casa</c:v>
                </c:pt>
                <c:pt idx="18">
                  <c:v>Locale</c:v>
                </c:pt>
                <c:pt idx="19">
                  <c:v>Bevande/Alcoolici</c:v>
                </c:pt>
                <c:pt idx="20">
                  <c:v>Elettrodomestici</c:v>
                </c:pt>
                <c:pt idx="21">
                  <c:v>Oggetti personali</c:v>
                </c:pt>
                <c:pt idx="22">
                  <c:v>Di Servizio</c:v>
                </c:pt>
                <c:pt idx="23">
                  <c:v>Toiletries</c:v>
                </c:pt>
                <c:pt idx="24">
                  <c:v>Moto/Veicoli</c:v>
                </c:pt>
                <c:pt idx="25">
                  <c:v>Giochi/Articoli scolastici</c:v>
                </c:pt>
                <c:pt idx="26">
                  <c:v>Rubricata</c:v>
                </c:pt>
              </c:strCache>
            </c:strRef>
          </c:cat>
          <c:val>
            <c:numRef>
              <c:f>Foglio1!$C$3:$C$29</c:f>
              <c:numCache>
                <c:formatCode>General</c:formatCode>
                <c:ptCount val="27"/>
                <c:pt idx="0">
                  <c:v>0.21350933318947696</c:v>
                </c:pt>
                <c:pt idx="1">
                  <c:v>0.15372057720212653</c:v>
                </c:pt>
                <c:pt idx="2">
                  <c:v>9.3780892134634294E-2</c:v>
                </c:pt>
                <c:pt idx="3">
                  <c:v>8.4151874612288041E-2</c:v>
                </c:pt>
                <c:pt idx="4">
                  <c:v>5.9096949331035924E-2</c:v>
                </c:pt>
                <c:pt idx="5">
                  <c:v>5.6212726508221525E-2</c:v>
                </c:pt>
                <c:pt idx="6">
                  <c:v>5.4999154955791912E-2</c:v>
                </c:pt>
                <c:pt idx="7">
                  <c:v>4.9428597212683834E-2</c:v>
                </c:pt>
                <c:pt idx="8">
                  <c:v>3.7283706330662574E-2</c:v>
                </c:pt>
                <c:pt idx="9">
                  <c:v>2.5834410466385231E-2</c:v>
                </c:pt>
                <c:pt idx="10">
                  <c:v>2.4293987685800784E-2</c:v>
                </c:pt>
                <c:pt idx="11">
                  <c:v>2.0762931628128992E-2</c:v>
                </c:pt>
                <c:pt idx="12">
                  <c:v>1.9554383580773639E-2</c:v>
                </c:pt>
                <c:pt idx="13">
                  <c:v>1.9413431220743668E-2</c:v>
                </c:pt>
                <c:pt idx="14">
                  <c:v>1.8001620815918478E-2</c:v>
                </c:pt>
                <c:pt idx="15">
                  <c:v>1.2401952356191634E-2</c:v>
                </c:pt>
                <c:pt idx="16">
                  <c:v>1.0812605209360452E-2</c:v>
                </c:pt>
                <c:pt idx="17">
                  <c:v>1.0776558421319736E-2</c:v>
                </c:pt>
                <c:pt idx="18">
                  <c:v>9.0104252402668662E-3</c:v>
                </c:pt>
                <c:pt idx="19">
                  <c:v>7.3719494823621364E-3</c:v>
                </c:pt>
                <c:pt idx="20">
                  <c:v>4.3538443066323818E-3</c:v>
                </c:pt>
                <c:pt idx="21">
                  <c:v>3.6585745286482774E-3</c:v>
                </c:pt>
                <c:pt idx="22">
                  <c:v>3.3201398860081633E-3</c:v>
                </c:pt>
                <c:pt idx="23">
                  <c:v>2.8813474212559744E-3</c:v>
                </c:pt>
                <c:pt idx="24">
                  <c:v>2.6998096781626181E-3</c:v>
                </c:pt>
                <c:pt idx="25">
                  <c:v>2.410624137252741E-3</c:v>
                </c:pt>
                <c:pt idx="26">
                  <c:v>2.5759245786649912E-4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8535952"/>
        <c:axId val="128536344"/>
      </c:barChart>
      <c:lineChart>
        <c:grouping val="standard"/>
        <c:varyColors val="0"/>
        <c:ser>
          <c:idx val="0"/>
          <c:order val="0"/>
          <c:tx>
            <c:strRef>
              <c:f>Foglio1!$B$2</c:f>
              <c:strCache>
                <c:ptCount val="1"/>
                <c:pt idx="0">
                  <c:v>2017</c:v>
                </c:pt>
              </c:strCache>
            </c:strRef>
          </c:tx>
          <c:spPr>
            <a:ln w="444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Foglio1!$A$3:$A$29</c:f>
              <c:strCache>
                <c:ptCount val="27"/>
                <c:pt idx="0">
                  <c:v>Automobili</c:v>
                </c:pt>
                <c:pt idx="1">
                  <c:v>Varie</c:v>
                </c:pt>
                <c:pt idx="2">
                  <c:v>Media/Editoria</c:v>
                </c:pt>
                <c:pt idx="3">
                  <c:v>Servizi Professionali</c:v>
                </c:pt>
                <c:pt idx="4">
                  <c:v>Finanza/Assicurazioni</c:v>
                </c:pt>
                <c:pt idx="5">
                  <c:v>Distribuzione</c:v>
                </c:pt>
                <c:pt idx="6">
                  <c:v>Telecomunicazioni</c:v>
                </c:pt>
                <c:pt idx="7">
                  <c:v>Alimentari</c:v>
                </c:pt>
                <c:pt idx="8">
                  <c:v>Farmaceutici/Sanitari</c:v>
                </c:pt>
                <c:pt idx="9">
                  <c:v>Abbigliamento</c:v>
                </c:pt>
                <c:pt idx="10">
                  <c:v>Informatica/Fotografia</c:v>
                </c:pt>
                <c:pt idx="11">
                  <c:v>Turismo/Viaggi</c:v>
                </c:pt>
                <c:pt idx="12">
                  <c:v>Tempo libero</c:v>
                </c:pt>
                <c:pt idx="13">
                  <c:v>Enti/Istituzioni</c:v>
                </c:pt>
                <c:pt idx="14">
                  <c:v>Cura persona</c:v>
                </c:pt>
                <c:pt idx="15">
                  <c:v>Abitazione</c:v>
                </c:pt>
                <c:pt idx="16">
                  <c:v>Industria/Edilizia/Attività</c:v>
                </c:pt>
                <c:pt idx="17">
                  <c:v>Gestione casa</c:v>
                </c:pt>
                <c:pt idx="18">
                  <c:v>Locale</c:v>
                </c:pt>
                <c:pt idx="19">
                  <c:v>Bevande/Alcoolici</c:v>
                </c:pt>
                <c:pt idx="20">
                  <c:v>Elettrodomestici</c:v>
                </c:pt>
                <c:pt idx="21">
                  <c:v>Oggetti personali</c:v>
                </c:pt>
                <c:pt idx="22">
                  <c:v>Di Servizio</c:v>
                </c:pt>
                <c:pt idx="23">
                  <c:v>Toiletries</c:v>
                </c:pt>
                <c:pt idx="24">
                  <c:v>Moto/Veicoli</c:v>
                </c:pt>
                <c:pt idx="25">
                  <c:v>Giochi/Articoli scolastici</c:v>
                </c:pt>
                <c:pt idx="26">
                  <c:v>Rubricata</c:v>
                </c:pt>
              </c:strCache>
            </c:strRef>
          </c:cat>
          <c:val>
            <c:numRef>
              <c:f>Foglio1!$B$3:$B$29</c:f>
              <c:numCache>
                <c:formatCode>General</c:formatCode>
                <c:ptCount val="27"/>
                <c:pt idx="0">
                  <c:v>0.21676380819286328</c:v>
                </c:pt>
                <c:pt idx="1">
                  <c:v>0.10178355318161611</c:v>
                </c:pt>
                <c:pt idx="2">
                  <c:v>0.11113742615984631</c:v>
                </c:pt>
                <c:pt idx="3">
                  <c:v>9.1874917507185391E-2</c:v>
                </c:pt>
                <c:pt idx="4">
                  <c:v>6.0705994539769145E-2</c:v>
                </c:pt>
                <c:pt idx="5">
                  <c:v>4.116346150897357E-2</c:v>
                </c:pt>
                <c:pt idx="6">
                  <c:v>4.8575615005525874E-2</c:v>
                </c:pt>
                <c:pt idx="7">
                  <c:v>5.7161875127778441E-2</c:v>
                </c:pt>
                <c:pt idx="8">
                  <c:v>4.2107760885246079E-2</c:v>
                </c:pt>
                <c:pt idx="9">
                  <c:v>1.9606529322614374E-2</c:v>
                </c:pt>
                <c:pt idx="10">
                  <c:v>1.9172739961793875E-2</c:v>
                </c:pt>
                <c:pt idx="11">
                  <c:v>2.4302971291046419E-2</c:v>
                </c:pt>
                <c:pt idx="12">
                  <c:v>3.4242551748540531E-2</c:v>
                </c:pt>
                <c:pt idx="13">
                  <c:v>2.2802762712010833E-2</c:v>
                </c:pt>
                <c:pt idx="14">
                  <c:v>1.7498661329384196E-2</c:v>
                </c:pt>
                <c:pt idx="15">
                  <c:v>1.4272120305397255E-2</c:v>
                </c:pt>
                <c:pt idx="16">
                  <c:v>1.807038665462142E-2</c:v>
                </c:pt>
                <c:pt idx="17">
                  <c:v>9.7565032486792436E-3</c:v>
                </c:pt>
                <c:pt idx="18">
                  <c:v>8.8401711919133957E-3</c:v>
                </c:pt>
                <c:pt idx="19">
                  <c:v>7.1397626759542674E-3</c:v>
                </c:pt>
                <c:pt idx="20">
                  <c:v>5.3151338647317373E-3</c:v>
                </c:pt>
                <c:pt idx="21">
                  <c:v>4.102107290300922E-3</c:v>
                </c:pt>
                <c:pt idx="22">
                  <c:v>8.2334703785002846E-3</c:v>
                </c:pt>
                <c:pt idx="23">
                  <c:v>7.5915688143291787E-3</c:v>
                </c:pt>
                <c:pt idx="24">
                  <c:v>3.5765310493006213E-3</c:v>
                </c:pt>
                <c:pt idx="25">
                  <c:v>3.9705923672984905E-3</c:v>
                </c:pt>
                <c:pt idx="26">
                  <c:v>2.3102368477864296E-4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535952"/>
        <c:axId val="128536344"/>
      </c:lineChart>
      <c:catAx>
        <c:axId val="128535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28536344"/>
        <c:crosses val="autoZero"/>
        <c:auto val="1"/>
        <c:lblAlgn val="ctr"/>
        <c:lblOffset val="100"/>
        <c:noMultiLvlLbl val="0"/>
      </c:catAx>
      <c:valAx>
        <c:axId val="128536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28535952"/>
        <c:crosses val="autoZero"/>
        <c:crossBetween val="between"/>
        <c:majorUnit val="2.0000000000000004E-2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7366092146587773"/>
          <c:y val="0.96386495201252376"/>
          <c:w val="0.21887059268484127"/>
          <c:h val="3.60873019139227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0.44508</cdr:x>
      <cdr:y>0</cdr:y>
    </cdr:from>
    <cdr:to>
      <cdr:x>0.64216</cdr:x>
      <cdr:y>0.93368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2148782" y="0"/>
          <a:ext cx="951499" cy="375838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0.41263</cdr:x>
      <cdr:y>0</cdr:y>
    </cdr:from>
    <cdr:to>
      <cdr:x>0.58737</cdr:x>
      <cdr:y>0.9081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2015078" y="-1454055"/>
          <a:ext cx="853368" cy="379728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D4E21-AA1D-BE49-8829-DEA10D5CF4C8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8DF2B-E534-A049-A267-F065CD4583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890798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6D68F-7DBE-1C48-BC1F-E6A07B52C7E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7627C-DB68-9A4D-8B30-F0E92B6BDF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503266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20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4696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6933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6353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864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3370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6217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8877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4275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5703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7175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33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emf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8" y="1065749"/>
            <a:ext cx="10114148" cy="3216228"/>
          </a:xfrm>
        </p:spPr>
        <p:txBody>
          <a:bodyPr anchor="b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90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1800" b="0" cap="none">
                <a:solidFill>
                  <a:schemeClr val="bg1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711713"/>
            <a:ext cx="5244792" cy="4049711"/>
          </a:xfrm>
        </p:spPr>
        <p:txBody>
          <a:bodyPr/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44561" y="1711713"/>
            <a:ext cx="5244792" cy="4049711"/>
          </a:xfrm>
        </p:spPr>
        <p:txBody>
          <a:bodyPr/>
          <a:lstStyle>
            <a:lvl1pPr>
              <a:defRPr sz="17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5" descr="runningma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3" name="Rettangolo 7"/>
          <p:cNvSpPr/>
          <p:nvPr userDrawn="1"/>
        </p:nvSpPr>
        <p:spPr>
          <a:xfrm>
            <a:off x="1" y="5175334"/>
            <a:ext cx="12192000" cy="1685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14" name="Bild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2" name="Rettangolo 6"/>
          <p:cNvSpPr/>
          <p:nvPr userDrawn="1"/>
        </p:nvSpPr>
        <p:spPr>
          <a:xfrm>
            <a:off x="0" y="1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5" name="Rettangolo 6"/>
          <p:cNvSpPr/>
          <p:nvPr userDrawn="1"/>
        </p:nvSpPr>
        <p:spPr>
          <a:xfrm>
            <a:off x="0" y="0"/>
            <a:ext cx="12192000" cy="12491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6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250542"/>
            <a:ext cx="12192000" cy="2629091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88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4" y="1684196"/>
            <a:ext cx="6824548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328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16" y="1784079"/>
            <a:ext cx="6842651" cy="3848991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58096" y="3286397"/>
            <a:ext cx="6155715" cy="825759"/>
          </a:xfrm>
        </p:spPr>
        <p:txBody>
          <a:bodyPr anchor="t"/>
          <a:lstStyle>
            <a:lvl1pPr>
              <a:defRPr sz="5400" cap="all" spc="-100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4000">
                <a:latin typeface="Arial Black"/>
                <a:cs typeface="Arial Black"/>
              </a:defRPr>
            </a:lvl2pPr>
            <a:lvl3pPr>
              <a:defRPr sz="4000">
                <a:latin typeface="Arial Black"/>
                <a:cs typeface="Arial Black"/>
              </a:defRPr>
            </a:lvl3pPr>
            <a:lvl4pPr>
              <a:defRPr sz="4000">
                <a:latin typeface="Arial Black"/>
                <a:cs typeface="Arial Black"/>
              </a:defRPr>
            </a:lvl4pPr>
            <a:lvl5pPr>
              <a:defRPr sz="4000">
                <a:latin typeface="Arial Black"/>
                <a:cs typeface="Arial Black"/>
              </a:defRPr>
            </a:lvl5pPr>
            <a:lvl6pPr>
              <a:defRPr sz="4000">
                <a:latin typeface="Arial Black"/>
                <a:cs typeface="Arial Black"/>
              </a:defRPr>
            </a:lvl6pPr>
            <a:lvl7pPr>
              <a:defRPr sz="4000">
                <a:latin typeface="Arial Black"/>
                <a:cs typeface="Arial Black"/>
              </a:defRPr>
            </a:lvl7pPr>
            <a:lvl8pPr>
              <a:defRPr sz="4000">
                <a:latin typeface="Arial Black"/>
                <a:cs typeface="Arial Black"/>
              </a:defRPr>
            </a:lvl8pPr>
            <a:lvl9pPr>
              <a:defRPr sz="4000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BIG 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58096" y="2203166"/>
            <a:ext cx="6155715" cy="426875"/>
          </a:xfrm>
        </p:spPr>
        <p:txBody>
          <a:bodyPr/>
          <a:lstStyle>
            <a:lvl1pPr>
              <a:defRPr sz="1800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400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235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877954"/>
            <a:ext cx="9337920" cy="1564614"/>
          </a:xfrm>
        </p:spPr>
        <p:txBody>
          <a:bodyPr anchor="ctr"/>
          <a:lstStyle>
            <a:lvl1pPr>
              <a:lnSpc>
                <a:spcPct val="80000"/>
              </a:lnSpc>
              <a:defRPr lang="en-US" sz="6000" i="0" u="none" kern="1200" cap="all" spc="-10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5" y="4501190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18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27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821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24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0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9" name="think-cell Folie" r:id="rId4" imgW="351" imgH="351" progId="TCLayout.ActiveDocument.1">
                  <p:embed/>
                </p:oleObj>
              </mc:Choice>
              <mc:Fallback>
                <p:oleObj name="think-cell Folie" r:id="rId4" imgW="351" imgH="35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4331" y="1941404"/>
            <a:ext cx="10583335" cy="2462213"/>
          </a:xfrm>
        </p:spPr>
        <p:txBody>
          <a:bodyPr/>
          <a:lstStyle>
            <a:lvl1pPr marL="500063" indent="-500063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982663" indent="-490538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431925" indent="-450850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1600">
                <a:solidFill>
                  <a:schemeClr val="tx1"/>
                </a:solidFill>
              </a:defRPr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40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099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27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664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035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2835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4411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035019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304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758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92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2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60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sECTION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84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10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568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408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612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8229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7953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9120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302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7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54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387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1204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172843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7316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476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056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7334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1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85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536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3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r="11734" b="477"/>
          <a:stretch/>
        </p:blipFill>
        <p:spPr>
          <a:xfrm>
            <a:off x="-1" y="0"/>
            <a:ext cx="12192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60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78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5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8" y="1705891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8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 marL="180000" indent="-180000"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360000" indent="-180000">
              <a:buFont typeface="Wingdings" panose="05000000000000000000" pitchFamily="2" charset="2"/>
              <a:buChar char="§"/>
              <a:defRPr sz="1800"/>
            </a:lvl5pPr>
            <a:lvl6pPr marL="540000" indent="-180000">
              <a:buFont typeface="Wingdings" panose="05000000000000000000" pitchFamily="2" charset="2"/>
              <a:buChar char="§"/>
              <a:defRPr sz="1700"/>
            </a:lvl6pPr>
            <a:lvl7pPr>
              <a:buClr>
                <a:schemeClr val="tx2"/>
              </a:buClr>
              <a:buAutoNum type="arabicPeriod"/>
              <a:defRPr sz="1800"/>
            </a:lvl7pPr>
            <a:lvl8pPr>
              <a:buAutoNum type="arabicPeriod"/>
              <a:defRPr sz="1800"/>
            </a:lvl8pPr>
            <a:lvl9pPr>
              <a:defRPr sz="17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1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28645"/>
            <a:ext cx="10972800" cy="745639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63" r:id="rId3"/>
    <p:sldLayoutId id="2147483680" r:id="rId4"/>
    <p:sldLayoutId id="2147483677" r:id="rId5"/>
    <p:sldLayoutId id="2147483682" r:id="rId6"/>
    <p:sldLayoutId id="2147483684" r:id="rId7"/>
    <p:sldLayoutId id="2147483666" r:id="rId8"/>
    <p:sldLayoutId id="2147483662" r:id="rId9"/>
    <p:sldLayoutId id="2147483664" r:id="rId10"/>
    <p:sldLayoutId id="2147483685" r:id="rId11"/>
    <p:sldLayoutId id="2147483678" r:id="rId12"/>
    <p:sldLayoutId id="2147483679" r:id="rId13"/>
    <p:sldLayoutId id="2147483667" r:id="rId14"/>
    <p:sldLayoutId id="2147483671" r:id="rId15"/>
  </p:sldLayoutIdLst>
  <p:hf hdr="0" ft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3200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itchFamily="34" charset="0"/>
        <a:buNone/>
        <a:defRPr sz="18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914400" rtl="0" eaLnBrk="1" latinLnBrk="0" hangingPunct="1">
        <a:lnSpc>
          <a:spcPct val="120000"/>
        </a:lnSpc>
        <a:spcBef>
          <a:spcPts val="600"/>
        </a:spcBef>
        <a:buFont typeface="Arial" pitchFamily="34" charset="0"/>
        <a:buNone/>
        <a:defRPr sz="1800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18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-180000" algn="l" defTabSz="457200" rtl="0" eaLnBrk="1" latinLnBrk="0" hangingPunct="1">
        <a:lnSpc>
          <a:spcPct val="150000"/>
        </a:lnSpc>
        <a:spcBef>
          <a:spcPts val="600"/>
        </a:spcBef>
        <a:buClr>
          <a:schemeClr val="tx2"/>
        </a:buClr>
        <a:buSzPct val="130000"/>
        <a:buFont typeface="+mj-lt"/>
        <a:buAutoNum type="arabicPeriod"/>
        <a:defRPr lang="it-IT" sz="18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35709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Fist </a:t>
            </a:r>
            <a:r>
              <a:rPr lang="it-IT" dirty="0" err="1" smtClean="0"/>
              <a:t>numbered</a:t>
            </a:r>
            <a:r>
              <a:rPr lang="it-IT" smtClean="0"/>
              <a:t> text</a:t>
            </a:r>
            <a:endParaRPr lang="it-IT" dirty="0" smtClean="0"/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50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hf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35709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Fist </a:t>
            </a:r>
            <a:r>
              <a:rPr lang="it-IT" dirty="0" err="1" smtClean="0"/>
              <a:t>numbered</a:t>
            </a:r>
            <a:r>
              <a:rPr lang="it-IT" smtClean="0"/>
              <a:t> text</a:t>
            </a:r>
            <a:endParaRPr lang="it-IT" dirty="0" smtClean="0"/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774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hf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c.castelli@reply.eu" TargetMode="Externa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315237" y="1570936"/>
            <a:ext cx="7091866" cy="3216228"/>
          </a:xfrm>
          <a:prstGeom prst="rect">
            <a:avLst/>
          </a:prstGeom>
        </p:spPr>
        <p:txBody>
          <a:bodyPr vert="horz" lIns="0" tIns="45720" rIns="91440" bIns="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sz="4400" dirty="0" smtClean="0">
                <a:solidFill>
                  <a:srgbClr val="FFFFFF"/>
                </a:solidFill>
              </a:rPr>
              <a:t>PRESENTAZIONE 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DATI GENNAIO 2018</a:t>
            </a:r>
            <a:r>
              <a:rPr lang="it-IT" sz="4400" dirty="0">
                <a:solidFill>
                  <a:srgbClr val="FFFFFF"/>
                </a:solidFill>
              </a:rPr>
              <a:t/>
            </a:r>
            <a:br>
              <a:rPr lang="it-IT" sz="4400" dirty="0">
                <a:solidFill>
                  <a:srgbClr val="FFFFFF"/>
                </a:solidFill>
              </a:rPr>
            </a:br>
            <a:endParaRPr lang="it-IT" sz="2000" dirty="0" smtClean="0">
              <a:solidFill>
                <a:srgbClr val="FFFFFF"/>
              </a:solidFill>
            </a:endParaRPr>
          </a:p>
          <a:p>
            <a:r>
              <a:rPr lang="it-IT" sz="4400" dirty="0" smtClean="0">
                <a:solidFill>
                  <a:srgbClr val="FFFFFF"/>
                </a:solidFill>
              </a:rPr>
              <a:t>OSSERVATORIO - FCP 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ASSOINTERNET</a:t>
            </a:r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7" name="Sottotitolo 2"/>
          <p:cNvSpPr>
            <a:spLocks noGrp="1"/>
          </p:cNvSpPr>
          <p:nvPr>
            <p:ph type="subTitle" idx="1"/>
          </p:nvPr>
        </p:nvSpPr>
        <p:spPr>
          <a:xfrm>
            <a:off x="1369781" y="5175273"/>
            <a:ext cx="7585612" cy="438427"/>
          </a:xfrm>
        </p:spPr>
        <p:txBody>
          <a:bodyPr/>
          <a:lstStyle/>
          <a:p>
            <a:r>
              <a:rPr lang="it-IT" sz="1800" dirty="0" smtClean="0"/>
              <a:t>Milano, 6 marzo 2018</a:t>
            </a:r>
            <a:endParaRPr lang="it-IT" sz="18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424" y="373634"/>
            <a:ext cx="3425003" cy="179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7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ttotitolo 3"/>
          <p:cNvSpPr>
            <a:spLocks noGrp="1"/>
          </p:cNvSpPr>
          <p:nvPr>
            <p:ph type="subTitle" idx="10"/>
          </p:nvPr>
        </p:nvSpPr>
        <p:spPr>
          <a:xfrm>
            <a:off x="481852" y="17974"/>
            <a:ext cx="11481547" cy="438427"/>
          </a:xfrm>
        </p:spPr>
        <p:txBody>
          <a:bodyPr/>
          <a:lstStyle/>
          <a:p>
            <a:r>
              <a:rPr lang="it-IT" sz="1400" i="1" dirty="0" smtClean="0"/>
              <a:t>PESO % SUL TOTALE DEGLI INVESTIMENTI NETTI nel mese di gennaio 2018 PER SETTORE MERCEOLOGICO</a:t>
            </a:r>
            <a:endParaRPr lang="it-IT" sz="1400" i="1" dirty="0"/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5242"/>
              </p:ext>
            </p:extLst>
          </p:nvPr>
        </p:nvGraphicFramePr>
        <p:xfrm>
          <a:off x="2883572" y="446501"/>
          <a:ext cx="4788566" cy="5899847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2653726"/>
                <a:gridCol w="143982"/>
                <a:gridCol w="976901"/>
                <a:gridCol w="1013957"/>
              </a:tblGrid>
              <a:tr h="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Automobili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-4,0%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Varie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47,3%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Media/Editoria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-17,7%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Servizi Professionali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-10,7%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Finanza/Assicurazioni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-5,1%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Distribuzione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33,2%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Telecomunicazioni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10,4%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Alimentari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-15,7%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Farmaceutici/Sanitari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-13,7%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Abbigliamento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28,5%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Informatica/Fotografia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23,6%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Turismo/Viaggi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-16,7%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Tempo libero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-44,3%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Enti/Istituzioni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-17,0%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Cura persona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Abitazione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-15,3%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Industria/Edilizia/Attività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-41,7%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Gestione casa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Locale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-0,6%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Bevande/Alcoolici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Elettrodomestici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-20,1%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Oggetti personali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-13,0%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Di Servizio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-60,7%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Toiletries</a:t>
                      </a:r>
                      <a:endParaRPr lang="it-IT" sz="11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-63,0%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Moto/Veicoli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-26,4%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Giochi/Articoli scolastici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-40,8%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Rubricata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8,7%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5678905" y="1134226"/>
            <a:ext cx="1993233" cy="208548"/>
          </a:xfrm>
          <a:prstGeom prst="rect">
            <a:avLst/>
          </a:prstGeom>
          <a:noFill/>
          <a:ln w="3492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ccia a destra 2"/>
          <p:cNvSpPr/>
          <p:nvPr/>
        </p:nvSpPr>
        <p:spPr>
          <a:xfrm>
            <a:off x="7764379" y="1070058"/>
            <a:ext cx="497305" cy="32560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8486270" y="913642"/>
            <a:ext cx="3048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Segnaliamo</a:t>
            </a:r>
            <a:r>
              <a:rPr lang="en-US" sz="1400" dirty="0" smtClean="0"/>
              <a:t> la </a:t>
            </a:r>
            <a:r>
              <a:rPr lang="en-US" sz="1400" dirty="0" err="1" smtClean="0"/>
              <a:t>presenza</a:t>
            </a:r>
            <a:r>
              <a:rPr lang="en-US" sz="1400" dirty="0" smtClean="0"/>
              <a:t> </a:t>
            </a:r>
            <a:r>
              <a:rPr lang="en-US" sz="1400" dirty="0" err="1" smtClean="0"/>
              <a:t>della</a:t>
            </a:r>
            <a:r>
              <a:rPr lang="en-US" sz="1400" dirty="0" smtClean="0"/>
              <a:t> voce </a:t>
            </a:r>
            <a:r>
              <a:rPr lang="en-US" sz="1400" dirty="0"/>
              <a:t>“</a:t>
            </a:r>
            <a:r>
              <a:rPr lang="en-US" sz="1400" dirty="0" err="1"/>
              <a:t>Intermediari</a:t>
            </a:r>
            <a:r>
              <a:rPr lang="en-US" sz="1400" dirty="0"/>
              <a:t>” </a:t>
            </a:r>
            <a:r>
              <a:rPr lang="en-US" sz="1400" dirty="0" err="1" smtClean="0"/>
              <a:t>nel</a:t>
            </a:r>
            <a:r>
              <a:rPr lang="en-US" sz="1400" dirty="0" smtClean="0"/>
              <a:t> </a:t>
            </a:r>
            <a:r>
              <a:rPr lang="en-US" sz="1400" dirty="0" err="1" smtClean="0"/>
              <a:t>settore</a:t>
            </a:r>
            <a:r>
              <a:rPr lang="en-US" sz="1400" dirty="0" smtClean="0"/>
              <a:t> “VARIE”</a:t>
            </a:r>
          </a:p>
          <a:p>
            <a:endParaRPr lang="en-US" sz="1400" dirty="0" smtClean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10</a:t>
            </a:fld>
            <a:endParaRPr lang="en-US" sz="10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81263" y="6424054"/>
            <a:ext cx="11024701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i="1" dirty="0" smtClean="0">
                <a:latin typeface="Arial Black" panose="020B0A04020102020204" pitchFamily="34" charset="0"/>
              </a:rPr>
              <a:t>N.B Nella tavola sono indicati i pesi % di ciascun settore merceologico e non il totale investimenti in quanto una delle Aziende Dichiaranti non è in grado di fornire il dettaglio di tale dato. Segnaliamo che il dato può ritenersi rappresentativo. </a:t>
            </a:r>
          </a:p>
        </p:txBody>
      </p:sp>
    </p:spTree>
    <p:extLst>
      <p:ext uri="{BB962C8B-B14F-4D97-AF65-F5344CB8AC3E}">
        <p14:creationId xmlns:p14="http://schemas.microsoft.com/office/powerpoint/2010/main" val="367803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  <p:bldP spid="3" grpId="0" animBg="1"/>
      <p:bldP spid="4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ttotitolo 3"/>
          <p:cNvSpPr>
            <a:spLocks noGrp="1"/>
          </p:cNvSpPr>
          <p:nvPr>
            <p:ph type="subTitle" idx="10"/>
          </p:nvPr>
        </p:nvSpPr>
        <p:spPr>
          <a:xfrm>
            <a:off x="481852" y="82142"/>
            <a:ext cx="11481547" cy="438427"/>
          </a:xfrm>
        </p:spPr>
        <p:txBody>
          <a:bodyPr/>
          <a:lstStyle/>
          <a:p>
            <a:r>
              <a:rPr lang="it-IT" sz="1400" i="1" dirty="0" smtClean="0"/>
              <a:t>PESO % SUL TOTALE DEGLI INVESTIMENTI NETTI progressivi a gennaio PER SETTORE MERCEOLOGICO</a:t>
            </a:r>
            <a:endParaRPr lang="it-IT" sz="1400" i="1" dirty="0"/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320479"/>
              </p:ext>
            </p:extLst>
          </p:nvPr>
        </p:nvGraphicFramePr>
        <p:xfrm>
          <a:off x="213360" y="622486"/>
          <a:ext cx="11750039" cy="5613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11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4703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887383"/>
              </p:ext>
            </p:extLst>
          </p:nvPr>
        </p:nvGraphicFramePr>
        <p:xfrm>
          <a:off x="1404038" y="376059"/>
          <a:ext cx="9383924" cy="6131728"/>
        </p:xfrm>
        <a:graphic>
          <a:graphicData uri="http://schemas.openxmlformats.org/drawingml/2006/table">
            <a:tbl>
              <a:tblPr/>
              <a:tblGrid>
                <a:gridCol w="1494007"/>
                <a:gridCol w="1014079"/>
                <a:gridCol w="1092075"/>
                <a:gridCol w="1092075"/>
                <a:gridCol w="1191313"/>
                <a:gridCol w="1092075"/>
                <a:gridCol w="1191313"/>
                <a:gridCol w="119562"/>
                <a:gridCol w="1097425"/>
              </a:tblGrid>
              <a:tr h="362919">
                <a:tc gridSpan="2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A6F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A:</a:t>
                      </a:r>
                      <a:br>
                        <a:rPr lang="it-IT" sz="9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9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&gt; </a:t>
                      </a:r>
                      <a:r>
                        <a:rPr lang="it-IT" sz="9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30.000</a:t>
                      </a:r>
                      <a:endParaRPr lang="it-IT" sz="900" b="1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B:</a:t>
                      </a:r>
                      <a:br>
                        <a:rPr lang="it-IT" sz="9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9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30.000 </a:t>
                      </a:r>
                      <a:r>
                        <a:rPr lang="it-IT" sz="9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 </a:t>
                      </a:r>
                      <a:r>
                        <a:rPr lang="it-IT" sz="9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16.000</a:t>
                      </a:r>
                      <a:endParaRPr lang="it-IT" sz="900" b="1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C:</a:t>
                      </a:r>
                      <a:br>
                        <a:rPr lang="it-IT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16.000 </a:t>
                      </a:r>
                      <a:r>
                        <a:rPr lang="it-IT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 </a:t>
                      </a:r>
                      <a:r>
                        <a:rPr lang="it-IT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10.000</a:t>
                      </a:r>
                      <a:endParaRPr lang="it-IT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D:</a:t>
                      </a:r>
                      <a:br>
                        <a:rPr lang="it-IT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10.000 </a:t>
                      </a:r>
                      <a:r>
                        <a:rPr lang="it-IT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- 7.000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</a:t>
                      </a:r>
                      <a:r>
                        <a:rPr lang="it-IT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E:</a:t>
                      </a:r>
                      <a:r>
                        <a:rPr lang="it-IT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/>
                      </a:r>
                      <a:br>
                        <a:rPr lang="it-IT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&lt;</a:t>
                      </a:r>
                      <a:r>
                        <a:rPr lang="it-IT" sz="9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7.000</a:t>
                      </a:r>
                      <a:endParaRPr lang="it-IT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it-IT" sz="1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rtl="0" fontAlgn="ctr"/>
                      <a:r>
                        <a:rPr lang="it-IT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Valore</a:t>
                      </a:r>
                      <a:r>
                        <a:rPr lang="it-IT" sz="900" b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% per Mese</a:t>
                      </a:r>
                      <a:r>
                        <a:rPr lang="it-IT" sz="900" b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2018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</a:tr>
              <a:tr h="226827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it-IT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N° Aziende Dichiaranti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A6F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endParaRPr lang="it-IT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endParaRPr lang="it-IT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it-IT" sz="1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9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23</a:t>
                      </a:r>
                      <a:endParaRPr lang="it-IT" sz="9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266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CRESCITA % DEGLI INVESTIMENTI PUBBLICITARI </a:t>
                      </a:r>
                      <a:r>
                        <a:rPr lang="it-IT" sz="900" b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 </a:t>
                      </a:r>
                      <a:r>
                        <a:rPr lang="it-IT" sz="9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MESE 2018</a:t>
                      </a:r>
                      <a:r>
                        <a:rPr lang="it-IT" sz="900" b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SUL 2017 </a:t>
                      </a:r>
                    </a:p>
                    <a:p>
                      <a:pPr algn="ctr" fontAlgn="ctr"/>
                      <a:r>
                        <a:rPr lang="it-IT" sz="900" b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DELLE AZIENDE DELLA FASCIA</a:t>
                      </a:r>
                      <a:endParaRPr lang="it-IT" sz="900" b="0" i="0" u="none" strike="noStrike" kern="12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Gennaio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-3,2</a:t>
                      </a:r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Febbraio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Marzo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Aprile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Maggio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Giugno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Luglio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Agosto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Settembre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1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Ottobre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Novembre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Dicembre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 smtClean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266">
                <a:tc rowSpan="1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9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PESO DEGLI INVESTIMENTI PUBBLICITARI PER MESE DELLE AZIENDE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it-IT" sz="9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DELLA FASCIA SUL TOTALE FATTURATO 2018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Gennaio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Febbraio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Marzo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Aprile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Maggio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Giugno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Luglio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Agosto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Settembre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Ottobre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Novembre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9266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5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Dicembre</a:t>
                      </a:r>
                      <a:endParaRPr lang="it-IT" sz="8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056640" y="6531108"/>
            <a:ext cx="10010140" cy="3063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N.B. I valori sono stati calcolati partendo 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dagli investimenti 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netti pubblicitari 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2017 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e 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2018 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(esclusa la "</a:t>
            </a:r>
            <a:r>
              <a:rPr lang="it-IT" sz="1000" i="1" dirty="0" err="1">
                <a:latin typeface="Arial Black" panose="020B0A04020102020204" pitchFamily="34" charset="0"/>
                <a:cs typeface="Arial" panose="020B0604020202020204" pitchFamily="34" charset="0"/>
              </a:rPr>
              <a:t>Keywords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/Search </a:t>
            </a:r>
            <a:r>
              <a:rPr lang="it-IT" sz="1000" i="1" dirty="0" err="1">
                <a:latin typeface="Arial Black" panose="020B0A04020102020204" pitchFamily="34" charset="0"/>
                <a:cs typeface="Arial" panose="020B0604020202020204" pitchFamily="34" charset="0"/>
              </a:rPr>
              <a:t>adv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sp>
        <p:nvSpPr>
          <p:cNvPr id="10" name="Sottotitolo 3"/>
          <p:cNvSpPr txBox="1">
            <a:spLocks/>
          </p:cNvSpPr>
          <p:nvPr/>
        </p:nvSpPr>
        <p:spPr>
          <a:xfrm>
            <a:off x="481852" y="28354"/>
            <a:ext cx="11481547" cy="43842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600" b="0" kern="1200" cap="all" baseline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Arial Black" panose="020B0A04020102020204" pitchFamily="34" charset="0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 pitchFamily="34" charset="0"/>
              <a:buNone/>
              <a:defRPr sz="1800" b="0" i="0" kern="1200" cap="all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Font typeface="Arial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SzPct val="130000"/>
              <a:buFont typeface="Wingdings" panose="05000000000000000000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130000"/>
              <a:buFont typeface="+mj-lt"/>
              <a:buNone/>
              <a:defRPr lang="it-IT" sz="18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+mj-lt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+mj-lt"/>
              <a:buNone/>
              <a:defRPr sz="17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i="1" smtClean="0"/>
              <a:t>Ranking per fascia di INVESTIMENTO totale (per 1.000) - Crescita % E PESO DEGLI INVESTIMENTI MENSILE</a:t>
            </a:r>
            <a:endParaRPr lang="it-IT" sz="1400" i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12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4093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>
            <a:spLocks noGrp="1"/>
          </p:cNvSpPr>
          <p:nvPr>
            <p:ph type="ctrTitle"/>
          </p:nvPr>
        </p:nvSpPr>
        <p:spPr>
          <a:xfrm>
            <a:off x="1433788" y="2877954"/>
            <a:ext cx="5274716" cy="1564614"/>
          </a:xfrm>
        </p:spPr>
        <p:txBody>
          <a:bodyPr/>
          <a:lstStyle/>
          <a:p>
            <a:r>
              <a:rPr lang="it-IT" sz="6000" dirty="0" err="1" smtClean="0"/>
              <a:t>Thank</a:t>
            </a:r>
            <a:r>
              <a:rPr lang="it-IT" sz="6000" dirty="0" smtClean="0"/>
              <a:t> </a:t>
            </a:r>
            <a:r>
              <a:rPr lang="it-IT" sz="6000" dirty="0" err="1" smtClean="0"/>
              <a:t>you</a:t>
            </a:r>
            <a:endParaRPr lang="it-IT" sz="6000" dirty="0"/>
          </a:p>
        </p:txBody>
      </p:sp>
      <p:sp>
        <p:nvSpPr>
          <p:cNvPr id="7" name="Sottotitolo 4"/>
          <p:cNvSpPr>
            <a:spLocks noGrp="1"/>
          </p:cNvSpPr>
          <p:nvPr>
            <p:ph type="subTitle" idx="1"/>
          </p:nvPr>
        </p:nvSpPr>
        <p:spPr>
          <a:xfrm>
            <a:off x="1541365" y="4501190"/>
            <a:ext cx="9337921" cy="1232066"/>
          </a:xfrm>
        </p:spPr>
        <p:txBody>
          <a:bodyPr/>
          <a:lstStyle/>
          <a:p>
            <a:pPr algn="l"/>
            <a:r>
              <a:rPr lang="it-IT" sz="2000" dirty="0" smtClean="0"/>
              <a:t>Chiara Castelli</a:t>
            </a:r>
            <a:br>
              <a:rPr lang="it-IT" sz="2000" dirty="0" smtClean="0"/>
            </a:br>
            <a:r>
              <a:rPr lang="it-IT" sz="2000" dirty="0" smtClean="0"/>
              <a:t>Tel. +39 348 1001107</a:t>
            </a:r>
            <a:br>
              <a:rPr lang="it-IT" sz="2000" dirty="0" smtClean="0"/>
            </a:br>
            <a:r>
              <a:rPr lang="it-IT" sz="2000" dirty="0" smtClean="0">
                <a:hlinkClick r:id="rId2"/>
              </a:rPr>
              <a:t>c.castelli@reply.eu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www.reply.com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350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/>
          <p:nvPr/>
        </p:nvSpPr>
        <p:spPr>
          <a:xfrm rot="5400000">
            <a:off x="5755297" y="-4658733"/>
            <a:ext cx="720000" cy="1072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dirty="0">
              <a:solidFill>
                <a:srgbClr val="1DAC3E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5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969663"/>
              </p:ext>
            </p:extLst>
          </p:nvPr>
        </p:nvGraphicFramePr>
        <p:xfrm>
          <a:off x="737850" y="345267"/>
          <a:ext cx="10728000" cy="2484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28000"/>
              </a:tblGrid>
              <a:tr h="689254"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dirty="0" smtClean="0">
                          <a:solidFill>
                            <a:srgbClr val="FFFFFF"/>
                          </a:solidFill>
                          <a:latin typeface="Arial Black" panose="020B0A04020102020204" pitchFamily="34" charset="0"/>
                          <a:cs typeface="Arial"/>
                        </a:rPr>
                        <a:t>SITI NUOVI NEL MESE DI GENNAIO 2018</a:t>
                      </a:r>
                      <a:endParaRPr lang="de-DE" sz="1800" b="0" i="0" dirty="0">
                        <a:solidFill>
                          <a:srgbClr val="FFFFFF"/>
                        </a:solidFill>
                        <a:latin typeface="Arial Black" panose="020B0A04020102020204" pitchFamily="34" charset="0"/>
                        <a:cs typeface="Arial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ctr"/>
                      <a:r>
                        <a:rPr lang="de-DE" sz="1800" b="0" i="0" dirty="0" err="1" smtClean="0">
                          <a:solidFill>
                            <a:srgbClr val="000000"/>
                          </a:solidFill>
                          <a:latin typeface="Arial  "/>
                          <a:cs typeface="Arial"/>
                        </a:rPr>
                        <a:t>RaiPlay</a:t>
                      </a:r>
                      <a:r>
                        <a:rPr lang="de-DE" sz="1800" b="0" i="0" dirty="0" smtClean="0">
                          <a:solidFill>
                            <a:srgbClr val="000000"/>
                          </a:solidFill>
                          <a:latin typeface="Arial  "/>
                          <a:cs typeface="Arial"/>
                        </a:rPr>
                        <a:t> Radio</a:t>
                      </a:r>
                      <a:endParaRPr lang="de-DE" sz="1800" b="0" i="0" dirty="0">
                        <a:solidFill>
                          <a:srgbClr val="000000"/>
                        </a:solidFill>
                        <a:latin typeface="Arial  "/>
                        <a:cs typeface="Arial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l"/>
                      <a:endParaRPr lang="de-DE" sz="1800" b="0" i="0" dirty="0">
                        <a:solidFill>
                          <a:srgbClr val="000000"/>
                        </a:solidFill>
                        <a:latin typeface="+mn-lt"/>
                        <a:cs typeface="Arial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l"/>
                      <a:endParaRPr lang="de-DE" sz="1800" b="0" i="0" dirty="0">
                        <a:solidFill>
                          <a:srgbClr val="000000"/>
                        </a:solidFill>
                        <a:latin typeface="+mn-lt"/>
                        <a:cs typeface="Arial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hteck 4"/>
          <p:cNvSpPr/>
          <p:nvPr/>
        </p:nvSpPr>
        <p:spPr>
          <a:xfrm rot="5400000">
            <a:off x="5755297" y="-1265596"/>
            <a:ext cx="720000" cy="1072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dirty="0">
              <a:solidFill>
                <a:srgbClr val="1DAC3E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7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991370"/>
              </p:ext>
            </p:extLst>
          </p:nvPr>
        </p:nvGraphicFramePr>
        <p:xfrm>
          <a:off x="737850" y="3738404"/>
          <a:ext cx="10728000" cy="2484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28000"/>
              </a:tblGrid>
              <a:tr h="689254"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dirty="0" smtClean="0">
                          <a:solidFill>
                            <a:srgbClr val="FFFFFF"/>
                          </a:solidFill>
                          <a:latin typeface="Arial Black" panose="020B0A04020102020204" pitchFamily="34" charset="0"/>
                          <a:cs typeface="Arial"/>
                        </a:rPr>
                        <a:t>SITI CHIUSI NEL MESE DI GENNAIO 2018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ctr"/>
                      <a:r>
                        <a:rPr lang="de-DE" sz="1800" b="0" i="0" dirty="0" err="1" smtClean="0">
                          <a:solidFill>
                            <a:srgbClr val="000000"/>
                          </a:solidFill>
                          <a:latin typeface="Arial  "/>
                          <a:cs typeface="Arial"/>
                        </a:rPr>
                        <a:t>Nessuno</a:t>
                      </a:r>
                      <a:endParaRPr lang="de-DE" sz="1800" b="0" i="0" dirty="0">
                        <a:solidFill>
                          <a:srgbClr val="000000"/>
                        </a:solidFill>
                        <a:latin typeface="Arial  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l"/>
                      <a:endParaRPr lang="de-DE" sz="1800" b="0" i="0" dirty="0">
                        <a:solidFill>
                          <a:srgbClr val="000000"/>
                        </a:solidFill>
                        <a:latin typeface="+mn-lt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l"/>
                      <a:endParaRPr lang="de-DE" sz="1800" b="0" i="0" dirty="0">
                        <a:solidFill>
                          <a:srgbClr val="000000"/>
                        </a:solidFill>
                        <a:latin typeface="+mn-lt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6434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1326843" y="58845"/>
            <a:ext cx="9272362" cy="438427"/>
          </a:xfrm>
        </p:spPr>
        <p:txBody>
          <a:bodyPr/>
          <a:lstStyle/>
          <a:p>
            <a:r>
              <a:rPr lang="it-IT" i="1" smtClean="0"/>
              <a:t>INVESTIMENTI PUBBLICITARI in migliaia di euro per DEVICE/STRUMENTO</a:t>
            </a:r>
            <a:endParaRPr lang="it-IT" i="1" dirty="0"/>
          </a:p>
        </p:txBody>
      </p:sp>
      <p:graphicFrame>
        <p:nvGraphicFramePr>
          <p:cNvPr id="7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469692"/>
              </p:ext>
            </p:extLst>
          </p:nvPr>
        </p:nvGraphicFramePr>
        <p:xfrm>
          <a:off x="300790" y="832574"/>
          <a:ext cx="8075119" cy="5525837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1010652"/>
                <a:gridCol w="1083892"/>
                <a:gridCol w="839383"/>
                <a:gridCol w="839383"/>
                <a:gridCol w="839383"/>
                <a:gridCol w="714047"/>
                <a:gridCol w="820588"/>
                <a:gridCol w="138820"/>
                <a:gridCol w="958368"/>
                <a:gridCol w="830603"/>
              </a:tblGrid>
              <a:tr h="41790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DESKTOP/TABLET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SMARTPHONE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069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20.359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-8,6%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5.869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-40,1%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26.252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3409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56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60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8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20.359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-8,6%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5.869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24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-40,1%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26.252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8562475" y="858863"/>
            <a:ext cx="3438514" cy="2449489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DESKTOP/TABLET</a:t>
            </a:r>
          </a:p>
          <a:p>
            <a:pPr algn="just"/>
            <a:endParaRPr lang="it-IT" sz="5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Rappresenta 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78% degli investimenti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pubblicitari totali. Tale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percentuale è in calo rispetto allo scorso anno (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gennaio 2017 pari all’82%)</a:t>
            </a:r>
          </a:p>
          <a:p>
            <a:pPr algn="just"/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99%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è dichiarato in </a:t>
            </a:r>
            <a:r>
              <a:rPr lang="it-IT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Browsing</a:t>
            </a:r>
            <a:endParaRPr lang="it-IT" sz="13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Browsing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/Banner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vale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circa il 60% del totale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Desktop/Tablet, seguito dal </a:t>
            </a:r>
            <a:r>
              <a:rPr lang="it-IT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Browsing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/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Video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che vale il </a:t>
            </a:r>
            <a:r>
              <a:rPr lang="it-IT" sz="13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20%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. Entrambe le tipologie risultano in calo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8562475" y="3610084"/>
            <a:ext cx="3438514" cy="2895765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SMARTPHONE</a:t>
            </a:r>
          </a:p>
          <a:p>
            <a:pPr algn="just"/>
            <a:endParaRPr lang="it-IT" sz="5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Cresce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la quota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dell’erogato su </a:t>
            </a:r>
            <a:r>
              <a:rPr lang="it-IT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Smartphone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(18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% a gennaio 2017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e il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22% a gennaio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2018)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Dato positivo per entrambe le tipologie di fruizione e per quasi tutte le Tipologie/Oggetto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just"/>
            <a:endParaRPr lang="it-IT" sz="5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L’80%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è dichiarato in </a:t>
            </a:r>
            <a:r>
              <a:rPr lang="it-IT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Browsing</a:t>
            </a:r>
            <a:endParaRPr lang="it-IT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Browsing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/Banner,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che pesa il 66% del totale Smartphone, ha un andamento positivo</a:t>
            </a: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208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p"/>
      <p:bldP spid="2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1326843" y="45720"/>
            <a:ext cx="9272362" cy="438427"/>
          </a:xfrm>
        </p:spPr>
        <p:txBody>
          <a:bodyPr/>
          <a:lstStyle/>
          <a:p>
            <a:r>
              <a:rPr lang="it-IT" i="1" dirty="0" smtClean="0"/>
              <a:t>INVESTIMENTI PUBBLICITARI in migliaia di euro per FRUIZIONE</a:t>
            </a:r>
          </a:p>
        </p:txBody>
      </p:sp>
      <p:graphicFrame>
        <p:nvGraphicFramePr>
          <p:cNvPr id="7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537776"/>
              </p:ext>
            </p:extLst>
          </p:nvPr>
        </p:nvGraphicFramePr>
        <p:xfrm>
          <a:off x="519747" y="713066"/>
          <a:ext cx="6917388" cy="5425615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1093190"/>
                <a:gridCol w="924961"/>
                <a:gridCol w="924961"/>
                <a:gridCol w="924961"/>
                <a:gridCol w="924961"/>
                <a:gridCol w="152980"/>
                <a:gridCol w="1056078"/>
                <a:gridCol w="915296"/>
              </a:tblGrid>
              <a:tr h="41790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BROWSING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069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24.901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1.350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56,6%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26.252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3409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56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60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8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24.901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1.350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56,6%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26.252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9" name="Rettangolo 8"/>
          <p:cNvSpPr/>
          <p:nvPr/>
        </p:nvSpPr>
        <p:spPr>
          <a:xfrm>
            <a:off x="7920795" y="814740"/>
            <a:ext cx="3438514" cy="2449489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BROWSING</a:t>
            </a:r>
          </a:p>
          <a:p>
            <a:pPr algn="just"/>
            <a:endParaRPr lang="it-IT" sz="5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L’80% dell’erogato è generato da Desktop/Tablet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60%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è erogato nella tipologia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Banner che risulta in calo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rispetto allo stesso mese dell’anno precedente</a:t>
            </a:r>
          </a:p>
          <a:p>
            <a:pPr algn="just"/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La tipologia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Video,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che pesa circa il 20% del </a:t>
            </a:r>
            <a:r>
              <a:rPr lang="it-IT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Browsing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it-IT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risulta in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calo</a:t>
            </a:r>
            <a:endParaRPr lang="it-IT" sz="1300" b="1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algn="just"/>
            <a:endParaRPr lang="it-IT" sz="13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920795" y="3711133"/>
            <a:ext cx="3438514" cy="2249435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300" b="1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  <a:endParaRPr lang="it-IT" sz="5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L’86% dell’erogato è generato da Smartphone</a:t>
            </a:r>
            <a:endParaRPr lang="it-IT" sz="1300" b="1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A totale Device il </a:t>
            </a:r>
            <a:r>
              <a:rPr lang="it-IT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4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8%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è erogato nella tipologia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Banner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e 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42% nella tipologia Video</a:t>
            </a:r>
          </a:p>
          <a:p>
            <a:pPr algn="just"/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Native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(che pesa lo 0,7% del totale </a:t>
            </a:r>
            <a:r>
              <a:rPr lang="it-IT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App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) è l’unica tipologia che risulta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in calo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endParaRPr lang="it-IT" sz="13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4291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975361" y="45607"/>
            <a:ext cx="9768840" cy="438427"/>
          </a:xfrm>
        </p:spPr>
        <p:txBody>
          <a:bodyPr/>
          <a:lstStyle/>
          <a:p>
            <a:r>
              <a:rPr lang="it-IT" i="1" dirty="0"/>
              <a:t>INVESTIMENTI PUBBLICITARI in </a:t>
            </a:r>
            <a:r>
              <a:rPr lang="it-IT" i="1" dirty="0" smtClean="0"/>
              <a:t>migliaia di euro per </a:t>
            </a:r>
            <a:r>
              <a:rPr lang="it-IT" i="1" dirty="0" err="1" smtClean="0"/>
              <a:t>MODALITà</a:t>
            </a:r>
            <a:r>
              <a:rPr lang="it-IT" i="1" dirty="0" smtClean="0"/>
              <a:t> DI VENDITA</a:t>
            </a:r>
            <a:endParaRPr lang="it-IT" i="1" dirty="0"/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48817"/>
              </p:ext>
            </p:extLst>
          </p:nvPr>
        </p:nvGraphicFramePr>
        <p:xfrm>
          <a:off x="336885" y="834190"/>
          <a:ext cx="8106855" cy="5543904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1026694"/>
                <a:gridCol w="938629"/>
                <a:gridCol w="942952"/>
                <a:gridCol w="821361"/>
                <a:gridCol w="821361"/>
                <a:gridCol w="821361"/>
                <a:gridCol w="768086"/>
                <a:gridCol w="137015"/>
                <a:gridCol w="930462"/>
                <a:gridCol w="898934"/>
              </a:tblGrid>
              <a:tr h="46880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IMPRESSION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TEMPO 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PERFORMANCE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Totale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069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18.718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-8,4%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5.337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18,5%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2.197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26.252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3409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56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8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18.718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-8,4%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5.337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18,5%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2.197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26.252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8" name="Rettangolo 7"/>
          <p:cNvSpPr/>
          <p:nvPr/>
        </p:nvSpPr>
        <p:spPr>
          <a:xfrm>
            <a:off x="8767195" y="1311033"/>
            <a:ext cx="3024000" cy="1649270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IMPRESSION</a:t>
            </a:r>
          </a:p>
          <a:p>
            <a:pPr algn="just"/>
            <a:endParaRPr lang="it-IT" sz="5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75% degli investimenti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pubblicitari è veicolato su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Desktop/Tablet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Positivo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l’erogato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App, </a:t>
            </a:r>
            <a:r>
              <a:rPr 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che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pesa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il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6% del </a:t>
            </a:r>
            <a:r>
              <a:rPr 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totale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Impression</a:t>
            </a:r>
            <a:endParaRPr lang="it-IT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767195" y="3739557"/>
            <a:ext cx="3024000" cy="1741603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</a:t>
            </a:r>
          </a:p>
          <a:p>
            <a:pPr algn="just"/>
            <a:endParaRPr lang="it-IT" sz="5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Continua l’andamento positivo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già registrato negli ultimi mesi del 2017</a:t>
            </a:r>
          </a:p>
          <a:p>
            <a:pPr algn="just"/>
            <a:endParaRPr lang="it-IT" sz="5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Il dato risulta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negativo solo per Desktop/Tablet  erogato su </a:t>
            </a:r>
            <a:r>
              <a:rPr lang="it-IT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App</a:t>
            </a:r>
            <a:endParaRPr lang="it-IT" sz="13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5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7643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2101936" y="172607"/>
            <a:ext cx="7968163" cy="438427"/>
          </a:xfrm>
        </p:spPr>
        <p:txBody>
          <a:bodyPr/>
          <a:lstStyle/>
          <a:p>
            <a:r>
              <a:rPr lang="it-IT" sz="1400" i="1" dirty="0" smtClean="0"/>
              <a:t>Trend STORICO modalità di vendita</a:t>
            </a:r>
          </a:p>
        </p:txBody>
      </p:sp>
      <p:sp>
        <p:nvSpPr>
          <p:cNvPr id="3" name="Rettangolo 2"/>
          <p:cNvSpPr/>
          <p:nvPr/>
        </p:nvSpPr>
        <p:spPr>
          <a:xfrm>
            <a:off x="2156346" y="520859"/>
            <a:ext cx="799578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Peso % degli investimenti </a:t>
            </a:r>
            <a:r>
              <a:rPr lang="it-IT" sz="15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pubblicitari di ciascuna </a:t>
            </a:r>
            <a:r>
              <a:rPr lang="it-IT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modalità di </a:t>
            </a:r>
            <a:r>
              <a:rPr lang="it-IT" sz="15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vendita</a:t>
            </a:r>
            <a:endParaRPr lang="it-IT" sz="1500" i="1" dirty="0">
              <a:solidFill>
                <a:schemeClr val="tx1">
                  <a:lumMod val="75000"/>
                  <a:lumOff val="25000"/>
                </a:schemeClr>
              </a:solidFill>
              <a:latin typeface="Arial  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49624" y="6112032"/>
            <a:ext cx="1074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N.B. i valori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 %  fino al 2016 sono </a:t>
            </a:r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stati calcolati a partire dai dati presenti nei report consolidati dei singoli anni.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Ricordiamo </a:t>
            </a:r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che il perimetro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delle Aziende Dichiaranti non è omogeneo per gli anni analizzati.</a:t>
            </a:r>
            <a:endParaRPr lang="it-IT" sz="1000" i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6</a:t>
            </a:fld>
            <a:endParaRPr lang="en-US" sz="1000" dirty="0"/>
          </a:p>
        </p:txBody>
      </p:sp>
      <p:grpSp>
        <p:nvGrpSpPr>
          <p:cNvPr id="11" name="Gruppo 10"/>
          <p:cNvGrpSpPr/>
          <p:nvPr/>
        </p:nvGrpSpPr>
        <p:grpSpPr>
          <a:xfrm>
            <a:off x="637716" y="1025882"/>
            <a:ext cx="10948601" cy="4881743"/>
            <a:chOff x="637716" y="1025882"/>
            <a:chExt cx="10948601" cy="4881743"/>
          </a:xfrm>
        </p:grpSpPr>
        <p:graphicFrame>
          <p:nvGraphicFramePr>
            <p:cNvPr id="13" name="Grafico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51060667"/>
                </p:ext>
              </p:extLst>
            </p:nvPr>
          </p:nvGraphicFramePr>
          <p:xfrm>
            <a:off x="637716" y="1577672"/>
            <a:ext cx="5826584" cy="43299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4" name="Gruppo 13"/>
            <p:cNvGrpSpPr/>
            <p:nvPr/>
          </p:nvGrpSpPr>
          <p:grpSpPr>
            <a:xfrm>
              <a:off x="6779317" y="1025882"/>
              <a:ext cx="4807000" cy="4881743"/>
              <a:chOff x="6779317" y="1025882"/>
              <a:chExt cx="4807000" cy="4881743"/>
            </a:xfrm>
          </p:grpSpPr>
          <p:sp>
            <p:nvSpPr>
              <p:cNvPr id="15" name="Rettangolo 14"/>
              <p:cNvSpPr/>
              <p:nvPr/>
            </p:nvSpPr>
            <p:spPr>
              <a:xfrm>
                <a:off x="6906317" y="1025882"/>
                <a:ext cx="4680000" cy="4881743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aphicFrame>
            <p:nvGraphicFramePr>
              <p:cNvPr id="17" name="Grafico 1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81928613"/>
                  </p:ext>
                </p:extLst>
              </p:nvPr>
            </p:nvGraphicFramePr>
            <p:xfrm>
              <a:off x="6779317" y="1519362"/>
              <a:ext cx="4773589" cy="40253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402077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1317057" y="-1308"/>
            <a:ext cx="8891362" cy="438427"/>
          </a:xfrm>
        </p:spPr>
        <p:txBody>
          <a:bodyPr/>
          <a:lstStyle/>
          <a:p>
            <a:r>
              <a:rPr lang="it-IT" i="1" dirty="0" smtClean="0"/>
              <a:t>INVESTIMENTI PUBBLICITARI in migliaia di euro per oggetto/tipologia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262153"/>
              </p:ext>
            </p:extLst>
          </p:nvPr>
        </p:nvGraphicFramePr>
        <p:xfrm>
          <a:off x="137160" y="447735"/>
          <a:ext cx="11844354" cy="4846587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545584"/>
                <a:gridCol w="740773"/>
                <a:gridCol w="729378"/>
                <a:gridCol w="663071"/>
                <a:gridCol w="755900"/>
                <a:gridCol w="729378"/>
                <a:gridCol w="729378"/>
                <a:gridCol w="729378"/>
                <a:gridCol w="729378"/>
                <a:gridCol w="649810"/>
                <a:gridCol w="769162"/>
                <a:gridCol w="623286"/>
                <a:gridCol w="663071"/>
                <a:gridCol w="649810"/>
                <a:gridCol w="707274"/>
                <a:gridCol w="116842"/>
                <a:gridCol w="623286"/>
                <a:gridCol w="689595"/>
              </a:tblGrid>
              <a:tr h="50717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BANNER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VIDEO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AUDIO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DIRECT MKT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CLASSIFIED/</a:t>
                      </a:r>
                      <a:b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DIRECTORIES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ALTRE TIPOLOGIE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5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TOTALE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lang="it-IT" sz="1300" b="1" i="1" u="none" strike="noStrike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</a:tr>
              <a:tr h="29830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5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15.535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-8,9%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5.750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-0,7%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53,5%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721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29,7%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548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25,3%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1.844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-16,7%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1.847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73,7%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26.252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810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15.535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-8,9%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5.750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-0,7%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53,5%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721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29,7%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548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25,3%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1.844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-16,7%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1.847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73,7%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26.252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-3,2%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510142" y="5476496"/>
            <a:ext cx="3183556" cy="1226865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72000" tIns="72000" rIns="72000" bIns="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BANNER</a:t>
            </a:r>
          </a:p>
          <a:p>
            <a:pPr algn="just"/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L’andamento negativo è generato dall’erogato su </a:t>
            </a:r>
            <a:r>
              <a:rPr lang="it-IT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Desktop/Tablet</a:t>
            </a:r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 che pesa il </a:t>
            </a:r>
            <a:r>
              <a:rPr lang="it-IT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76%</a:t>
            </a:r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 circa di tale tipologia, la parte di erogato in </a:t>
            </a:r>
            <a:r>
              <a:rPr lang="it-IT" sz="13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App</a:t>
            </a:r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 risulta infatti positiva</a:t>
            </a:r>
          </a:p>
          <a:p>
            <a:pPr algn="just"/>
            <a:endParaRPr lang="it-IT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3964411" y="5484512"/>
            <a:ext cx="3557341" cy="1149921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72000" tIns="72000" rIns="72000" bIns="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</a:p>
          <a:p>
            <a:pPr algn="just"/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Circa il </a:t>
            </a:r>
            <a:r>
              <a:rPr lang="it-IT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50%</a:t>
            </a:r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 delle Concessionarie dichiara un dato in calo. A generare tale andamento è la parte erogata su </a:t>
            </a:r>
            <a:r>
              <a:rPr lang="it-IT" sz="13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Browsing</a:t>
            </a:r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, mentre l’erogato in </a:t>
            </a:r>
            <a:r>
              <a:rPr lang="it-IT" sz="13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App</a:t>
            </a:r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risulta positivo</a:t>
            </a:r>
            <a:endParaRPr lang="it-IT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7792464" y="5480499"/>
            <a:ext cx="3557341" cy="1148400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72000" tIns="72000" rIns="72000" bIns="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NATIVE</a:t>
            </a:r>
          </a:p>
          <a:p>
            <a:pPr algn="just"/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Circa il </a:t>
            </a:r>
            <a:r>
              <a:rPr lang="it-IT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50%</a:t>
            </a:r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 delle Concessionarie dichiara un dato in calo.</a:t>
            </a:r>
          </a:p>
          <a:p>
            <a:pPr algn="just"/>
            <a:r>
              <a:rPr lang="it-IT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>Cala per entrambe le modalità di fruizione</a:t>
            </a:r>
            <a:endParaRPr lang="it-IT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8090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1878839" y="155354"/>
            <a:ext cx="7968163" cy="438427"/>
          </a:xfrm>
        </p:spPr>
        <p:txBody>
          <a:bodyPr/>
          <a:lstStyle/>
          <a:p>
            <a:r>
              <a:rPr lang="it-IT" altLang="it-IT" sz="1400" i="1" dirty="0" smtClean="0"/>
              <a:t>INVESTIMENTI PUBBLICITARI VIDEO </a:t>
            </a:r>
            <a:r>
              <a:rPr lang="it-IT" altLang="it-IT" sz="1400" i="1" dirty="0"/>
              <a:t>per mese </a:t>
            </a:r>
            <a:r>
              <a:rPr lang="it-IT" altLang="it-IT" sz="1400" i="1" dirty="0" smtClean="0"/>
              <a:t>A GENNAIO 2018 </a:t>
            </a:r>
            <a:r>
              <a:rPr lang="it-IT" altLang="it-IT" sz="1400" i="1" dirty="0"/>
              <a:t>in valore assoluto e percentuale suddiviso per le </a:t>
            </a:r>
            <a:r>
              <a:rPr lang="it-IT" altLang="it-IT" sz="1400" i="1" dirty="0" smtClean="0"/>
              <a:t>TRE tipologie video</a:t>
            </a:r>
            <a:endParaRPr lang="it-IT" altLang="it-IT" sz="1400" i="1" dirty="0"/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399104"/>
              </p:ext>
            </p:extLst>
          </p:nvPr>
        </p:nvGraphicFramePr>
        <p:xfrm>
          <a:off x="518160" y="857756"/>
          <a:ext cx="10876202" cy="5514024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1436438"/>
                <a:gridCol w="856635"/>
                <a:gridCol w="856635"/>
                <a:gridCol w="856635"/>
                <a:gridCol w="856635"/>
                <a:gridCol w="856635"/>
                <a:gridCol w="856635"/>
                <a:gridCol w="856635"/>
                <a:gridCol w="856635"/>
                <a:gridCol w="141936"/>
                <a:gridCol w="825102"/>
                <a:gridCol w="809823"/>
                <a:gridCol w="809823"/>
              </a:tblGrid>
              <a:tr h="247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108" marR="45108" marT="45109" marB="451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rtl="0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sul Totale Video</a:t>
                      </a:r>
                      <a:r>
                        <a:rPr lang="it-IT" sz="1300" b="1" u="none" strike="noStrike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1705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Banner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Out 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Stream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rtl="0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  <a:p>
                      <a:pPr algn="ctr" rtl="0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</a:t>
                      </a:r>
                      <a:r>
                        <a:rPr lang="it-IT" sz="1300" b="1" u="none" strike="noStrike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  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i="0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Banner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Out 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Stream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21144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i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b="1" i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1" i="1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i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b="1" i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1" i="1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i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b="1" i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1" i="1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i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b="1" i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1" i="1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300" b="1" u="none" strike="noStrike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it-IT" sz="1300" b="1" i="0" u="none" strike="noStrike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  <a:endParaRPr lang="it-IT" sz="13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3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it-IT" sz="13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3141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4.232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-4,1%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953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-22,5%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565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293,0%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5.750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-0,7%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0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0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645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4.232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-4,1%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953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-22,5%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565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293,0%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5.750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-0,7%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16,6%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7219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2101936" y="172607"/>
            <a:ext cx="7968163" cy="438427"/>
          </a:xfrm>
        </p:spPr>
        <p:txBody>
          <a:bodyPr/>
          <a:lstStyle/>
          <a:p>
            <a:r>
              <a:rPr lang="it-IT" sz="1400" i="1" smtClean="0"/>
              <a:t>Trend STORICO DEL FATTURATO VIDEO  suddiviso per tipologia</a:t>
            </a:r>
            <a:endParaRPr lang="it-IT" sz="1400" i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49624" y="6193920"/>
            <a:ext cx="1074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N.B. i valori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% fino al 2016 sono </a:t>
            </a:r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stati calcolati a partire dai dati presenti nei report consolidati dei singoli anni.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Ricordiamo </a:t>
            </a:r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che il perimetro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delle Aziende Dichiaranti non è omogeneo per gli anni analizzati.</a:t>
            </a:r>
            <a:endParaRPr lang="it-IT" sz="1000" i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9</a:t>
            </a:fld>
            <a:endParaRPr lang="en-US" sz="1000" dirty="0"/>
          </a:p>
        </p:txBody>
      </p:sp>
      <p:grpSp>
        <p:nvGrpSpPr>
          <p:cNvPr id="14" name="Gruppo 13"/>
          <p:cNvGrpSpPr/>
          <p:nvPr/>
        </p:nvGrpSpPr>
        <p:grpSpPr>
          <a:xfrm>
            <a:off x="703635" y="980426"/>
            <a:ext cx="11092050" cy="4881743"/>
            <a:chOff x="703635" y="980426"/>
            <a:chExt cx="11092050" cy="4881743"/>
          </a:xfrm>
        </p:grpSpPr>
        <p:graphicFrame>
          <p:nvGraphicFramePr>
            <p:cNvPr id="16" name="Grafico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06638298"/>
                </p:ext>
              </p:extLst>
            </p:nvPr>
          </p:nvGraphicFramePr>
          <p:xfrm>
            <a:off x="703635" y="1454055"/>
            <a:ext cx="5629930" cy="43809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7" name="Gruppo 16"/>
            <p:cNvGrpSpPr/>
            <p:nvPr/>
          </p:nvGrpSpPr>
          <p:grpSpPr>
            <a:xfrm>
              <a:off x="6843657" y="980426"/>
              <a:ext cx="4952028" cy="4881743"/>
              <a:chOff x="6843657" y="980426"/>
              <a:chExt cx="4952028" cy="4881743"/>
            </a:xfrm>
          </p:grpSpPr>
          <p:sp>
            <p:nvSpPr>
              <p:cNvPr id="18" name="Rettangolo 17"/>
              <p:cNvSpPr/>
              <p:nvPr/>
            </p:nvSpPr>
            <p:spPr>
              <a:xfrm>
                <a:off x="6843657" y="980426"/>
                <a:ext cx="4617720" cy="4881743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aphicFrame>
            <p:nvGraphicFramePr>
              <p:cNvPr id="19" name="Grafico 1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60664676"/>
                  </p:ext>
                </p:extLst>
              </p:nvPr>
            </p:nvGraphicFramePr>
            <p:xfrm>
              <a:off x="6912161" y="1454055"/>
              <a:ext cx="4883524" cy="41815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</p:grpSp>
      <p:sp>
        <p:nvSpPr>
          <p:cNvPr id="20" name="Rettangolo 19"/>
          <p:cNvSpPr/>
          <p:nvPr/>
        </p:nvSpPr>
        <p:spPr>
          <a:xfrm>
            <a:off x="2156346" y="520859"/>
            <a:ext cx="799578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Peso % degli investimenti </a:t>
            </a:r>
            <a:r>
              <a:rPr lang="it-IT" sz="15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pubblicitari di ciascuna tipologia video</a:t>
            </a:r>
            <a:endParaRPr lang="it-IT" sz="1500" i="1" dirty="0">
              <a:solidFill>
                <a:schemeClr val="tx1">
                  <a:lumMod val="75000"/>
                  <a:lumOff val="25000"/>
                </a:schemeClr>
              </a:solidFill>
              <a:latin typeface="Arial  "/>
            </a:endParaRPr>
          </a:p>
        </p:txBody>
      </p:sp>
    </p:spTree>
    <p:extLst>
      <p:ext uri="{BB962C8B-B14F-4D97-AF65-F5344CB8AC3E}">
        <p14:creationId xmlns:p14="http://schemas.microsoft.com/office/powerpoint/2010/main" val="215258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20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Reply Consulting PRESENTATION WHITE 4.3">
  <a:themeElements>
    <a:clrScheme name="Impostazioni personalizzate 150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76B8A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eply_ppt_template_black_4.3-TRIPLESENSE-CLD-rev.pptx" id="{5300BBF0-B928-40B7-A4F0-B85F7BB21587}" vid="{87529293-EB9D-4693-B12D-DC576F2C49D1}"/>
    </a:ext>
  </a:extLst>
</a:theme>
</file>

<file path=ppt/theme/theme2.xml><?xml version="1.0" encoding="utf-8"?>
<a:theme xmlns:a="http://schemas.openxmlformats.org/drawingml/2006/main" name="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3.xml><?xml version="1.0" encoding="utf-8"?>
<a:theme xmlns:a="http://schemas.openxmlformats.org/drawingml/2006/main" name="1_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Reply Consulting PRESENTATION WHITE 4.3</Template>
  <TotalTime>1230</TotalTime>
  <Words>2030</Words>
  <Application>Microsoft Office PowerPoint</Application>
  <PresentationFormat>Widescreen</PresentationFormat>
  <Paragraphs>1242</Paragraphs>
  <Slides>13</Slides>
  <Notes>12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3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3" baseType="lpstr">
      <vt:lpstr>Arial</vt:lpstr>
      <vt:lpstr>Arial  </vt:lpstr>
      <vt:lpstr>Arial Black</vt:lpstr>
      <vt:lpstr>Calibri</vt:lpstr>
      <vt:lpstr>Verdana</vt:lpstr>
      <vt:lpstr>Wingdings</vt:lpstr>
      <vt:lpstr>Reply Consulting PRESENTATION WHITE 4.3</vt:lpstr>
      <vt:lpstr>Reply</vt:lpstr>
      <vt:lpstr>1_Reply</vt:lpstr>
      <vt:lpstr>think-cell Folie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Thank you</vt:lpstr>
    </vt:vector>
  </TitlesOfParts>
  <Manager/>
  <Company>Reply S.p.A.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OF YOUR PRESENTATION</dc:title>
  <dc:subject/>
  <dc:creator>Selvaggi Laura</dc:creator>
  <cp:keywords/>
  <dc:description/>
  <cp:lastModifiedBy>Selvaggi Laura</cp:lastModifiedBy>
  <cp:revision>179</cp:revision>
  <cp:lastPrinted>2017-12-19T17:47:24Z</cp:lastPrinted>
  <dcterms:created xsi:type="dcterms:W3CDTF">2017-09-15T07:09:01Z</dcterms:created>
  <dcterms:modified xsi:type="dcterms:W3CDTF">2018-03-05T11:07:11Z</dcterms:modified>
  <cp:category/>
</cp:coreProperties>
</file>