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12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notesSlides/notesSlide17.xml" ContentType="application/vnd.openxmlformats-officedocument.presentationml.notesSlid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notesSlides/notesSlide18.xml" ContentType="application/vnd.openxmlformats-officedocument.presentationml.notesSlid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34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35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charts/chart36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charts/chart37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charts/chart38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charts/chart39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notesSlides/notesSlide19.xml" ContentType="application/vnd.openxmlformats-officedocument.presentationml.notesSlide+xml"/>
  <Override PartName="/ppt/charts/chart40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charts/chart41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charts/chart42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charts/chart43.xml" ContentType="application/vnd.openxmlformats-officedocument.drawingml.chart+xml"/>
  <Override PartName="/ppt/charts/style43.xml" ContentType="application/vnd.ms-office.chartstyle+xml"/>
  <Override PartName="/ppt/charts/colors43.xml" ContentType="application/vnd.ms-office.chartcolorstyle+xml"/>
  <Override PartName="/ppt/charts/chart44.xml" ContentType="application/vnd.openxmlformats-officedocument.drawingml.chart+xml"/>
  <Override PartName="/ppt/charts/style44.xml" ContentType="application/vnd.ms-office.chartstyle+xml"/>
  <Override PartName="/ppt/charts/colors44.xml" ContentType="application/vnd.ms-office.chartcolorstyle+xml"/>
  <Override PartName="/ppt/charts/chart45.xml" ContentType="application/vnd.openxmlformats-officedocument.drawingml.chart+xml"/>
  <Override PartName="/ppt/charts/style45.xml" ContentType="application/vnd.ms-office.chartstyle+xml"/>
  <Override PartName="/ppt/charts/colors45.xml" ContentType="application/vnd.ms-office.chartcolorstyle+xml"/>
  <Override PartName="/ppt/charts/chart46.xml" ContentType="application/vnd.openxmlformats-officedocument.drawingml.chart+xml"/>
  <Override PartName="/ppt/charts/style46.xml" ContentType="application/vnd.ms-office.chartstyle+xml"/>
  <Override PartName="/ppt/charts/colors46.xml" ContentType="application/vnd.ms-office.chartcolorstyle+xml"/>
  <Override PartName="/ppt/notesSlides/notesSlide20.xml" ContentType="application/vnd.openxmlformats-officedocument.presentationml.notesSlide+xml"/>
  <Override PartName="/ppt/charts/chart47.xml" ContentType="application/vnd.openxmlformats-officedocument.drawingml.chart+xml"/>
  <Override PartName="/ppt/charts/style47.xml" ContentType="application/vnd.ms-office.chartstyle+xml"/>
  <Override PartName="/ppt/charts/colors47.xml" ContentType="application/vnd.ms-office.chartcolorstyle+xml"/>
  <Override PartName="/ppt/charts/chart48.xml" ContentType="application/vnd.openxmlformats-officedocument.drawingml.chart+xml"/>
  <Override PartName="/ppt/charts/style48.xml" ContentType="application/vnd.ms-office.chartstyle+xml"/>
  <Override PartName="/ppt/charts/colors48.xml" ContentType="application/vnd.ms-office.chartcolorstyle+xml"/>
  <Override PartName="/ppt/charts/chart49.xml" ContentType="application/vnd.openxmlformats-officedocument.drawingml.chart+xml"/>
  <Override PartName="/ppt/charts/style49.xml" ContentType="application/vnd.ms-office.chartstyle+xml"/>
  <Override PartName="/ppt/charts/colors49.xml" ContentType="application/vnd.ms-office.chartcolorstyle+xml"/>
  <Override PartName="/ppt/charts/chart50.xml" ContentType="application/vnd.openxmlformats-officedocument.drawingml.chart+xml"/>
  <Override PartName="/ppt/charts/style50.xml" ContentType="application/vnd.ms-office.chartstyle+xml"/>
  <Override PartName="/ppt/charts/colors50.xml" ContentType="application/vnd.ms-office.chartcolorstyle+xml"/>
  <Override PartName="/ppt/charts/chart51.xml" ContentType="application/vnd.openxmlformats-officedocument.drawingml.chart+xml"/>
  <Override PartName="/ppt/charts/style51.xml" ContentType="application/vnd.ms-office.chartstyle+xml"/>
  <Override PartName="/ppt/charts/colors51.xml" ContentType="application/vnd.ms-office.chartcolorstyle+xml"/>
  <Override PartName="/ppt/charts/chart52.xml" ContentType="application/vnd.openxmlformats-officedocument.drawingml.chart+xml"/>
  <Override PartName="/ppt/charts/style52.xml" ContentType="application/vnd.ms-office.chartstyle+xml"/>
  <Override PartName="/ppt/charts/colors52.xml" ContentType="application/vnd.ms-office.chartcolorstyle+xml"/>
  <Override PartName="/ppt/charts/chart53.xml" ContentType="application/vnd.openxmlformats-officedocument.drawingml.chart+xml"/>
  <Override PartName="/ppt/charts/style53.xml" ContentType="application/vnd.ms-office.chartstyle+xml"/>
  <Override PartName="/ppt/charts/colors53.xml" ContentType="application/vnd.ms-office.chartcolorstyle+xml"/>
  <Override PartName="/ppt/charts/chart54.xml" ContentType="application/vnd.openxmlformats-officedocument.drawingml.chart+xml"/>
  <Override PartName="/ppt/charts/style54.xml" ContentType="application/vnd.ms-office.chartstyle+xml"/>
  <Override PartName="/ppt/charts/colors54.xml" ContentType="application/vnd.ms-office.chartcolorstyle+xml"/>
  <Override PartName="/ppt/charts/chart55.xml" ContentType="application/vnd.openxmlformats-officedocument.drawingml.chart+xml"/>
  <Override PartName="/ppt/charts/style55.xml" ContentType="application/vnd.ms-office.chartstyle+xml"/>
  <Override PartName="/ppt/charts/colors55.xml" ContentType="application/vnd.ms-office.chartcolorstyle+xml"/>
  <Override PartName="/ppt/charts/chart56.xml" ContentType="application/vnd.openxmlformats-officedocument.drawingml.chart+xml"/>
  <Override PartName="/ppt/charts/style56.xml" ContentType="application/vnd.ms-office.chartstyle+xml"/>
  <Override PartName="/ppt/charts/colors5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718" r:id="rId2"/>
    <p:sldMasterId id="2147483686" r:id="rId3"/>
    <p:sldMasterId id="2147483702" r:id="rId4"/>
  </p:sldMasterIdLst>
  <p:notesMasterIdLst>
    <p:notesMasterId r:id="rId26"/>
  </p:notesMasterIdLst>
  <p:handoutMasterIdLst>
    <p:handoutMasterId r:id="rId27"/>
  </p:handoutMasterIdLst>
  <p:sldIdLst>
    <p:sldId id="324" r:id="rId5"/>
    <p:sldId id="366" r:id="rId6"/>
    <p:sldId id="328" r:id="rId7"/>
    <p:sldId id="329" r:id="rId8"/>
    <p:sldId id="331" r:id="rId9"/>
    <p:sldId id="352" r:id="rId10"/>
    <p:sldId id="354" r:id="rId11"/>
    <p:sldId id="355" r:id="rId12"/>
    <p:sldId id="363" r:id="rId13"/>
    <p:sldId id="356" r:id="rId14"/>
    <p:sldId id="364" r:id="rId15"/>
    <p:sldId id="365" r:id="rId16"/>
    <p:sldId id="345" r:id="rId17"/>
    <p:sldId id="346" r:id="rId18"/>
    <p:sldId id="347" r:id="rId19"/>
    <p:sldId id="359" r:id="rId20"/>
    <p:sldId id="348" r:id="rId21"/>
    <p:sldId id="360" r:id="rId22"/>
    <p:sldId id="368" r:id="rId23"/>
    <p:sldId id="367" r:id="rId24"/>
    <p:sldId id="327" r:id="rId25"/>
  </p:sldIdLst>
  <p:sldSz cx="12192000" cy="6858000"/>
  <p:notesSz cx="6797675" cy="992822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0C1B63D-C3B3-4692-AF05-0E94781C1321}">
          <p14:sldIdLst>
            <p14:sldId id="324"/>
            <p14:sldId id="366"/>
            <p14:sldId id="328"/>
            <p14:sldId id="329"/>
            <p14:sldId id="331"/>
            <p14:sldId id="352"/>
            <p14:sldId id="354"/>
            <p14:sldId id="355"/>
            <p14:sldId id="363"/>
            <p14:sldId id="356"/>
            <p14:sldId id="364"/>
            <p14:sldId id="365"/>
            <p14:sldId id="345"/>
            <p14:sldId id="346"/>
            <p14:sldId id="347"/>
            <p14:sldId id="359"/>
            <p14:sldId id="348"/>
            <p14:sldId id="360"/>
            <p14:sldId id="368"/>
            <p14:sldId id="367"/>
            <p14:sldId id="3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09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lvaggi Laura" initials="SL" lastIdx="2" clrIdx="0">
    <p:extLst>
      <p:ext uri="{19B8F6BF-5375-455C-9EA6-DF929625EA0E}">
        <p15:presenceInfo xmlns:p15="http://schemas.microsoft.com/office/powerpoint/2012/main" userId="Selvaggi Laur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9206"/>
    <a:srgbClr val="FA6306"/>
    <a:srgbClr val="FCC006"/>
    <a:srgbClr val="FFC000"/>
    <a:srgbClr val="FFDB01"/>
    <a:srgbClr val="FAFF8F"/>
    <a:srgbClr val="32D42A"/>
    <a:srgbClr val="9EFE68"/>
    <a:srgbClr val="386294"/>
    <a:srgbClr val="17E9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ile scuro 1 - Color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ile scuro 1 - Color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Stile scuro 2 - Colore 3/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03447BB-5D67-496B-8E87-E561075AD55C}" styleName="Stile scuro 1 - Colore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9" autoAdjust="0"/>
    <p:restoredTop sz="94434" autoAdjust="0"/>
  </p:normalViewPr>
  <p:slideViewPr>
    <p:cSldViewPr snapToGrid="0" snapToObjects="1">
      <p:cViewPr varScale="1">
        <p:scale>
          <a:sx n="67" d="100"/>
          <a:sy n="67" d="100"/>
        </p:scale>
        <p:origin x="840" y="54"/>
      </p:cViewPr>
      <p:guideLst>
        <p:guide orient="horz" pos="109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 varScale="1">
      <p:scale>
        <a:sx n="1" d="1"/>
        <a:sy n="1" d="1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imo%20Trimestre%202018_0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imo%20Trimestre%202018_01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imo%20Trimestre%202018_01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imo%20Trimestre%202018_01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imo%20Trimestre%202018_01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imo%20Trimestre%202018_01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imo%20Trimestre%202018_01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imo%20Trimestre%202018_01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imo%20Trimestre%202018_0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imo%20Trimestre%202018_0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nternet_Totale%20PrezziMedi%20I%20Trimestre%202018.xlsx" TargetMode="External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36.xml"/><Relationship Id="rId1" Type="http://schemas.microsoft.com/office/2011/relationships/chartStyle" Target="style36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37.xml"/><Relationship Id="rId1" Type="http://schemas.microsoft.com/office/2011/relationships/chartStyle" Target="style37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38.xml"/><Relationship Id="rId1" Type="http://schemas.microsoft.com/office/2011/relationships/chartStyle" Target="style38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39.xml"/><Relationship Id="rId1" Type="http://schemas.microsoft.com/office/2011/relationships/chartStyle" Target="style39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imo%20Trimestre%202018_0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nternet_Totale%20PrezziMedi%20I%20Trimestre%202018.xlsx" TargetMode="External"/><Relationship Id="rId2" Type="http://schemas.microsoft.com/office/2011/relationships/chartColorStyle" Target="colors40.xml"/><Relationship Id="rId1" Type="http://schemas.microsoft.com/office/2011/relationships/chartStyle" Target="style40.xm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41.xml"/><Relationship Id="rId1" Type="http://schemas.microsoft.com/office/2011/relationships/chartStyle" Target="style41.xm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42.xml"/><Relationship Id="rId1" Type="http://schemas.microsoft.com/office/2011/relationships/chartStyle" Target="style42.xml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43.xml"/><Relationship Id="rId1" Type="http://schemas.microsoft.com/office/2011/relationships/chartStyle" Target="style43.xml"/></Relationships>
</file>

<file path=ppt/charts/_rels/chart4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44.xml"/><Relationship Id="rId1" Type="http://schemas.microsoft.com/office/2011/relationships/chartStyle" Target="style44.xml"/></Relationships>
</file>

<file path=ppt/charts/_rels/chart4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45.xml"/><Relationship Id="rId1" Type="http://schemas.microsoft.com/office/2011/relationships/chartStyle" Target="style45.xml"/></Relationships>
</file>

<file path=ppt/charts/_rels/chart4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46.xml"/><Relationship Id="rId1" Type="http://schemas.microsoft.com/office/2011/relationships/chartStyle" Target="style46.xml"/></Relationships>
</file>

<file path=ppt/charts/_rels/chart4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nternet_Totale%20PrezziMedi%20I%20Trimestre%202018.xlsx" TargetMode="External"/><Relationship Id="rId2" Type="http://schemas.microsoft.com/office/2011/relationships/chartColorStyle" Target="colors47.xml"/><Relationship Id="rId1" Type="http://schemas.microsoft.com/office/2011/relationships/chartStyle" Target="style47.xml"/></Relationships>
</file>

<file path=ppt/charts/_rels/chart4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48.xml"/><Relationship Id="rId1" Type="http://schemas.microsoft.com/office/2011/relationships/chartStyle" Target="style48.xml"/></Relationships>
</file>

<file path=ppt/charts/_rels/chart4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49.xml"/><Relationship Id="rId1" Type="http://schemas.microsoft.com/office/2011/relationships/chartStyle" Target="style49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imo%20Trimestre%202018_01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5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50.xml"/><Relationship Id="rId1" Type="http://schemas.microsoft.com/office/2011/relationships/chartStyle" Target="style50.xml"/></Relationships>
</file>

<file path=ppt/charts/_rels/chart5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51.xml"/><Relationship Id="rId1" Type="http://schemas.microsoft.com/office/2011/relationships/chartStyle" Target="style51.xml"/></Relationships>
</file>

<file path=ppt/charts/_rels/chart5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52.xml"/><Relationship Id="rId1" Type="http://schemas.microsoft.com/office/2011/relationships/chartStyle" Target="style52.xml"/></Relationships>
</file>

<file path=ppt/charts/_rels/chart5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53.xml"/><Relationship Id="rId1" Type="http://schemas.microsoft.com/office/2011/relationships/chartStyle" Target="style53.xml"/></Relationships>
</file>

<file path=ppt/charts/_rels/chart5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54.xml"/><Relationship Id="rId1" Type="http://schemas.microsoft.com/office/2011/relationships/chartStyle" Target="style54.xml"/></Relationships>
</file>

<file path=ppt/charts/_rels/chart5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55.xml"/><Relationship Id="rId1" Type="http://schemas.microsoft.com/office/2011/relationships/chartStyle" Target="style55.xml"/></Relationships>
</file>

<file path=ppt/charts/_rels/chart5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ezziMedi%20I%20Trimestre%202018.xlsx" TargetMode="External"/><Relationship Id="rId2" Type="http://schemas.microsoft.com/office/2011/relationships/chartColorStyle" Target="colors56.xml"/><Relationship Id="rId1" Type="http://schemas.microsoft.com/office/2011/relationships/chartStyle" Target="style56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imo%20Trimestre%202018_01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imo%20Trimestre%202018_01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imo%20Trimestre%202018_01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Analisi%20trimestrale\I%20trimestre%202018\file%20di%20lavoro\Internet_Totale%20Primo%20Trimestre%202018_01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044267822224834E-2"/>
          <c:y val="1.9568294378648644E-2"/>
          <c:w val="0.86378783253126912"/>
          <c:h val="0.6866901957774093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'Presentazione%'!$C$29</c:f>
              <c:strCache>
                <c:ptCount val="1"/>
                <c:pt idx="0">
                  <c:v>VENDITA DIRETTA</c:v>
                </c:pt>
              </c:strCache>
            </c:strRef>
          </c:tx>
          <c:spPr>
            <a:solidFill>
              <a:srgbClr val="386294"/>
            </a:solidFill>
            <a:ln>
              <a:solidFill>
                <a:srgbClr val="386294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'Presentazione%'!$D$28:$L$28</c:f>
              <c:strCache>
                <c:ptCount val="7"/>
                <c:pt idx="0">
                  <c:v>                  Dekstop/Tablet</c:v>
                </c:pt>
                <c:pt idx="3">
                  <c:v>               Smartphone</c:v>
                </c:pt>
                <c:pt idx="6">
                  <c:v>             Smart TV</c:v>
                </c:pt>
              </c:strCache>
            </c:strRef>
          </c:cat>
          <c:val>
            <c:numRef>
              <c:f>'Presentazione%'!$D$29:$L$29</c:f>
              <c:numCache>
                <c:formatCode>0%</c:formatCode>
                <c:ptCount val="9"/>
                <c:pt idx="0">
                  <c:v>0.67164577921292778</c:v>
                </c:pt>
                <c:pt idx="1">
                  <c:v>0.71089511859154397</c:v>
                </c:pt>
                <c:pt idx="3">
                  <c:v>0.62826886582473551</c:v>
                </c:pt>
                <c:pt idx="4">
                  <c:v>0.71917314287238943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ser>
          <c:idx val="1"/>
          <c:order val="1"/>
          <c:tx>
            <c:strRef>
              <c:f>'Presentazione%'!$C$30</c:f>
              <c:strCache>
                <c:ptCount val="1"/>
                <c:pt idx="0">
                  <c:v>VENDITA OPEN AUCTION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  <a:effectLst/>
          </c:spPr>
          <c:invertIfNegative val="0"/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'Presentazione%'!$D$28:$L$28</c:f>
              <c:strCache>
                <c:ptCount val="7"/>
                <c:pt idx="0">
                  <c:v>                  Dekstop/Tablet</c:v>
                </c:pt>
                <c:pt idx="3">
                  <c:v>               Smartphone</c:v>
                </c:pt>
                <c:pt idx="6">
                  <c:v>             Smart TV</c:v>
                </c:pt>
              </c:strCache>
            </c:strRef>
          </c:cat>
          <c:val>
            <c:numRef>
              <c:f>'Presentazione%'!$D$30:$L$30</c:f>
              <c:numCache>
                <c:formatCode>0%</c:formatCode>
                <c:ptCount val="9"/>
                <c:pt idx="0">
                  <c:v>0.18179541746329045</c:v>
                </c:pt>
                <c:pt idx="1">
                  <c:v>0.16191288458339442</c:v>
                </c:pt>
                <c:pt idx="3">
                  <c:v>0.24245285213061057</c:v>
                </c:pt>
                <c:pt idx="4">
                  <c:v>0.1935960228127061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ser>
          <c:idx val="2"/>
          <c:order val="2"/>
          <c:tx>
            <c:strRef>
              <c:f>'Presentazione%'!$C$31</c:f>
              <c:strCache>
                <c:ptCount val="1"/>
                <c:pt idx="0">
                  <c:v>VENDITA PRIVATE DEAL</c:v>
                </c:pt>
              </c:strCache>
            </c:strRef>
          </c:tx>
          <c:spPr>
            <a:solidFill>
              <a:srgbClr val="17E9A3"/>
            </a:solidFill>
            <a:ln>
              <a:solidFill>
                <a:srgbClr val="17E9A3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4.0244662195178561E-3"/>
                  <c:y val="-1.029781497123909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'Presentazione%'!$D$28:$L$28</c:f>
              <c:strCache>
                <c:ptCount val="7"/>
                <c:pt idx="0">
                  <c:v>                  Dekstop/Tablet</c:v>
                </c:pt>
                <c:pt idx="3">
                  <c:v>               Smartphone</c:v>
                </c:pt>
                <c:pt idx="6">
                  <c:v>             Smart TV</c:v>
                </c:pt>
              </c:strCache>
            </c:strRef>
          </c:cat>
          <c:val>
            <c:numRef>
              <c:f>'Presentazione%'!$D$31:$L$31</c:f>
              <c:numCache>
                <c:formatCode>0%</c:formatCode>
                <c:ptCount val="9"/>
                <c:pt idx="0">
                  <c:v>0.14655880332378171</c:v>
                </c:pt>
                <c:pt idx="1">
                  <c:v>0.12719199682506174</c:v>
                </c:pt>
                <c:pt idx="3">
                  <c:v>0.12927828204465391</c:v>
                </c:pt>
                <c:pt idx="4">
                  <c:v>8.7230834314904429E-2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52910760"/>
        <c:axId val="154449840"/>
      </c:barChart>
      <c:catAx>
        <c:axId val="152910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54449840"/>
        <c:crosses val="autoZero"/>
        <c:auto val="1"/>
        <c:lblAlgn val="ctr"/>
        <c:lblOffset val="100"/>
        <c:noMultiLvlLbl val="0"/>
      </c:catAx>
      <c:valAx>
        <c:axId val="15444984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52910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6651978390580057E-3"/>
          <c:y val="0.92470777072585431"/>
          <c:w val="0.90604086308999898"/>
          <c:h val="6.02445991023890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642874014978895"/>
          <c:y val="0"/>
          <c:w val="0.77492731667551717"/>
          <c:h val="0.87970595554545206"/>
        </c:manualLayout>
      </c:layout>
      <c:barChart>
        <c:barDir val="bar"/>
        <c:grouping val="stacked"/>
        <c:varyColors val="0"/>
        <c:ser>
          <c:idx val="1"/>
          <c:order val="0"/>
          <c:tx>
            <c:strRef>
              <c:f>'Presentazione%'!$R$2</c:f>
              <c:strCache>
                <c:ptCount val="1"/>
                <c:pt idx="0">
                  <c:v>VENDITA OPEN AUCTION</c:v>
                </c:pt>
              </c:strCache>
            </c:strRef>
          </c:tx>
          <c:spPr>
            <a:solidFill>
              <a:srgbClr val="FFC000"/>
            </a:solidFill>
            <a:ln w="19050"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'Presentazione%'!$P$3:$P$4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'Presentazione%'!$R$3:$R$4</c:f>
              <c:numCache>
                <c:formatCode>0.0%</c:formatCode>
                <c:ptCount val="2"/>
                <c:pt idx="0">
                  <c:v>0.19553498570804426</c:v>
                </c:pt>
                <c:pt idx="1">
                  <c:v>0.1677487802743336</c:v>
                </c:pt>
              </c:numCache>
            </c:numRef>
          </c:val>
        </c:ser>
        <c:ser>
          <c:idx val="0"/>
          <c:order val="1"/>
          <c:tx>
            <c:strRef>
              <c:f>'Presentazione%'!$Q$2</c:f>
              <c:strCache>
                <c:ptCount val="1"/>
                <c:pt idx="0">
                  <c:v>VENDITA DIRETTA</c:v>
                </c:pt>
              </c:strCache>
            </c:strRef>
          </c:tx>
          <c:spPr>
            <a:noFill/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noFill/>
              <a:ln w="19050">
                <a:noFill/>
              </a:ln>
              <a:effectLst/>
            </c:spPr>
          </c:dPt>
          <c:dLbls>
            <c:delete val="1"/>
          </c:dLbls>
          <c:cat>
            <c:numRef>
              <c:f>'Presentazione%'!$P$3:$P$4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'Presentazione%'!$Q$3:$Q$4</c:f>
              <c:numCache>
                <c:formatCode>0.0%</c:formatCode>
                <c:ptCount val="2"/>
                <c:pt idx="0">
                  <c:v>0.66227994480233676</c:v>
                </c:pt>
                <c:pt idx="1">
                  <c:v>0.71303337730451577</c:v>
                </c:pt>
              </c:numCache>
            </c:numRef>
          </c:val>
        </c:ser>
        <c:ser>
          <c:idx val="2"/>
          <c:order val="2"/>
          <c:tx>
            <c:strRef>
              <c:f>'Presentazione%'!$S$2</c:f>
              <c:strCache>
                <c:ptCount val="1"/>
                <c:pt idx="0">
                  <c:v>VENDITA PRIVATE DEAL</c:v>
                </c:pt>
              </c:strCache>
            </c:strRef>
          </c:tx>
          <c:spPr>
            <a:noFill/>
            <a:ln w="19050">
              <a:noFill/>
            </a:ln>
            <a:effectLst/>
          </c:spPr>
          <c:invertIfNegative val="0"/>
          <c:dLbls>
            <c:delete val="1"/>
          </c:dLbls>
          <c:cat>
            <c:numRef>
              <c:f>'Presentazione%'!$P$3:$P$4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'Presentazione%'!$S$3:$S$4</c:f>
              <c:numCache>
                <c:formatCode>0.0%</c:formatCode>
                <c:ptCount val="2"/>
                <c:pt idx="0">
                  <c:v>0.14218506948961906</c:v>
                </c:pt>
                <c:pt idx="1">
                  <c:v>0.11921784242115073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89263096"/>
        <c:axId val="189262704"/>
      </c:barChart>
      <c:valAx>
        <c:axId val="189262704"/>
        <c:scaling>
          <c:orientation val="minMax"/>
          <c:max val="1"/>
        </c:scaling>
        <c:delete val="1"/>
        <c:axPos val="t"/>
        <c:numFmt formatCode="0.0%" sourceLinked="1"/>
        <c:majorTickMark val="out"/>
        <c:minorTickMark val="none"/>
        <c:tickLblPos val="nextTo"/>
        <c:crossAx val="189263096"/>
        <c:crosses val="autoZero"/>
        <c:crossBetween val="between"/>
      </c:valAx>
      <c:catAx>
        <c:axId val="18926309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it-IT"/>
          </a:p>
        </c:txPr>
        <c:crossAx val="189262704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'Presentazione%'!$C$103</c:f>
              <c:strCache>
                <c:ptCount val="1"/>
                <c:pt idx="0">
                  <c:v>Browsing</c:v>
                </c:pt>
              </c:strCache>
            </c:strRef>
          </c:tx>
          <c:spPr>
            <a:solidFill>
              <a:srgbClr val="11C1FF">
                <a:alpha val="69804"/>
              </a:srgbClr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11C1FF">
                  <a:alpha val="69804"/>
                </a:srgbClr>
              </a:solidFill>
              <a:ln w="19050">
                <a:noFill/>
              </a:ln>
              <a:effectLst/>
              <a:sp3d/>
            </c:spPr>
          </c:dPt>
          <c:dPt>
            <c:idx val="1"/>
            <c:invertIfNegative val="0"/>
            <c:bubble3D val="0"/>
            <c:spPr>
              <a:solidFill>
                <a:srgbClr val="11C1FF">
                  <a:alpha val="69804"/>
                </a:srgbClr>
              </a:solidFill>
              <a:ln w="19050">
                <a:noFill/>
              </a:ln>
              <a:effectLst/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'Presentazione%'!$D$65:$E$65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'Presentazione%'!$D$103:$E$103</c:f>
              <c:numCache>
                <c:formatCode>0%</c:formatCode>
                <c:ptCount val="2"/>
                <c:pt idx="0">
                  <c:v>0.96109082790260614</c:v>
                </c:pt>
                <c:pt idx="1">
                  <c:v>0.98247973725656268</c:v>
                </c:pt>
              </c:numCache>
            </c:numRef>
          </c:val>
        </c:ser>
        <c:ser>
          <c:idx val="1"/>
          <c:order val="1"/>
          <c:tx>
            <c:strRef>
              <c:f>'Presentazione%'!$C$104</c:f>
              <c:strCache>
                <c:ptCount val="1"/>
                <c:pt idx="0">
                  <c:v>App</c:v>
                </c:pt>
              </c:strCache>
            </c:strRef>
          </c:tx>
          <c:spPr>
            <a:solidFill>
              <a:srgbClr val="0070C0">
                <a:alpha val="69804"/>
              </a:srgbClr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'Presentazione%'!$D$65:$E$65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'Presentazione%'!$D$104:$E$104</c:f>
              <c:numCache>
                <c:formatCode>0%</c:formatCode>
                <c:ptCount val="2"/>
                <c:pt idx="0">
                  <c:v>3.8909172097393904E-2</c:v>
                </c:pt>
                <c:pt idx="1">
                  <c:v>1.7520262743437317E-2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89821128"/>
        <c:axId val="189820736"/>
      </c:barChart>
      <c:valAx>
        <c:axId val="189820736"/>
        <c:scaling>
          <c:orientation val="minMax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189821128"/>
        <c:crosses val="autoZero"/>
        <c:crossBetween val="between"/>
      </c:valAx>
      <c:catAx>
        <c:axId val="18982112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898207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329157379751036E-2"/>
          <c:y val="6.5449024948700044E-2"/>
          <c:w val="0.86801097745517963"/>
          <c:h val="0.7197987662004370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'Presentazione%'!$C$107</c:f>
              <c:strCache>
                <c:ptCount val="1"/>
                <c:pt idx="0">
                  <c:v>Banner</c:v>
                </c:pt>
              </c:strCache>
            </c:strRef>
          </c:tx>
          <c:spPr>
            <a:solidFill>
              <a:srgbClr val="FA6306">
                <a:alpha val="8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2933493532133011E-3"/>
                  <c:y val="0.1095778176110532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742226179180612E-17"/>
                  <c:y val="0.105011730683917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'Presentazione%'!$D$107:$E$107</c:f>
              <c:numCache>
                <c:formatCode>0%</c:formatCode>
                <c:ptCount val="2"/>
                <c:pt idx="0">
                  <c:v>0.866773580809726</c:v>
                </c:pt>
                <c:pt idx="1">
                  <c:v>0.87386483730544207</c:v>
                </c:pt>
              </c:numCache>
            </c:numRef>
          </c:val>
        </c:ser>
        <c:ser>
          <c:idx val="1"/>
          <c:order val="1"/>
          <c:tx>
            <c:strRef>
              <c:f>'Presentazione%'!$C$108</c:f>
              <c:strCache>
                <c:ptCount val="1"/>
                <c:pt idx="0">
                  <c:v>Video</c:v>
                </c:pt>
              </c:strCache>
            </c:strRef>
          </c:tx>
          <c:spPr>
            <a:solidFill>
              <a:srgbClr val="FAA804">
                <a:alpha val="8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6345628163484793E-3"/>
                  <c:y val="0.1094279035689608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9.484452358361224E-17"/>
                  <c:y val="0.1143207815374925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'Presentazione%'!$D$108:$E$108</c:f>
              <c:numCache>
                <c:formatCode>0%</c:formatCode>
                <c:ptCount val="2"/>
                <c:pt idx="0">
                  <c:v>0.13274148819414699</c:v>
                </c:pt>
                <c:pt idx="1">
                  <c:v>0.12497019134463275</c:v>
                </c:pt>
              </c:numCache>
            </c:numRef>
          </c:val>
        </c:ser>
        <c:ser>
          <c:idx val="2"/>
          <c:order val="2"/>
          <c:tx>
            <c:strRef>
              <c:f>'Presentazione%'!$C$109</c:f>
              <c:strCache>
                <c:ptCount val="1"/>
                <c:pt idx="0">
                  <c:v>Native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8178682467826337E-3"/>
                  <c:y val="0.11452938229473426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0,2%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'Presentazione%'!$D$109:$E$109</c:f>
              <c:numCache>
                <c:formatCode>0%</c:formatCode>
                <c:ptCount val="2"/>
                <c:pt idx="0">
                  <c:v>0</c:v>
                </c:pt>
                <c:pt idx="1">
                  <c:v>1.1649713499252388E-3</c:v>
                </c:pt>
              </c:numCache>
            </c:numRef>
          </c:val>
        </c:ser>
        <c:ser>
          <c:idx val="3"/>
          <c:order val="3"/>
          <c:tx>
            <c:strRef>
              <c:f>'Presentazione%'!$C$110</c:f>
              <c:strCache>
                <c:ptCount val="1"/>
                <c:pt idx="0">
                  <c:v>Direct Mkt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'Presentazione%'!$D$110:$E$110</c:f>
              <c:numCache>
                <c:formatCode>0%</c:formatCode>
                <c:ptCount val="2"/>
                <c:pt idx="0">
                  <c:v>4.3692080008410952E-4</c:v>
                </c:pt>
                <c:pt idx="1">
                  <c:v>0</c:v>
                </c:pt>
              </c:numCache>
            </c:numRef>
          </c:val>
        </c:ser>
        <c:ser>
          <c:idx val="4"/>
          <c:order val="4"/>
          <c:tx>
            <c:strRef>
              <c:f>'Presentazione%'!$C$111</c:f>
              <c:strCache>
                <c:ptCount val="1"/>
                <c:pt idx="0">
                  <c:v>Altre tipologie</c:v>
                </c:pt>
              </c:strCache>
            </c:strRef>
          </c:tx>
          <c:spPr>
            <a:solidFill>
              <a:srgbClr val="90AC04"/>
            </a:solidFill>
            <a:ln>
              <a:noFill/>
            </a:ln>
            <a:effectLst/>
          </c:spPr>
          <c:invertIfNegative val="0"/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'Presentazione%'!$D$111:$E$111</c:f>
              <c:numCache>
                <c:formatCode>0%</c:formatCode>
                <c:ptCount val="2"/>
                <c:pt idx="0">
                  <c:v>4.8010196042964173E-5</c:v>
                </c:pt>
                <c:pt idx="1">
                  <c:v>0</c:v>
                </c:pt>
              </c:numCache>
            </c:numRef>
          </c:val>
        </c:ser>
        <c:ser>
          <c:idx val="5"/>
          <c:order val="5"/>
          <c:tx>
            <c:strRef>
              <c:f>'Presentazione%'!$C$112</c:f>
              <c:strCache>
                <c:ptCount val="1"/>
                <c:pt idx="0">
                  <c:v>Audio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'Presentazione%'!$D$112:$E$112</c:f>
              <c:numCache>
                <c:formatCode>0%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ser>
          <c:idx val="6"/>
          <c:order val="6"/>
          <c:tx>
            <c:strRef>
              <c:f>'Presentazione%'!$C$113</c:f>
              <c:strCache>
                <c:ptCount val="1"/>
                <c:pt idx="0">
                  <c:v>Classified/Directories</c:v>
                </c:pt>
              </c:strCache>
            </c:strRef>
          </c:tx>
          <c:spPr>
            <a:solidFill>
              <a:srgbClr val="DBFD0F"/>
            </a:solidFill>
            <a:ln>
              <a:noFill/>
            </a:ln>
            <a:effectLst/>
          </c:spPr>
          <c:invertIfNegative val="0"/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'Presentazione%'!$D$113:$E$113</c:f>
              <c:numCache>
                <c:formatCode>0%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9821912"/>
        <c:axId val="189822304"/>
      </c:barChart>
      <c:catAx>
        <c:axId val="18982191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89822304"/>
        <c:crosses val="autoZero"/>
        <c:auto val="1"/>
        <c:lblAlgn val="ctr"/>
        <c:lblOffset val="100"/>
        <c:noMultiLvlLbl val="0"/>
      </c:catAx>
      <c:valAx>
        <c:axId val="189822304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189821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40312545624777"/>
          <c:y val="0.14356758937756364"/>
          <c:w val="0.7878168284937026"/>
          <c:h val="0.7570394641302769"/>
        </c:manualLayout>
      </c:layout>
      <c:barChart>
        <c:barDir val="bar"/>
        <c:grouping val="stacked"/>
        <c:varyColors val="0"/>
        <c:ser>
          <c:idx val="2"/>
          <c:order val="0"/>
          <c:tx>
            <c:strRef>
              <c:f>'Presentazione%'!$S$2</c:f>
              <c:strCache>
                <c:ptCount val="1"/>
                <c:pt idx="0">
                  <c:v>VENDITA PRIVATE DEAL</c:v>
                </c:pt>
              </c:strCache>
            </c:strRef>
          </c:tx>
          <c:spPr>
            <a:solidFill>
              <a:srgbClr val="17E9A3"/>
            </a:solidFill>
            <a:ln w="19050"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'Presentazione%'!$P$3:$P$4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'Presentazione%'!$S$3:$S$4</c:f>
              <c:numCache>
                <c:formatCode>0.0%</c:formatCode>
                <c:ptCount val="2"/>
                <c:pt idx="0">
                  <c:v>0.14218506948961906</c:v>
                </c:pt>
                <c:pt idx="1">
                  <c:v>0.11921784242115073</c:v>
                </c:pt>
              </c:numCache>
            </c:numRef>
          </c:val>
        </c:ser>
        <c:ser>
          <c:idx val="0"/>
          <c:order val="1"/>
          <c:tx>
            <c:strRef>
              <c:f>'Presentazione%'!$Q$2</c:f>
              <c:strCache>
                <c:ptCount val="1"/>
                <c:pt idx="0">
                  <c:v>VENDITA DIRETTA</c:v>
                </c:pt>
              </c:strCache>
            </c:strRef>
          </c:tx>
          <c:spPr>
            <a:noFill/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noFill/>
              <a:ln w="19050">
                <a:noFill/>
              </a:ln>
              <a:effectLst/>
            </c:spPr>
          </c:dPt>
          <c:dLbls>
            <c:delete val="1"/>
          </c:dLbls>
          <c:cat>
            <c:numRef>
              <c:f>'Presentazione%'!$P$3:$P$4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'Presentazione%'!$Q$3:$Q$4</c:f>
              <c:numCache>
                <c:formatCode>0.0%</c:formatCode>
                <c:ptCount val="2"/>
                <c:pt idx="0">
                  <c:v>0.66227994480233676</c:v>
                </c:pt>
                <c:pt idx="1">
                  <c:v>0.71303337730451577</c:v>
                </c:pt>
              </c:numCache>
            </c:numRef>
          </c:val>
        </c:ser>
        <c:ser>
          <c:idx val="1"/>
          <c:order val="2"/>
          <c:tx>
            <c:strRef>
              <c:f>'Presentazione%'!$R$2</c:f>
              <c:strCache>
                <c:ptCount val="1"/>
                <c:pt idx="0">
                  <c:v>VENDITA OPEN AUCTION</c:v>
                </c:pt>
              </c:strCache>
            </c:strRef>
          </c:tx>
          <c:spPr>
            <a:noFill/>
            <a:ln w="19050">
              <a:noFill/>
            </a:ln>
            <a:effectLst/>
          </c:spPr>
          <c:invertIfNegative val="0"/>
          <c:dLbls>
            <c:delete val="1"/>
          </c:dLbls>
          <c:cat>
            <c:numRef>
              <c:f>'Presentazione%'!$P$3:$P$4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'Presentazione%'!$R$3:$R$4</c:f>
              <c:numCache>
                <c:formatCode>0.0%</c:formatCode>
                <c:ptCount val="2"/>
                <c:pt idx="0">
                  <c:v>0.19553498570804426</c:v>
                </c:pt>
                <c:pt idx="1">
                  <c:v>0.1677487802743336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89823872"/>
        <c:axId val="189823480"/>
      </c:barChart>
      <c:valAx>
        <c:axId val="189823480"/>
        <c:scaling>
          <c:orientation val="minMax"/>
          <c:max val="1"/>
        </c:scaling>
        <c:delete val="1"/>
        <c:axPos val="t"/>
        <c:numFmt formatCode="0.0%" sourceLinked="1"/>
        <c:majorTickMark val="out"/>
        <c:minorTickMark val="none"/>
        <c:tickLblPos val="nextTo"/>
        <c:crossAx val="189823872"/>
        <c:crosses val="autoZero"/>
        <c:crossBetween val="between"/>
      </c:valAx>
      <c:catAx>
        <c:axId val="18982387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it-IT"/>
          </a:p>
        </c:txPr>
        <c:crossAx val="189823480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'Presentazione%'!$C$127</c:f>
              <c:strCache>
                <c:ptCount val="1"/>
                <c:pt idx="0">
                  <c:v>Dekstop/Tablet</c:v>
                </c:pt>
              </c:strCache>
            </c:strRef>
          </c:tx>
          <c:spPr>
            <a:solidFill>
              <a:srgbClr val="66FF66">
                <a:alpha val="69804"/>
              </a:srgbClr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66FF66">
                  <a:alpha val="69804"/>
                </a:srgbClr>
              </a:solidFill>
              <a:ln w="19050">
                <a:noFill/>
              </a:ln>
              <a:effectLst/>
              <a:sp3d contourW="25400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invertIfNegative val="0"/>
            <c:bubble3D val="0"/>
            <c:spPr>
              <a:solidFill>
                <a:srgbClr val="66FF66">
                  <a:alpha val="69804"/>
                </a:srgbClr>
              </a:solidFill>
              <a:ln w="19050">
                <a:noFill/>
              </a:ln>
              <a:effectLst/>
              <a:sp3d contourW="25400">
                <a:contourClr>
                  <a:srgbClr val="FFC000"/>
                </a:contourClr>
              </a:sp3d>
            </c:spPr>
          </c:dPt>
          <c:dPt>
            <c:idx val="2"/>
            <c:invertIfNegative val="0"/>
            <c:bubble3D val="0"/>
            <c:spPr>
              <a:solidFill>
                <a:srgbClr val="66FF66">
                  <a:alpha val="69804"/>
                </a:srgbClr>
              </a:solidFill>
              <a:ln w="19050">
                <a:noFill/>
              </a:ln>
              <a:effectLst/>
              <a:sp3d contourW="25400">
                <a:contourClr>
                  <a:srgbClr val="92D05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'Presentazione%'!$D$65:$E$65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'Presentazione%'!$D$127:$E$127</c:f>
              <c:numCache>
                <c:formatCode>0%</c:formatCode>
                <c:ptCount val="2"/>
                <c:pt idx="0">
                  <c:v>0.78773762052844121</c:v>
                </c:pt>
                <c:pt idx="1">
                  <c:v>0.85830356387727402</c:v>
                </c:pt>
              </c:numCache>
            </c:numRef>
          </c:val>
        </c:ser>
        <c:ser>
          <c:idx val="1"/>
          <c:order val="1"/>
          <c:tx>
            <c:strRef>
              <c:f>'Presentazione%'!$C$128</c:f>
              <c:strCache>
                <c:ptCount val="1"/>
                <c:pt idx="0">
                  <c:v>Smartphone</c:v>
                </c:pt>
              </c:strCache>
            </c:strRef>
          </c:tx>
          <c:spPr>
            <a:solidFill>
              <a:srgbClr val="22D519">
                <a:alpha val="69804"/>
              </a:srgbClr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'Presentazione%'!$D$65:$E$65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'Presentazione%'!$D$128:$E$128</c:f>
              <c:numCache>
                <c:formatCode>0%</c:formatCode>
                <c:ptCount val="2"/>
                <c:pt idx="0">
                  <c:v>0.21226237947155899</c:v>
                </c:pt>
                <c:pt idx="1">
                  <c:v>0.14169643612272587</c:v>
                </c:pt>
              </c:numCache>
            </c:numRef>
          </c:val>
        </c:ser>
        <c:ser>
          <c:idx val="2"/>
          <c:order val="2"/>
          <c:tx>
            <c:strRef>
              <c:f>'Presentazione%'!$C$129</c:f>
              <c:strCache>
                <c:ptCount val="1"/>
                <c:pt idx="0">
                  <c:v>Smart TV</c:v>
                </c:pt>
              </c:strCache>
            </c:strRef>
          </c:tx>
          <c:spPr>
            <a:solidFill>
              <a:srgbClr val="008000"/>
            </a:solidFill>
            <a:ln w="19050">
              <a:solidFill>
                <a:srgbClr val="008000"/>
              </a:solidFill>
            </a:ln>
            <a:effectLst/>
          </c:spPr>
          <c:invertIfNegative val="0"/>
          <c:cat>
            <c:numRef>
              <c:f>'Presentazione%'!$D$65:$E$65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'Presentazione%'!$D$129:$E$129</c:f>
              <c:numCache>
                <c:formatCode>0%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90198128"/>
        <c:axId val="190197736"/>
      </c:barChart>
      <c:valAx>
        <c:axId val="190197736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extTo"/>
        <c:crossAx val="190198128"/>
        <c:crosses val="autoZero"/>
        <c:crossBetween val="between"/>
      </c:valAx>
      <c:catAx>
        <c:axId val="19019812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01977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7673034138187247E-2"/>
          <c:y val="0.78024424030329542"/>
          <c:w val="0.916153199029767"/>
          <c:h val="0.191977981918926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5681074573589"/>
          <c:y val="2.8270432733510435E-2"/>
          <c:w val="0.82084002333775063"/>
          <c:h val="0.6523662797401613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'Presentazione%'!$C$132</c:f>
              <c:strCache>
                <c:ptCount val="1"/>
                <c:pt idx="0">
                  <c:v>Browsing</c:v>
                </c:pt>
              </c:strCache>
            </c:strRef>
          </c:tx>
          <c:spPr>
            <a:solidFill>
              <a:srgbClr val="11C1FF">
                <a:alpha val="69804"/>
              </a:srgbClr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11C1FF">
                  <a:alpha val="69804"/>
                </a:srgbClr>
              </a:solidFill>
              <a:ln w="19050">
                <a:noFill/>
              </a:ln>
              <a:effectLst/>
              <a:sp3d/>
            </c:spPr>
          </c:dPt>
          <c:dPt>
            <c:idx val="1"/>
            <c:invertIfNegative val="0"/>
            <c:bubble3D val="0"/>
            <c:spPr>
              <a:solidFill>
                <a:srgbClr val="11C1FF">
                  <a:alpha val="69804"/>
                </a:srgbClr>
              </a:solidFill>
              <a:ln w="19050">
                <a:noFill/>
              </a:ln>
              <a:effectLst/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'Presentazione%'!$D$65:$E$65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'Presentazione%'!$D$132:$E$132</c:f>
              <c:numCache>
                <c:formatCode>0%</c:formatCode>
                <c:ptCount val="2"/>
                <c:pt idx="0">
                  <c:v>0.96780392988708541</c:v>
                </c:pt>
                <c:pt idx="1">
                  <c:v>0.972705577867646</c:v>
                </c:pt>
              </c:numCache>
            </c:numRef>
          </c:val>
        </c:ser>
        <c:ser>
          <c:idx val="1"/>
          <c:order val="1"/>
          <c:tx>
            <c:strRef>
              <c:f>'Presentazione%'!$C$133</c:f>
              <c:strCache>
                <c:ptCount val="1"/>
                <c:pt idx="0">
                  <c:v>App</c:v>
                </c:pt>
              </c:strCache>
            </c:strRef>
          </c:tx>
          <c:spPr>
            <a:solidFill>
              <a:srgbClr val="0070C0">
                <a:alpha val="69804"/>
              </a:srgbClr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'Presentazione%'!$D$65:$E$65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'Presentazione%'!$D$133:$E$133</c:f>
              <c:numCache>
                <c:formatCode>0%</c:formatCode>
                <c:ptCount val="2"/>
                <c:pt idx="0">
                  <c:v>3.2196070112914574E-2</c:v>
                </c:pt>
                <c:pt idx="1">
                  <c:v>2.7294422132353998E-2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90199304"/>
        <c:axId val="190198912"/>
      </c:barChart>
      <c:valAx>
        <c:axId val="190198912"/>
        <c:scaling>
          <c:orientation val="minMax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190199304"/>
        <c:crosses val="autoZero"/>
        <c:crossBetween val="between"/>
      </c:valAx>
      <c:catAx>
        <c:axId val="19019930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019891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08384403507899"/>
          <c:y val="0.74283166448739479"/>
          <c:w val="0.3812990443281577"/>
          <c:h val="0.121470258391755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329157379751036E-2"/>
          <c:y val="6.0861738090482245E-2"/>
          <c:w val="0.86801097745517963"/>
          <c:h val="0.7243860530586548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'Presentazione%'!$C$136</c:f>
              <c:strCache>
                <c:ptCount val="1"/>
                <c:pt idx="0">
                  <c:v>Banner</c:v>
                </c:pt>
              </c:strCache>
            </c:strRef>
          </c:tx>
          <c:spPr>
            <a:solidFill>
              <a:srgbClr val="FA6306">
                <a:alpha val="8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2933493532133011E-3"/>
                  <c:y val="0.1095778176110532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742226179180612E-17"/>
                  <c:y val="0.105011730683917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'Presentazione%'!$D$136:$E$136</c:f>
              <c:numCache>
                <c:formatCode>0%</c:formatCode>
                <c:ptCount val="2"/>
                <c:pt idx="0">
                  <c:v>0.62731836990452605</c:v>
                </c:pt>
                <c:pt idx="1">
                  <c:v>0.61738025353876758</c:v>
                </c:pt>
              </c:numCache>
            </c:numRef>
          </c:val>
        </c:ser>
        <c:ser>
          <c:idx val="1"/>
          <c:order val="1"/>
          <c:tx>
            <c:strRef>
              <c:f>'Presentazione%'!$C$137</c:f>
              <c:strCache>
                <c:ptCount val="1"/>
                <c:pt idx="0">
                  <c:v>Video</c:v>
                </c:pt>
              </c:strCache>
            </c:strRef>
          </c:tx>
          <c:spPr>
            <a:solidFill>
              <a:srgbClr val="FAA804">
                <a:alpha val="8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6345628163484793E-3"/>
                  <c:y val="0.1094279035689608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9.484452358361224E-17"/>
                  <c:y val="0.1143207815374925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'Presentazione%'!$D$137:$E$137</c:f>
              <c:numCache>
                <c:formatCode>0%</c:formatCode>
                <c:ptCount val="2"/>
                <c:pt idx="0">
                  <c:v>0.37203069856940807</c:v>
                </c:pt>
                <c:pt idx="1">
                  <c:v>0.38000604152011241</c:v>
                </c:pt>
              </c:numCache>
            </c:numRef>
          </c:val>
        </c:ser>
        <c:ser>
          <c:idx val="2"/>
          <c:order val="2"/>
          <c:tx>
            <c:strRef>
              <c:f>'Presentazione%'!$C$138</c:f>
              <c:strCache>
                <c:ptCount val="1"/>
                <c:pt idx="0">
                  <c:v>Native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'Presentazione%'!$D$138:$E$138</c:f>
              <c:numCache>
                <c:formatCode>0%</c:formatCode>
                <c:ptCount val="2"/>
                <c:pt idx="0">
                  <c:v>0</c:v>
                </c:pt>
                <c:pt idx="1">
                  <c:v>7.9019848402860223E-4</c:v>
                </c:pt>
              </c:numCache>
            </c:numRef>
          </c:val>
        </c:ser>
        <c:ser>
          <c:idx val="3"/>
          <c:order val="3"/>
          <c:tx>
            <c:strRef>
              <c:f>'Presentazione%'!$C$139</c:f>
              <c:strCache>
                <c:ptCount val="1"/>
                <c:pt idx="0">
                  <c:v>Direct Mkt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'Presentazione%'!$D$139:$E$139</c:f>
              <c:numCache>
                <c:formatCode>0%</c:formatCode>
                <c:ptCount val="2"/>
                <c:pt idx="0">
                  <c:v>6.5093152606587185E-4</c:v>
                </c:pt>
                <c:pt idx="1">
                  <c:v>0</c:v>
                </c:pt>
              </c:numCache>
            </c:numRef>
          </c:val>
        </c:ser>
        <c:ser>
          <c:idx val="4"/>
          <c:order val="4"/>
          <c:tx>
            <c:strRef>
              <c:f>'Presentazione%'!$C$140</c:f>
              <c:strCache>
                <c:ptCount val="1"/>
                <c:pt idx="0">
                  <c:v>Altre tipologie</c:v>
                </c:pt>
              </c:strCache>
            </c:strRef>
          </c:tx>
          <c:spPr>
            <a:solidFill>
              <a:srgbClr val="90AC04"/>
            </a:solidFill>
            <a:ln>
              <a:noFill/>
            </a:ln>
            <a:effectLst/>
          </c:spPr>
          <c:invertIfNegative val="0"/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'Presentazione%'!$D$140:$E$140</c:f>
              <c:numCache>
                <c:formatCode>0%</c:formatCode>
                <c:ptCount val="2"/>
                <c:pt idx="0">
                  <c:v>0</c:v>
                </c:pt>
                <c:pt idx="1">
                  <c:v>1.8235064570914581E-3</c:v>
                </c:pt>
              </c:numCache>
            </c:numRef>
          </c:val>
        </c:ser>
        <c:ser>
          <c:idx val="5"/>
          <c:order val="5"/>
          <c:tx>
            <c:strRef>
              <c:f>'Presentazione%'!$C$141</c:f>
              <c:strCache>
                <c:ptCount val="1"/>
                <c:pt idx="0">
                  <c:v>Audio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'Presentazione%'!$D$141:$E$141</c:f>
              <c:numCache>
                <c:formatCode>0%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ser>
          <c:idx val="6"/>
          <c:order val="6"/>
          <c:tx>
            <c:strRef>
              <c:f>'Presentazione%'!$C$142</c:f>
              <c:strCache>
                <c:ptCount val="1"/>
                <c:pt idx="0">
                  <c:v>Classified/Directories</c:v>
                </c:pt>
              </c:strCache>
            </c:strRef>
          </c:tx>
          <c:spPr>
            <a:solidFill>
              <a:srgbClr val="DBFD0F"/>
            </a:solidFill>
            <a:ln>
              <a:noFill/>
            </a:ln>
            <a:effectLst/>
          </c:spPr>
          <c:invertIfNegative val="0"/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'Presentazione%'!$D$142:$E$142</c:f>
              <c:numCache>
                <c:formatCode>0%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0200088"/>
        <c:axId val="190200480"/>
      </c:barChart>
      <c:catAx>
        <c:axId val="19020008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0200480"/>
        <c:crosses val="autoZero"/>
        <c:auto val="1"/>
        <c:lblAlgn val="ctr"/>
        <c:lblOffset val="100"/>
        <c:noMultiLvlLbl val="0"/>
      </c:catAx>
      <c:valAx>
        <c:axId val="190200480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190200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it-IT" b="1">
                <a:solidFill>
                  <a:schemeClr val="bg1"/>
                </a:solidFill>
              </a:rPr>
              <a:t>Dekstop/</a:t>
            </a:r>
          </a:p>
          <a:p>
            <a:pPr>
              <a:defRPr b="1">
                <a:solidFill>
                  <a:schemeClr val="bg1"/>
                </a:solidFill>
              </a:defRPr>
            </a:pPr>
            <a:r>
              <a:rPr lang="it-IT" b="1">
                <a:solidFill>
                  <a:schemeClr val="bg1"/>
                </a:solidFill>
              </a:rPr>
              <a:t>Tablet</a:t>
            </a:r>
          </a:p>
        </c:rich>
      </c:tx>
      <c:layout>
        <c:manualLayout>
          <c:xMode val="edge"/>
          <c:yMode val="edge"/>
          <c:x val="1.7311669596511717E-2"/>
          <c:y val="4.1775527258551347E-2"/>
        </c:manualLayout>
      </c:layout>
      <c:overlay val="0"/>
      <c:spPr>
        <a:solidFill>
          <a:srgbClr val="08E222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4296960099115802"/>
          <c:y val="0.15820722104858845"/>
          <c:w val="0.7392822571569978"/>
          <c:h val="0.62791082517124386"/>
        </c:manualLayout>
      </c:layout>
      <c:lineChart>
        <c:grouping val="standard"/>
        <c:varyColors val="0"/>
        <c:ser>
          <c:idx val="0"/>
          <c:order val="0"/>
          <c:tx>
            <c:strRef>
              <c:f>Presentazione!$D$2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rgbClr val="95B3D7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Presentazione!$B$4:$B$6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Presentazione!$C$4:$C$6</c:f>
              <c:numCache>
                <c:formatCode>0.000</c:formatCode>
                <c:ptCount val="3"/>
                <c:pt idx="0">
                  <c:v>1.9285834193272775</c:v>
                </c:pt>
                <c:pt idx="1">
                  <c:v>2.1874677834949474</c:v>
                </c:pt>
                <c:pt idx="2">
                  <c:v>2.5636882327141319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Presentazione!$G$2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rgbClr val="FC9206"/>
              </a:solidFill>
              <a:round/>
            </a:ln>
            <a:effectLst/>
          </c:spPr>
          <c:marker>
            <c:symbol val="none"/>
          </c:marker>
          <c:cat>
            <c:strRef>
              <c:f>Presentazione!$B$4:$B$6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Presentazione!$F$4:$F$6</c:f>
              <c:numCache>
                <c:formatCode>0.000</c:formatCode>
                <c:ptCount val="3"/>
                <c:pt idx="0">
                  <c:v>1.9518721096239344</c:v>
                </c:pt>
                <c:pt idx="1">
                  <c:v>2.3891810675688543</c:v>
                </c:pt>
                <c:pt idx="2">
                  <c:v>2.67057165459582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0562304"/>
        <c:axId val="190562696"/>
      </c:lineChart>
      <c:catAx>
        <c:axId val="190562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0562696"/>
        <c:crosses val="autoZero"/>
        <c:auto val="1"/>
        <c:lblAlgn val="ctr"/>
        <c:lblOffset val="100"/>
        <c:noMultiLvlLbl val="0"/>
      </c:catAx>
      <c:valAx>
        <c:axId val="190562696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0562304"/>
        <c:crosses val="autoZero"/>
        <c:crossBetween val="between"/>
        <c:majorUnit val="1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it-IT" b="1">
                <a:solidFill>
                  <a:schemeClr val="bg1"/>
                </a:solidFill>
              </a:rPr>
              <a:t>Smartphone</a:t>
            </a:r>
          </a:p>
        </c:rich>
      </c:tx>
      <c:layout>
        <c:manualLayout>
          <c:xMode val="edge"/>
          <c:yMode val="edge"/>
          <c:x val="1.1515084302042256E-2"/>
          <c:y val="4.7619047619047616E-2"/>
        </c:manualLayout>
      </c:layout>
      <c:overlay val="0"/>
      <c:spPr>
        <a:solidFill>
          <a:srgbClr val="08E222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5697378986053243"/>
          <c:y val="6.1222831519873927E-2"/>
          <c:w val="0.72776319505771658"/>
          <c:h val="0.6356097560975611"/>
        </c:manualLayout>
      </c:layout>
      <c:lineChart>
        <c:grouping val="standard"/>
        <c:varyColors val="0"/>
        <c:ser>
          <c:idx val="3"/>
          <c:order val="0"/>
          <c:tx>
            <c:strRef>
              <c:f>Presentazione!$D$2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rgbClr val="FC9206"/>
              </a:solidFill>
              <a:round/>
            </a:ln>
            <a:effectLst/>
          </c:spPr>
          <c:marker>
            <c:symbol val="none"/>
          </c:marker>
          <c:cat>
            <c:strRef>
              <c:f>Presentazione!$B$4:$B$6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Presentazione!$D$4:$D$6</c:f>
              <c:numCache>
                <c:formatCode>0.000</c:formatCode>
                <c:ptCount val="3"/>
                <c:pt idx="0">
                  <c:v>1.1319003896666375</c:v>
                </c:pt>
                <c:pt idx="1">
                  <c:v>2.0587305671562137</c:v>
                </c:pt>
                <c:pt idx="2">
                  <c:v>1.8848242090851028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Presentazione!$G$2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rgbClr val="95B3D7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Presentazione!$B$4:$B$6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Presentazione!$G$4:$G$6</c:f>
              <c:numCache>
                <c:formatCode>0.000</c:formatCode>
                <c:ptCount val="3"/>
                <c:pt idx="0">
                  <c:v>1.6265366489154831</c:v>
                </c:pt>
                <c:pt idx="1">
                  <c:v>1.447585468962626</c:v>
                </c:pt>
                <c:pt idx="2">
                  <c:v>1.5999979745693431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0563872"/>
        <c:axId val="190564264"/>
      </c:lineChart>
      <c:catAx>
        <c:axId val="190563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0564264"/>
        <c:crosses val="autoZero"/>
        <c:auto val="1"/>
        <c:lblAlgn val="ctr"/>
        <c:lblOffset val="100"/>
        <c:noMultiLvlLbl val="0"/>
      </c:catAx>
      <c:valAx>
        <c:axId val="190564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0563872"/>
        <c:crosses val="autoZero"/>
        <c:crossBetween val="between"/>
        <c:majorUnit val="1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it-IT" b="1">
                <a:solidFill>
                  <a:schemeClr val="bg1"/>
                </a:solidFill>
              </a:rPr>
              <a:t>Smart TV</a:t>
            </a:r>
          </a:p>
        </c:rich>
      </c:tx>
      <c:layout>
        <c:manualLayout>
          <c:xMode val="edge"/>
          <c:yMode val="edge"/>
          <c:x val="1.5852825258435291E-2"/>
          <c:y val="7.0845358322556673E-2"/>
        </c:manualLayout>
      </c:layout>
      <c:overlay val="0"/>
      <c:spPr>
        <a:solidFill>
          <a:srgbClr val="08E222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528532164826704"/>
          <c:y val="0.1187712271421366"/>
          <c:w val="0.72747192595145094"/>
          <c:h val="0.46575295710444581"/>
        </c:manualLayout>
      </c:layout>
      <c:lineChart>
        <c:grouping val="standard"/>
        <c:varyColors val="0"/>
        <c:ser>
          <c:idx val="1"/>
          <c:order val="0"/>
          <c:tx>
            <c:strRef>
              <c:f>Presentazione!$D$2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rgbClr val="95B3D7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Presentazione!$B$4:$B$6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Presentazione!$E$4:$E$6</c:f>
              <c:numCache>
                <c:formatCode>0.000</c:formatCode>
                <c:ptCount val="3"/>
                <c:pt idx="0">
                  <c:v>13.73708640028673</c:v>
                </c:pt>
                <c:pt idx="1">
                  <c:v>11.315369820714857</c:v>
                </c:pt>
                <c:pt idx="2">
                  <c:v>17.823920385024959</c:v>
                </c:pt>
              </c:numCache>
            </c:numRef>
          </c:val>
          <c:smooth val="0"/>
        </c:ser>
        <c:ser>
          <c:idx val="5"/>
          <c:order val="1"/>
          <c:tx>
            <c:strRef>
              <c:f>Presentazione!$G$2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rgbClr val="FC9206"/>
              </a:solidFill>
              <a:round/>
            </a:ln>
            <a:effectLst/>
          </c:spPr>
          <c:marker>
            <c:symbol val="none"/>
          </c:marker>
          <c:cat>
            <c:strRef>
              <c:f>Presentazione!$B$4:$B$6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Presentazione!$H$4:$H$6</c:f>
              <c:numCache>
                <c:formatCode>0.000</c:formatCode>
                <c:ptCount val="3"/>
                <c:pt idx="0">
                  <c:v>18.047801463216029</c:v>
                </c:pt>
                <c:pt idx="1">
                  <c:v>24.010825153320422</c:v>
                </c:pt>
                <c:pt idx="2">
                  <c:v>18.677256516865075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0565440"/>
        <c:axId val="190565832"/>
      </c:lineChart>
      <c:catAx>
        <c:axId val="190565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0565832"/>
        <c:crosses val="autoZero"/>
        <c:auto val="1"/>
        <c:lblAlgn val="ctr"/>
        <c:lblOffset val="100"/>
        <c:noMultiLvlLbl val="0"/>
      </c:catAx>
      <c:valAx>
        <c:axId val="190565832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056544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49559274646921"/>
          <c:y val="7.2488568091340225E-4"/>
          <c:w val="0.69265997185118888"/>
          <c:h val="0.7153226215999594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'Presentazione%'!$C$37</c:f>
              <c:strCache>
                <c:ptCount val="1"/>
                <c:pt idx="0">
                  <c:v>VENDITA DIRETTA</c:v>
                </c:pt>
              </c:strCache>
            </c:strRef>
          </c:tx>
          <c:spPr>
            <a:solidFill>
              <a:srgbClr val="386294"/>
            </a:solidFill>
            <a:ln>
              <a:solidFill>
                <a:srgbClr val="386294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'Presentazione%'!$D$36:$I$36</c:f>
              <c:strCache>
                <c:ptCount val="4"/>
                <c:pt idx="0">
                  <c:v>                     Browsing</c:v>
                </c:pt>
                <c:pt idx="3">
                  <c:v>                   App</c:v>
                </c:pt>
              </c:strCache>
            </c:strRef>
          </c:cat>
          <c:val>
            <c:numRef>
              <c:f>'Presentazione%'!$D$37:$I$37</c:f>
              <c:numCache>
                <c:formatCode>0%</c:formatCode>
                <c:ptCount val="5"/>
                <c:pt idx="0">
                  <c:v>0.6595179376285375</c:v>
                </c:pt>
                <c:pt idx="1">
                  <c:v>0.71100213589866357</c:v>
                </c:pt>
                <c:pt idx="3">
                  <c:v>0.72243066387884791</c:v>
                </c:pt>
                <c:pt idx="4">
                  <c:v>0.78237960187521571</c:v>
                </c:pt>
              </c:numCache>
            </c:numRef>
          </c:val>
        </c:ser>
        <c:ser>
          <c:idx val="1"/>
          <c:order val="1"/>
          <c:tx>
            <c:strRef>
              <c:f>'Presentazione%'!$C$38</c:f>
              <c:strCache>
                <c:ptCount val="1"/>
                <c:pt idx="0">
                  <c:v>VENDITA OPEN AUCTION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  <a:effectLst/>
          </c:spPr>
          <c:invertIfNegative val="0"/>
          <c:dLbls>
            <c:dLbl>
              <c:idx val="4"/>
              <c:tx>
                <c:rich>
                  <a:bodyPr/>
                  <a:lstStyle/>
                  <a:p>
                    <a:r>
                      <a:rPr lang="en-US" smtClean="0"/>
                      <a:t>11%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'Presentazione%'!$D$36:$I$36</c:f>
              <c:strCache>
                <c:ptCount val="4"/>
                <c:pt idx="0">
                  <c:v>                     Browsing</c:v>
                </c:pt>
                <c:pt idx="3">
                  <c:v>                   App</c:v>
                </c:pt>
              </c:strCache>
            </c:strRef>
          </c:cat>
          <c:val>
            <c:numRef>
              <c:f>'Presentazione%'!$D$38:$I$38</c:f>
              <c:numCache>
                <c:formatCode>0%</c:formatCode>
                <c:ptCount val="5"/>
                <c:pt idx="0">
                  <c:v>0.19655612800141609</c:v>
                </c:pt>
                <c:pt idx="1">
                  <c:v>0.16963727101024295</c:v>
                </c:pt>
                <c:pt idx="3">
                  <c:v>0.17329664983099946</c:v>
                </c:pt>
                <c:pt idx="4">
                  <c:v>0.10327603848463149</c:v>
                </c:pt>
              </c:numCache>
            </c:numRef>
          </c:val>
        </c:ser>
        <c:ser>
          <c:idx val="2"/>
          <c:order val="2"/>
          <c:tx>
            <c:strRef>
              <c:f>'Presentazione%'!$C$39</c:f>
              <c:strCache>
                <c:ptCount val="1"/>
                <c:pt idx="0">
                  <c:v>VENDITA PRIVATE DEAL</c:v>
                </c:pt>
              </c:strCache>
            </c:strRef>
          </c:tx>
          <c:spPr>
            <a:solidFill>
              <a:srgbClr val="17E9A3"/>
            </a:solidFill>
            <a:ln>
              <a:solidFill>
                <a:srgbClr val="17E9A3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4.0244662195178561E-3"/>
                  <c:y val="-1.029781497123909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9788732588698084E-3"/>
                  <c:y val="-8.641441027690500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2610201812074148E-3"/>
                  <c:y val="-3.0331265911384218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8.2903115607072662E-17"/>
                  <c:y val="-7.474072585719995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'Presentazione%'!$D$36:$I$36</c:f>
              <c:strCache>
                <c:ptCount val="4"/>
                <c:pt idx="0">
                  <c:v>                     Browsing</c:v>
                </c:pt>
                <c:pt idx="3">
                  <c:v>                   App</c:v>
                </c:pt>
              </c:strCache>
            </c:strRef>
          </c:cat>
          <c:val>
            <c:numRef>
              <c:f>'Presentazione%'!$D$39:$I$39</c:f>
              <c:numCache>
                <c:formatCode>0%</c:formatCode>
                <c:ptCount val="5"/>
                <c:pt idx="0">
                  <c:v>0.14392593437004642</c:v>
                </c:pt>
                <c:pt idx="1">
                  <c:v>0.11936059309109351</c:v>
                </c:pt>
                <c:pt idx="3">
                  <c:v>0.10427268629015257</c:v>
                </c:pt>
                <c:pt idx="4">
                  <c:v>0.11434435964015283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54451016"/>
        <c:axId val="154451408"/>
      </c:barChart>
      <c:catAx>
        <c:axId val="1544510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4451408"/>
        <c:crosses val="autoZero"/>
        <c:auto val="1"/>
        <c:lblAlgn val="ctr"/>
        <c:lblOffset val="100"/>
        <c:noMultiLvlLbl val="0"/>
      </c:catAx>
      <c:valAx>
        <c:axId val="15445140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54451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3144832330260506E-2"/>
          <c:y val="0.86596738586086319"/>
          <c:w val="0.96685511651603262"/>
          <c:h val="0.1340326117991279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42929051214123"/>
          <c:y val="6.2435675398161222E-2"/>
          <c:w val="0.86057070948785874"/>
          <c:h val="0.699775183574585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Presentazione!$B$26</c:f>
              <c:strCache>
                <c:ptCount val="1"/>
                <c:pt idx="0">
                  <c:v>Dekstop/Tablet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5B3D7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C9206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Presentazione!$C$25:$D$25</c:f>
              <c:strCache>
                <c:ptCount val="2"/>
                <c:pt idx="0">
                  <c:v>Volumi Impression 2017</c:v>
                </c:pt>
                <c:pt idx="1">
                  <c:v>Volumi Impression 2018</c:v>
                </c:pt>
              </c:strCache>
            </c:strRef>
          </c:cat>
          <c:val>
            <c:numRef>
              <c:f>Presentazione!$C$26:$D$26</c:f>
              <c:numCache>
                <c:formatCode>0.0%</c:formatCode>
                <c:ptCount val="2"/>
                <c:pt idx="0">
                  <c:v>0.71925580750068585</c:v>
                </c:pt>
                <c:pt idx="1">
                  <c:v>0.73442182872452211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1032744"/>
        <c:axId val="191033136"/>
      </c:barChart>
      <c:catAx>
        <c:axId val="191032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033136"/>
        <c:crosses val="autoZero"/>
        <c:auto val="1"/>
        <c:lblAlgn val="ctr"/>
        <c:lblOffset val="100"/>
        <c:noMultiLvlLbl val="0"/>
      </c:catAx>
      <c:valAx>
        <c:axId val="191033136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10327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334769849546728E-2"/>
          <c:y val="4.4193368911854575E-2"/>
          <c:w val="0.90208330467308129"/>
          <c:h val="0.717988038790991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Presentazione!$B$26</c:f>
              <c:strCache>
                <c:ptCount val="1"/>
                <c:pt idx="0">
                  <c:v>Dekstop/Tablet</c:v>
                </c:pt>
              </c:strCache>
            </c:strRef>
          </c:tx>
          <c:spPr>
            <a:solidFill>
              <a:srgbClr val="BCCFE6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DB555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Presentazione!$E$25:$F$25</c:f>
              <c:strCache>
                <c:ptCount val="2"/>
                <c:pt idx="0">
                  <c:v>Investimenti netti 2017</c:v>
                </c:pt>
                <c:pt idx="1">
                  <c:v>Investimenti netti 2018</c:v>
                </c:pt>
              </c:strCache>
            </c:strRef>
          </c:cat>
          <c:val>
            <c:numRef>
              <c:f>Presentazione!$E$26:$F$26</c:f>
              <c:numCache>
                <c:formatCode>0.0%</c:formatCode>
                <c:ptCount val="2"/>
                <c:pt idx="0">
                  <c:v>0.81202722456274867</c:v>
                </c:pt>
                <c:pt idx="1">
                  <c:v>0.76766111415086069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1033920"/>
        <c:axId val="191034312"/>
      </c:barChart>
      <c:catAx>
        <c:axId val="1910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034312"/>
        <c:crosses val="autoZero"/>
        <c:auto val="1"/>
        <c:lblAlgn val="ctr"/>
        <c:lblOffset val="100"/>
        <c:noMultiLvlLbl val="0"/>
      </c:catAx>
      <c:valAx>
        <c:axId val="191034312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1033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100570597064519E-2"/>
          <c:y val="7.115784050569636E-2"/>
          <c:w val="0.86057070948785874"/>
          <c:h val="0.699775183574585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Presentazione!$B$27</c:f>
              <c:strCache>
                <c:ptCount val="1"/>
                <c:pt idx="0">
                  <c:v>Smartphone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5B3D7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C9206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Presentazione!$C$25:$D$25</c:f>
              <c:strCache>
                <c:ptCount val="2"/>
                <c:pt idx="0">
                  <c:v>Volumi Impression 2017</c:v>
                </c:pt>
                <c:pt idx="1">
                  <c:v>Volumi Impression 2018</c:v>
                </c:pt>
              </c:strCache>
            </c:strRef>
          </c:cat>
          <c:val>
            <c:numRef>
              <c:f>Presentazione!$C$27:$D$27</c:f>
              <c:numCache>
                <c:formatCode>0.0%</c:formatCode>
                <c:ptCount val="2"/>
                <c:pt idx="0">
                  <c:v>0.28048002543872375</c:v>
                </c:pt>
                <c:pt idx="1">
                  <c:v>0.26546325593794801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1035096"/>
        <c:axId val="191035488"/>
      </c:barChart>
      <c:catAx>
        <c:axId val="191035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035488"/>
        <c:crosses val="autoZero"/>
        <c:auto val="1"/>
        <c:lblAlgn val="ctr"/>
        <c:lblOffset val="100"/>
        <c:noMultiLvlLbl val="0"/>
      </c:catAx>
      <c:valAx>
        <c:axId val="191035488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1035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194168588692666E-2"/>
          <c:y val="4.4193368911854575E-2"/>
          <c:w val="0.90208330467308129"/>
          <c:h val="0.717988038790991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Presentazione!$B$27</c:f>
              <c:strCache>
                <c:ptCount val="1"/>
                <c:pt idx="0">
                  <c:v>Smartphone</c:v>
                </c:pt>
              </c:strCache>
            </c:strRef>
          </c:tx>
          <c:spPr>
            <a:solidFill>
              <a:srgbClr val="BCCFE6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DB555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Presentazione!$E$25:$F$25</c:f>
              <c:strCache>
                <c:ptCount val="2"/>
                <c:pt idx="0">
                  <c:v>Investimenti netti 2017</c:v>
                </c:pt>
                <c:pt idx="1">
                  <c:v>Investimenti netti 2018</c:v>
                </c:pt>
              </c:strCache>
            </c:strRef>
          </c:cat>
          <c:val>
            <c:numRef>
              <c:f>Presentazione!$E$27:$F$27</c:f>
              <c:numCache>
                <c:formatCode>0.0%</c:formatCode>
                <c:ptCount val="2"/>
                <c:pt idx="0">
                  <c:v>0.18584844497099964</c:v>
                </c:pt>
                <c:pt idx="1">
                  <c:v>0.2312282417622778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1256584"/>
        <c:axId val="191256976"/>
      </c:barChart>
      <c:catAx>
        <c:axId val="191256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256976"/>
        <c:crosses val="autoZero"/>
        <c:auto val="1"/>
        <c:lblAlgn val="ctr"/>
        <c:lblOffset val="100"/>
        <c:noMultiLvlLbl val="0"/>
      </c:catAx>
      <c:valAx>
        <c:axId val="191256976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1256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911356943982948E-2"/>
          <c:y val="5.0274212530751351E-2"/>
          <c:w val="0.86057070948785874"/>
          <c:h val="0.699775183574585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Presentazione!$B$28</c:f>
              <c:strCache>
                <c:ptCount val="1"/>
                <c:pt idx="0">
                  <c:v>Smart TV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5B3D7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C9206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Presentazione!$C$25:$D$25</c:f>
              <c:strCache>
                <c:ptCount val="2"/>
                <c:pt idx="0">
                  <c:v>Volumi Impression 2017</c:v>
                </c:pt>
                <c:pt idx="1">
                  <c:v>Volumi Impression 2018</c:v>
                </c:pt>
              </c:strCache>
            </c:strRef>
          </c:cat>
          <c:val>
            <c:numRef>
              <c:f>Presentazione!$C$28:$D$28</c:f>
              <c:numCache>
                <c:formatCode>0.0%</c:formatCode>
                <c:ptCount val="2"/>
                <c:pt idx="0">
                  <c:v>2.641670605902135E-4</c:v>
                </c:pt>
                <c:pt idx="1">
                  <c:v>1.1491533752980095E-4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1257760"/>
        <c:axId val="191258152"/>
      </c:barChart>
      <c:catAx>
        <c:axId val="191257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258152"/>
        <c:crosses val="autoZero"/>
        <c:auto val="1"/>
        <c:lblAlgn val="ctr"/>
        <c:lblOffset val="100"/>
        <c:noMultiLvlLbl val="0"/>
      </c:catAx>
      <c:valAx>
        <c:axId val="191258152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1257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193415072926678E-2"/>
          <c:y val="3.2031681674061036E-2"/>
          <c:w val="0.90208330467308129"/>
          <c:h val="0.717988038790991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Presentazione!$B$28</c:f>
              <c:strCache>
                <c:ptCount val="1"/>
                <c:pt idx="0">
                  <c:v>Smart TV</c:v>
                </c:pt>
              </c:strCache>
            </c:strRef>
          </c:tx>
          <c:spPr>
            <a:solidFill>
              <a:srgbClr val="BCCFE6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DB555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Presentazione!$E$25:$F$25</c:f>
              <c:strCache>
                <c:ptCount val="2"/>
                <c:pt idx="0">
                  <c:v>Investimenti netti 2017</c:v>
                </c:pt>
                <c:pt idx="1">
                  <c:v>Investimenti netti 2018</c:v>
                </c:pt>
              </c:strCache>
            </c:strRef>
          </c:cat>
          <c:val>
            <c:numRef>
              <c:f>Presentazione!$E$28:$F$28</c:f>
              <c:numCache>
                <c:formatCode>0.0%</c:formatCode>
                <c:ptCount val="2"/>
                <c:pt idx="0">
                  <c:v>2.1243304662517809E-3</c:v>
                </c:pt>
                <c:pt idx="1">
                  <c:v>1.1106440868615753E-3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1258936"/>
        <c:axId val="191259328"/>
      </c:barChart>
      <c:catAx>
        <c:axId val="191258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259328"/>
        <c:crosses val="autoZero"/>
        <c:auto val="1"/>
        <c:lblAlgn val="ctr"/>
        <c:lblOffset val="100"/>
        <c:noMultiLvlLbl val="0"/>
      </c:catAx>
      <c:valAx>
        <c:axId val="191259328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1258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it-IT" sz="1400">
                <a:solidFill>
                  <a:schemeClr val="bg1"/>
                </a:solidFill>
              </a:rPr>
              <a:t>Browsing</a:t>
            </a:r>
          </a:p>
        </c:rich>
      </c:tx>
      <c:layout>
        <c:manualLayout>
          <c:xMode val="edge"/>
          <c:yMode val="edge"/>
          <c:x val="1.6659041397717872E-4"/>
          <c:y val="6.0741832106026981E-2"/>
        </c:manualLayout>
      </c:layout>
      <c:overlay val="0"/>
      <c:spPr>
        <a:solidFill>
          <a:srgbClr val="0070C0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4125504951879806"/>
          <c:y val="0.11837966786471717"/>
          <c:w val="0.7392822571569978"/>
          <c:h val="0.51622308103291326"/>
        </c:manualLayout>
      </c:layout>
      <c:lineChart>
        <c:grouping val="standard"/>
        <c:varyColors val="0"/>
        <c:ser>
          <c:idx val="0"/>
          <c:order val="0"/>
          <c:tx>
            <c:strRef>
              <c:f>Presentazione!$D$2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rgbClr val="95B3D7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Presentazione!$C$46:$C$48</c:f>
              <c:numCache>
                <c:formatCode>0.000</c:formatCode>
                <c:ptCount val="3"/>
                <c:pt idx="0">
                  <c:v>1.7058255916095384</c:v>
                </c:pt>
                <c:pt idx="1">
                  <c:v>2.1340357720164658</c:v>
                </c:pt>
                <c:pt idx="2">
                  <c:v>2.3958109736946858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Presentazione!$G$2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rgbClr val="FC9206"/>
              </a:solidFill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Presentazione!$E$46:$E$48</c:f>
              <c:numCache>
                <c:formatCode>#,##0.000</c:formatCode>
                <c:ptCount val="3"/>
                <c:pt idx="0">
                  <c:v>1.8314956854066822</c:v>
                </c:pt>
                <c:pt idx="1">
                  <c:v>2.05632705865137</c:v>
                </c:pt>
                <c:pt idx="2">
                  <c:v>2.3049170745716268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1468520"/>
        <c:axId val="191468912"/>
      </c:lineChart>
      <c:catAx>
        <c:axId val="191468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468912"/>
        <c:crosses val="autoZero"/>
        <c:auto val="1"/>
        <c:lblAlgn val="ctr"/>
        <c:lblOffset val="100"/>
        <c:noMultiLvlLbl val="0"/>
      </c:catAx>
      <c:valAx>
        <c:axId val="191468912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468520"/>
        <c:crosses val="autoZero"/>
        <c:crossBetween val="between"/>
        <c:majorUnit val="0.5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it-IT" sz="1400">
                <a:solidFill>
                  <a:schemeClr val="bg1"/>
                </a:solidFill>
              </a:rPr>
              <a:t>APP</a:t>
            </a:r>
          </a:p>
        </c:rich>
      </c:tx>
      <c:layout>
        <c:manualLayout>
          <c:xMode val="edge"/>
          <c:yMode val="edge"/>
          <c:x val="1.7311669596511717E-2"/>
          <c:y val="4.1775527258551347E-2"/>
        </c:manualLayout>
      </c:layout>
      <c:overlay val="0"/>
      <c:spPr>
        <a:solidFill>
          <a:srgbClr val="0070C0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4468405803988422"/>
          <c:y val="8.7532446098586722E-2"/>
          <c:w val="0.7392822571569978"/>
          <c:h val="0.49894329363293027"/>
        </c:manualLayout>
      </c:layout>
      <c:lineChart>
        <c:grouping val="standard"/>
        <c:varyColors val="0"/>
        <c:ser>
          <c:idx val="0"/>
          <c:order val="0"/>
          <c:tx>
            <c:strRef>
              <c:f>Presentazione!$D$2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rgbClr val="95B3D7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Presentazione!$D$46:$D$48</c:f>
              <c:numCache>
                <c:formatCode>0.000</c:formatCode>
                <c:ptCount val="3"/>
                <c:pt idx="0">
                  <c:v>1.799559774689488</c:v>
                </c:pt>
                <c:pt idx="1">
                  <c:v>4.4788858792035686</c:v>
                </c:pt>
                <c:pt idx="2">
                  <c:v>2.4188161100738661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Presentazione!$G$2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rgbClr val="FC9206"/>
              </a:solidFill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Presentazione!$F$46:$F$48</c:f>
              <c:numCache>
                <c:formatCode>#,##0.000</c:formatCode>
                <c:ptCount val="3"/>
                <c:pt idx="0">
                  <c:v>3.1651790781249907</c:v>
                </c:pt>
                <c:pt idx="1">
                  <c:v>2.809065141455966</c:v>
                </c:pt>
                <c:pt idx="2">
                  <c:v>2.3992722214978235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1470088"/>
        <c:axId val="191470480"/>
      </c:lineChart>
      <c:catAx>
        <c:axId val="191470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470480"/>
        <c:crosses val="autoZero"/>
        <c:auto val="1"/>
        <c:lblAlgn val="ctr"/>
        <c:lblOffset val="100"/>
        <c:noMultiLvlLbl val="0"/>
      </c:catAx>
      <c:valAx>
        <c:axId val="191470480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470088"/>
        <c:crosses val="autoZero"/>
        <c:crossBetween val="between"/>
        <c:majorUnit val="1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150525636668001E-2"/>
          <c:y val="3.7852010437394987E-2"/>
          <c:w val="0.86057070948785874"/>
          <c:h val="0.699775183574585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Presentazione!$B$65</c:f>
              <c:strCache>
                <c:ptCount val="1"/>
                <c:pt idx="0">
                  <c:v>App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5B3D7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C9206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Presentazione!$C$63:$D$63</c:f>
              <c:strCache>
                <c:ptCount val="2"/>
                <c:pt idx="0">
                  <c:v>Volumi Impression 2017</c:v>
                </c:pt>
                <c:pt idx="1">
                  <c:v>Volumi Impression 2018</c:v>
                </c:pt>
              </c:strCache>
            </c:strRef>
          </c:cat>
          <c:val>
            <c:numRef>
              <c:f>Presentazione!$C$65:$D$65</c:f>
              <c:numCache>
                <c:formatCode>0.0%</c:formatCode>
                <c:ptCount val="2"/>
                <c:pt idx="0">
                  <c:v>2.5855762911024621E-2</c:v>
                </c:pt>
                <c:pt idx="1">
                  <c:v>2.6889052451155752E-2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1471656"/>
        <c:axId val="190790640"/>
      </c:barChart>
      <c:catAx>
        <c:axId val="191471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0790640"/>
        <c:crosses val="autoZero"/>
        <c:auto val="1"/>
        <c:lblAlgn val="ctr"/>
        <c:lblOffset val="100"/>
        <c:noMultiLvlLbl val="0"/>
      </c:catAx>
      <c:valAx>
        <c:axId val="190790640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1471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3863543587505804E-2"/>
          <c:y val="5.0143823896059654E-2"/>
          <c:w val="0.90208330467308129"/>
          <c:h val="0.717988038790991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Presentazione!$B$65</c:f>
              <c:strCache>
                <c:ptCount val="1"/>
                <c:pt idx="0">
                  <c:v>App</c:v>
                </c:pt>
              </c:strCache>
            </c:strRef>
          </c:tx>
          <c:spPr>
            <a:solidFill>
              <a:srgbClr val="BCCFE6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DB555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Presentazione!$E$25:$F$25</c:f>
              <c:strCache>
                <c:ptCount val="2"/>
                <c:pt idx="0">
                  <c:v>Investimenti netti 2017</c:v>
                </c:pt>
                <c:pt idx="1">
                  <c:v>Investimenti netti 2018</c:v>
                </c:pt>
              </c:strCache>
            </c:strRef>
          </c:cat>
          <c:val>
            <c:numRef>
              <c:f>Presentazione!$E$65:$F$65</c:f>
              <c:numCache>
                <c:formatCode>0.0%</c:formatCode>
                <c:ptCount val="2"/>
                <c:pt idx="0">
                  <c:v>2.7237824526160952E-2</c:v>
                </c:pt>
                <c:pt idx="1">
                  <c:v>4.5577068866420371E-2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0791424"/>
        <c:axId val="190791816"/>
      </c:barChart>
      <c:catAx>
        <c:axId val="190791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0791816"/>
        <c:crosses val="autoZero"/>
        <c:auto val="1"/>
        <c:lblAlgn val="ctr"/>
        <c:lblOffset val="100"/>
        <c:noMultiLvlLbl val="0"/>
      </c:catAx>
      <c:valAx>
        <c:axId val="190791816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0791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948143307263287"/>
          <c:y val="7.3836978604603559E-2"/>
          <c:w val="0.69806855346192298"/>
          <c:h val="0.8060720896721983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'Presentazione%'!$C$50</c:f>
              <c:strCache>
                <c:ptCount val="1"/>
                <c:pt idx="0">
                  <c:v>VENDITA DIRETTA</c:v>
                </c:pt>
              </c:strCache>
            </c:strRef>
          </c:tx>
          <c:spPr>
            <a:solidFill>
              <a:srgbClr val="386294"/>
            </a:solidFill>
            <a:ln>
              <a:solidFill>
                <a:srgbClr val="0070C0"/>
              </a:solidFill>
            </a:ln>
            <a:effectLst/>
          </c:spPr>
          <c:invertIfNegative val="0"/>
          <c:dLbls>
            <c:dLbl>
              <c:idx val="15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'Presentazione%'!$D$49:$W$49</c:f>
              <c:strCache>
                <c:ptCount val="19"/>
                <c:pt idx="0">
                  <c:v>Banner</c:v>
                </c:pt>
                <c:pt idx="3">
                  <c:v>Video</c:v>
                </c:pt>
                <c:pt idx="6">
                  <c:v>Audio</c:v>
                </c:pt>
                <c:pt idx="9">
                  <c:v>Direct Mkt</c:v>
                </c:pt>
                <c:pt idx="12">
                  <c:v>Native</c:v>
                </c:pt>
                <c:pt idx="15">
                  <c:v>Altre tipologie</c:v>
                </c:pt>
                <c:pt idx="18">
                  <c:v>Classified/Directories</c:v>
                </c:pt>
              </c:strCache>
            </c:strRef>
          </c:cat>
          <c:val>
            <c:numRef>
              <c:f>'Presentazione%'!$D$50:$W$50</c:f>
              <c:numCache>
                <c:formatCode>0%</c:formatCode>
                <c:ptCount val="20"/>
                <c:pt idx="0">
                  <c:v>0.60787777097076168</c:v>
                </c:pt>
                <c:pt idx="1">
                  <c:v>0.67630478527106463</c:v>
                </c:pt>
                <c:pt idx="3">
                  <c:v>0.73985900065718102</c:v>
                </c:pt>
                <c:pt idx="4">
                  <c:v>0.77010068406611099</c:v>
                </c:pt>
                <c:pt idx="6">
                  <c:v>1</c:v>
                </c:pt>
                <c:pt idx="7">
                  <c:v>1</c:v>
                </c:pt>
                <c:pt idx="9" formatCode="0.0%">
                  <c:v>0.98799782051259044</c:v>
                </c:pt>
                <c:pt idx="10">
                  <c:v>1</c:v>
                </c:pt>
                <c:pt idx="12">
                  <c:v>1</c:v>
                </c:pt>
                <c:pt idx="13">
                  <c:v>0.96142935438738697</c:v>
                </c:pt>
                <c:pt idx="15">
                  <c:v>0.99703025744939611</c:v>
                </c:pt>
                <c:pt idx="16">
                  <c:v>0.9295911408569647</c:v>
                </c:pt>
                <c:pt idx="18">
                  <c:v>0</c:v>
                </c:pt>
                <c:pt idx="19">
                  <c:v>0</c:v>
                </c:pt>
              </c:numCache>
            </c:numRef>
          </c:val>
        </c:ser>
        <c:ser>
          <c:idx val="1"/>
          <c:order val="1"/>
          <c:tx>
            <c:strRef>
              <c:f>'Presentazione%'!$C$51</c:f>
              <c:strCache>
                <c:ptCount val="1"/>
                <c:pt idx="0">
                  <c:v>VENDITA OPEN AUCTION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  <a:effectLst/>
          </c:spPr>
          <c:invertIfNegative val="0"/>
          <c:dLbls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21%</a:t>
                    </a:r>
                    <a:endParaRPr lang="en-US" dirty="0"/>
                  </a:p>
                </c:rich>
              </c:tx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1.2146155801207908E-2"/>
                  <c:y val="2.708191656038841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layout>
                <c:manualLayout>
                  <c:x val="4.6971948809672549E-3"/>
                  <c:y val="8.2747172831889023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'Presentazione%'!$D$49:$W$49</c:f>
              <c:strCache>
                <c:ptCount val="19"/>
                <c:pt idx="0">
                  <c:v>Banner</c:v>
                </c:pt>
                <c:pt idx="3">
                  <c:v>Video</c:v>
                </c:pt>
                <c:pt idx="6">
                  <c:v>Audio</c:v>
                </c:pt>
                <c:pt idx="9">
                  <c:v>Direct Mkt</c:v>
                </c:pt>
                <c:pt idx="12">
                  <c:v>Native</c:v>
                </c:pt>
                <c:pt idx="15">
                  <c:v>Altre tipologie</c:v>
                </c:pt>
                <c:pt idx="18">
                  <c:v>Classified/Directories</c:v>
                </c:pt>
              </c:strCache>
            </c:strRef>
          </c:cat>
          <c:val>
            <c:numRef>
              <c:f>'Presentazione%'!$D$51:$W$51</c:f>
              <c:numCache>
                <c:formatCode>0%</c:formatCode>
                <c:ptCount val="20"/>
                <c:pt idx="0">
                  <c:v>0.25691471253949427</c:v>
                </c:pt>
                <c:pt idx="1">
                  <c:v>0.21549509415467466</c:v>
                </c:pt>
                <c:pt idx="3">
                  <c:v>8.5629371130738499E-2</c:v>
                </c:pt>
                <c:pt idx="4">
                  <c:v>7.2728651579673897E-2</c:v>
                </c:pt>
                <c:pt idx="6">
                  <c:v>0</c:v>
                </c:pt>
                <c:pt idx="7">
                  <c:v>0</c:v>
                </c:pt>
                <c:pt idx="9" formatCode="0.0%">
                  <c:v>5.7610461539565443E-3</c:v>
                </c:pt>
                <c:pt idx="10">
                  <c:v>0</c:v>
                </c:pt>
                <c:pt idx="12">
                  <c:v>0</c:v>
                </c:pt>
                <c:pt idx="13">
                  <c:v>2.602498914908884E-2</c:v>
                </c:pt>
                <c:pt idx="15">
                  <c:v>2.9697425506039149E-3</c:v>
                </c:pt>
                <c:pt idx="16">
                  <c:v>0</c:v>
                </c:pt>
                <c:pt idx="18">
                  <c:v>0</c:v>
                </c:pt>
                <c:pt idx="19">
                  <c:v>0</c:v>
                </c:pt>
              </c:numCache>
            </c:numRef>
          </c:val>
        </c:ser>
        <c:ser>
          <c:idx val="2"/>
          <c:order val="2"/>
          <c:tx>
            <c:strRef>
              <c:f>'Presentazione%'!$C$52</c:f>
              <c:strCache>
                <c:ptCount val="1"/>
                <c:pt idx="0">
                  <c:v>VENDITA PRIVATE DEAL</c:v>
                </c:pt>
              </c:strCache>
            </c:strRef>
          </c:tx>
          <c:spPr>
            <a:solidFill>
              <a:srgbClr val="17E9A3"/>
            </a:solidFill>
            <a:ln>
              <a:solidFill>
                <a:srgbClr val="17E9A3"/>
              </a:solidFill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13%</a:t>
                    </a:r>
                    <a:endParaRPr lang="en-US" dirty="0"/>
                  </a:p>
                </c:rich>
              </c:tx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2.1255886019616844E-2"/>
                  <c:y val="1.1295386119531538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0308200841334928E-2"/>
                      <c:h val="3.1154759317560718E-2"/>
                    </c:manualLayout>
                  </c15:layout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5"/>
              <c:layout>
                <c:manualLayout>
                  <c:x val="1.578390315351684E-2"/>
                  <c:y val="-2.2564117508977696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0,3%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layout>
                <c:manualLayout>
                  <c:x val="-1.6808048451787858E-3"/>
                  <c:y val="-2.256411750897604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'Presentazione%'!$D$49:$W$49</c:f>
              <c:strCache>
                <c:ptCount val="19"/>
                <c:pt idx="0">
                  <c:v>Banner</c:v>
                </c:pt>
                <c:pt idx="3">
                  <c:v>Video</c:v>
                </c:pt>
                <c:pt idx="6">
                  <c:v>Audio</c:v>
                </c:pt>
                <c:pt idx="9">
                  <c:v>Direct Mkt</c:v>
                </c:pt>
                <c:pt idx="12">
                  <c:v>Native</c:v>
                </c:pt>
                <c:pt idx="15">
                  <c:v>Altre tipologie</c:v>
                </c:pt>
                <c:pt idx="18">
                  <c:v>Classified/Directories</c:v>
                </c:pt>
              </c:strCache>
            </c:strRef>
          </c:cat>
          <c:val>
            <c:numRef>
              <c:f>'Presentazione%'!$D$52:$W$52</c:f>
              <c:numCache>
                <c:formatCode>0%</c:formatCode>
                <c:ptCount val="20"/>
                <c:pt idx="0">
                  <c:v>0.13520751648974413</c:v>
                </c:pt>
                <c:pt idx="1">
                  <c:v>0.10820012057426073</c:v>
                </c:pt>
                <c:pt idx="3">
                  <c:v>0.17451162821208044</c:v>
                </c:pt>
                <c:pt idx="4">
                  <c:v>0.15717066435421503</c:v>
                </c:pt>
                <c:pt idx="6">
                  <c:v>0</c:v>
                </c:pt>
                <c:pt idx="7">
                  <c:v>0</c:v>
                </c:pt>
                <c:pt idx="9" formatCode="0.0%">
                  <c:v>6.2411333334529244E-3</c:v>
                </c:pt>
                <c:pt idx="10">
                  <c:v>0</c:v>
                </c:pt>
                <c:pt idx="12">
                  <c:v>0</c:v>
                </c:pt>
                <c:pt idx="13">
                  <c:v>1.2545656463524225E-2</c:v>
                </c:pt>
                <c:pt idx="15">
                  <c:v>0</c:v>
                </c:pt>
                <c:pt idx="16">
                  <c:v>7.0408859143035324E-2</c:v>
                </c:pt>
                <c:pt idx="18">
                  <c:v>0</c:v>
                </c:pt>
                <c:pt idx="19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54452584"/>
        <c:axId val="154452976"/>
      </c:barChart>
      <c:catAx>
        <c:axId val="15445258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54452976"/>
        <c:crosses val="autoZero"/>
        <c:auto val="1"/>
        <c:lblAlgn val="ctr"/>
        <c:lblOffset val="100"/>
        <c:noMultiLvlLbl val="0"/>
      </c:catAx>
      <c:valAx>
        <c:axId val="154452976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high"/>
        <c:crossAx val="154452584"/>
        <c:crosses val="max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 rot="-540000"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698912118493988E-2"/>
          <c:y val="8.3153543521221243E-2"/>
          <c:w val="0.86057070948785874"/>
          <c:h val="0.642212230541907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Presentazione!$B$64</c:f>
              <c:strCache>
                <c:ptCount val="1"/>
                <c:pt idx="0">
                  <c:v>Browsing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5B3D7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C9206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2.0918022534394266E-17"/>
                  <c:y val="7.8352733690729981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17891395846"/>
                      <c:h val="9.4785793280997871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7261637144E-2"/>
                  <c:y val="5.72137908333333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24126589845"/>
                      <c:h val="9.0183002218926681E-2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Presentazione!$C$63:$D$63</c:f>
              <c:strCache>
                <c:ptCount val="2"/>
                <c:pt idx="0">
                  <c:v>Volumi Impression 2017</c:v>
                </c:pt>
                <c:pt idx="1">
                  <c:v>Volumi Impression 2018</c:v>
                </c:pt>
              </c:strCache>
            </c:strRef>
          </c:cat>
          <c:val>
            <c:numRef>
              <c:f>Presentazione!$C$64:$D$64</c:f>
              <c:numCache>
                <c:formatCode>0.0%</c:formatCode>
                <c:ptCount val="2"/>
                <c:pt idx="0">
                  <c:v>0.97414423708897535</c:v>
                </c:pt>
                <c:pt idx="1">
                  <c:v>0.9731109475488442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0792600"/>
        <c:axId val="190792992"/>
      </c:barChart>
      <c:catAx>
        <c:axId val="190792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0792992"/>
        <c:crosses val="autoZero"/>
        <c:auto val="1"/>
        <c:lblAlgn val="ctr"/>
        <c:lblOffset val="100"/>
        <c:noMultiLvlLbl val="0"/>
      </c:catAx>
      <c:valAx>
        <c:axId val="190792992"/>
        <c:scaling>
          <c:orientation val="minMax"/>
          <c:max val="1"/>
          <c:min val="0"/>
        </c:scaling>
        <c:delete val="1"/>
        <c:axPos val="l"/>
        <c:numFmt formatCode="0.0%" sourceLinked="1"/>
        <c:majorTickMark val="out"/>
        <c:minorTickMark val="none"/>
        <c:tickLblPos val="nextTo"/>
        <c:crossAx val="190792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776450757825342E-2"/>
          <c:y val="9.8026449149795358E-2"/>
          <c:w val="0.90208330467308129"/>
          <c:h val="0.682397219261527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Presentazione!$B$64</c:f>
              <c:strCache>
                <c:ptCount val="1"/>
                <c:pt idx="0">
                  <c:v>Browsing</c:v>
                </c:pt>
              </c:strCache>
            </c:strRef>
          </c:tx>
          <c:spPr>
            <a:solidFill>
              <a:srgbClr val="BCCFE6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DB555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6.3895788771590883E-2"/>
                  <c:y val="3.01913018784557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17891395846"/>
                      <c:h val="0.1433596417398485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952896800753E-2"/>
                  <c:y val="8.37360241455684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24126589845"/>
                      <c:h val="7.1760446821915763E-2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Presentazione!$E$25:$F$25</c:f>
              <c:strCache>
                <c:ptCount val="2"/>
                <c:pt idx="0">
                  <c:v>Investimenti netti 2017</c:v>
                </c:pt>
                <c:pt idx="1">
                  <c:v>Investimenti netti 2018</c:v>
                </c:pt>
              </c:strCache>
            </c:strRef>
          </c:cat>
          <c:val>
            <c:numRef>
              <c:f>Presentazione!$E$64:$F$64</c:f>
              <c:numCache>
                <c:formatCode>0.0%</c:formatCode>
                <c:ptCount val="2"/>
                <c:pt idx="0">
                  <c:v>0.97276217547383914</c:v>
                </c:pt>
                <c:pt idx="1">
                  <c:v>0.95442293113357979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0793776"/>
        <c:axId val="190794168"/>
      </c:barChart>
      <c:catAx>
        <c:axId val="190793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0794168"/>
        <c:crosses val="autoZero"/>
        <c:auto val="1"/>
        <c:lblAlgn val="ctr"/>
        <c:lblOffset val="100"/>
        <c:noMultiLvlLbl val="0"/>
      </c:catAx>
      <c:valAx>
        <c:axId val="190794168"/>
        <c:scaling>
          <c:orientation val="minMax"/>
          <c:max val="1"/>
          <c:min val="0"/>
        </c:scaling>
        <c:delete val="1"/>
        <c:axPos val="l"/>
        <c:numFmt formatCode="0.0%" sourceLinked="1"/>
        <c:majorTickMark val="out"/>
        <c:minorTickMark val="none"/>
        <c:tickLblPos val="nextTo"/>
        <c:crossAx val="190793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82782706536638"/>
          <c:y val="6.2435675398161222E-2"/>
          <c:w val="0.89617217293463358"/>
          <c:h val="0.69370423183578411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1947096"/>
        <c:axId val="191947488"/>
      </c:barChart>
      <c:catAx>
        <c:axId val="191947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947488"/>
        <c:crosses val="autoZero"/>
        <c:auto val="1"/>
        <c:lblAlgn val="ctr"/>
        <c:lblOffset val="100"/>
        <c:noMultiLvlLbl val="0"/>
      </c:catAx>
      <c:valAx>
        <c:axId val="191947488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91947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it-IT" b="1">
                <a:solidFill>
                  <a:schemeClr val="bg1"/>
                </a:solidFill>
              </a:rPr>
              <a:t>Banner</a:t>
            </a:r>
          </a:p>
        </c:rich>
      </c:tx>
      <c:layout>
        <c:manualLayout>
          <c:xMode val="edge"/>
          <c:yMode val="edge"/>
          <c:x val="1.7311669596511717E-2"/>
          <c:y val="4.1775527258551347E-2"/>
        </c:manualLayout>
      </c:layout>
      <c:overlay val="0"/>
      <c:spPr>
        <a:solidFill>
          <a:srgbClr val="FA6306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4811316806594491"/>
          <c:y val="7.7857660911511431E-2"/>
          <c:w val="0.7392822571569978"/>
          <c:h val="0.47989752026960153"/>
        </c:manualLayout>
      </c:layout>
      <c:lineChart>
        <c:grouping val="standard"/>
        <c:varyColors val="0"/>
        <c:ser>
          <c:idx val="0"/>
          <c:order val="0"/>
          <c:tx>
            <c:strRef>
              <c:f>Presentazione!$D$2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rgbClr val="95B3D7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Presentazione!$B$78:$B$80</c:f>
              <c:numCache>
                <c:formatCode>0.000</c:formatCode>
                <c:ptCount val="3"/>
                <c:pt idx="0">
                  <c:v>1.274921010649728</c:v>
                </c:pt>
                <c:pt idx="1">
                  <c:v>1.5663009243671435</c:v>
                </c:pt>
                <c:pt idx="2">
                  <c:v>1.8248454401826151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Presentazione!$G$2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rgbClr val="FC9206"/>
              </a:solidFill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Presentazione!$I$78:$I$80</c:f>
              <c:numCache>
                <c:formatCode>0.000</c:formatCode>
                <c:ptCount val="3"/>
                <c:pt idx="0">
                  <c:v>1.3638708903647709</c:v>
                </c:pt>
                <c:pt idx="1">
                  <c:v>1.5008733624557995</c:v>
                </c:pt>
                <c:pt idx="2">
                  <c:v>1.6705238440213579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1948272"/>
        <c:axId val="191948664"/>
      </c:lineChart>
      <c:catAx>
        <c:axId val="191948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948664"/>
        <c:crosses val="autoZero"/>
        <c:auto val="1"/>
        <c:lblAlgn val="ctr"/>
        <c:lblOffset val="100"/>
        <c:noMultiLvlLbl val="0"/>
      </c:catAx>
      <c:valAx>
        <c:axId val="191948664"/>
        <c:scaling>
          <c:orientation val="minMax"/>
          <c:max val="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948272"/>
        <c:crosses val="autoZero"/>
        <c:crossBetween val="between"/>
        <c:majorUnit val="1.5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it-IT" sz="1400" b="1">
                <a:solidFill>
                  <a:schemeClr val="bg1"/>
                </a:solidFill>
              </a:rPr>
              <a:t>Video</a:t>
            </a:r>
          </a:p>
        </c:rich>
      </c:tx>
      <c:layout>
        <c:manualLayout>
          <c:xMode val="edge"/>
          <c:yMode val="edge"/>
          <c:x val="1.7311669596511717E-2"/>
          <c:y val="4.1775527258551347E-2"/>
        </c:manualLayout>
      </c:layout>
      <c:overlay val="0"/>
      <c:spPr>
        <a:solidFill>
          <a:srgbClr val="FA6306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4468416000777601"/>
          <c:y val="9.9544530231839179E-2"/>
          <c:w val="0.7392822571569978"/>
          <c:h val="0.50854039129357154"/>
        </c:manualLayout>
      </c:layout>
      <c:lineChart>
        <c:grouping val="standard"/>
        <c:varyColors val="0"/>
        <c:ser>
          <c:idx val="0"/>
          <c:order val="0"/>
          <c:tx>
            <c:strRef>
              <c:f>Presentazione!$B$76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rgbClr val="95B3D7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Presentazione!$C$78:$C$80</c:f>
              <c:numCache>
                <c:formatCode>0.000</c:formatCode>
                <c:ptCount val="3"/>
                <c:pt idx="0">
                  <c:v>8.2275174826592536</c:v>
                </c:pt>
                <c:pt idx="1">
                  <c:v>9.1046313244249291</c:v>
                </c:pt>
                <c:pt idx="2">
                  <c:v>9.5188706216178272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Presentazione!$I$76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rgbClr val="FC9206"/>
              </a:solidFill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Presentazione!$J$78:$J$80</c:f>
              <c:numCache>
                <c:formatCode>0.000</c:formatCode>
                <c:ptCount val="3"/>
                <c:pt idx="0">
                  <c:v>10.357109703638351</c:v>
                </c:pt>
                <c:pt idx="1">
                  <c:v>10.092393685132727</c:v>
                </c:pt>
                <c:pt idx="2">
                  <c:v>9.7162027790637744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1949840"/>
        <c:axId val="192090848"/>
      </c:lineChart>
      <c:catAx>
        <c:axId val="191949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2090848"/>
        <c:crosses val="autoZero"/>
        <c:auto val="1"/>
        <c:lblAlgn val="ctr"/>
        <c:lblOffset val="100"/>
        <c:noMultiLvlLbl val="0"/>
      </c:catAx>
      <c:valAx>
        <c:axId val="192090848"/>
        <c:scaling>
          <c:orientation val="minMax"/>
          <c:max val="1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949840"/>
        <c:crosses val="autoZero"/>
        <c:crossBetween val="between"/>
        <c:majorUnit val="2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42929051214123"/>
          <c:y val="6.2435675398161222E-2"/>
          <c:w val="0.86057070948785874"/>
          <c:h val="0.69977518357458579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2092024"/>
        <c:axId val="192092416"/>
      </c:barChart>
      <c:catAx>
        <c:axId val="192092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2092416"/>
        <c:crosses val="autoZero"/>
        <c:auto val="1"/>
        <c:lblAlgn val="ctr"/>
        <c:lblOffset val="100"/>
        <c:noMultiLvlLbl val="0"/>
      </c:catAx>
      <c:valAx>
        <c:axId val="192092416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2092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42929051214123"/>
          <c:y val="6.2435675398161222E-2"/>
          <c:w val="0.86057070948785874"/>
          <c:h val="0.699775183574585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Presentazione!$B$106</c:f>
              <c:strCache>
                <c:ptCount val="1"/>
                <c:pt idx="0">
                  <c:v>Banner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5B3D7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C9206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1.5153340832130269E-7"/>
                  <c:y val="1.5069079271880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897947355088"/>
                      <c:h val="0.14530411302883245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56218513923E-2"/>
                  <c:y val="-1.2994304879449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20847018342"/>
                      <c:h val="7.6141383076370098E-2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Presentazione!$C$63:$D$63</c:f>
              <c:strCache>
                <c:ptCount val="2"/>
                <c:pt idx="0">
                  <c:v>Volumi Impression 2017</c:v>
                </c:pt>
                <c:pt idx="1">
                  <c:v>Volumi Impression 2018</c:v>
                </c:pt>
              </c:strCache>
            </c:strRef>
          </c:cat>
          <c:val>
            <c:numRef>
              <c:f>Presentazione!$C$106:$D$106</c:f>
              <c:numCache>
                <c:formatCode>0.0%</c:formatCode>
                <c:ptCount val="2"/>
                <c:pt idx="0">
                  <c:v>0.92038877047695322</c:v>
                </c:pt>
                <c:pt idx="1">
                  <c:v>0.92357753406836263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2093200"/>
        <c:axId val="192093592"/>
      </c:barChart>
      <c:catAx>
        <c:axId val="192093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2093592"/>
        <c:crosses val="autoZero"/>
        <c:auto val="1"/>
        <c:lblAlgn val="ctr"/>
        <c:lblOffset val="100"/>
        <c:noMultiLvlLbl val="0"/>
      </c:catAx>
      <c:valAx>
        <c:axId val="192093592"/>
        <c:scaling>
          <c:orientation val="minMax"/>
          <c:max val="1"/>
          <c:min val="0"/>
        </c:scaling>
        <c:delete val="1"/>
        <c:axPos val="l"/>
        <c:numFmt formatCode="0.0%" sourceLinked="1"/>
        <c:majorTickMark val="out"/>
        <c:minorTickMark val="none"/>
        <c:tickLblPos val="nextTo"/>
        <c:crossAx val="192093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776450757825342E-2"/>
          <c:y val="6.2435675398161222E-2"/>
          <c:w val="0.90208330467308129"/>
          <c:h val="0.717988038790991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Presentazione!$B$106</c:f>
              <c:strCache>
                <c:ptCount val="1"/>
                <c:pt idx="0">
                  <c:v>Banner</c:v>
                </c:pt>
              </c:strCache>
            </c:strRef>
          </c:tx>
          <c:spPr>
            <a:solidFill>
              <a:srgbClr val="BCCFE6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DB555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Presentazione!$E$25:$F$25</c:f>
              <c:strCache>
                <c:ptCount val="2"/>
                <c:pt idx="0">
                  <c:v>Investimenti netti 2017</c:v>
                </c:pt>
                <c:pt idx="1">
                  <c:v>Investimenti netti 2018</c:v>
                </c:pt>
              </c:strCache>
            </c:strRef>
          </c:cat>
          <c:val>
            <c:numRef>
              <c:f>Presentazione!$E$106:$F$106</c:f>
              <c:numCache>
                <c:formatCode>0.0%</c:formatCode>
                <c:ptCount val="2"/>
                <c:pt idx="0">
                  <c:v>0.68691559090592236</c:v>
                </c:pt>
                <c:pt idx="1">
                  <c:v>0.67455789134750466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2094376"/>
        <c:axId val="192361184"/>
      </c:barChart>
      <c:catAx>
        <c:axId val="192094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2361184"/>
        <c:crosses val="autoZero"/>
        <c:auto val="1"/>
        <c:lblAlgn val="ctr"/>
        <c:lblOffset val="100"/>
        <c:noMultiLvlLbl val="0"/>
      </c:catAx>
      <c:valAx>
        <c:axId val="192361184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2094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42929051214123"/>
          <c:y val="6.2435675398161222E-2"/>
          <c:w val="0.86057070948785874"/>
          <c:h val="0.699775183574585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Presentazione!$B$107</c:f>
              <c:strCache>
                <c:ptCount val="1"/>
                <c:pt idx="0">
                  <c:v>Video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5B3D7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C9206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Presentazione!$C$63:$D$63</c:f>
              <c:strCache>
                <c:ptCount val="2"/>
                <c:pt idx="0">
                  <c:v>Volumi Impression 2017</c:v>
                </c:pt>
                <c:pt idx="1">
                  <c:v>Volumi Impression 2018</c:v>
                </c:pt>
              </c:strCache>
            </c:strRef>
          </c:cat>
          <c:val>
            <c:numRef>
              <c:f>Presentazione!$C$107:$D$107</c:f>
              <c:numCache>
                <c:formatCode>0.0%</c:formatCode>
                <c:ptCount val="2"/>
                <c:pt idx="0">
                  <c:v>5.9211278262896148E-2</c:v>
                </c:pt>
                <c:pt idx="1">
                  <c:v>5.2563219862238234E-2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2361968"/>
        <c:axId val="192362360"/>
      </c:barChart>
      <c:catAx>
        <c:axId val="192361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2362360"/>
        <c:crosses val="autoZero"/>
        <c:auto val="1"/>
        <c:lblAlgn val="ctr"/>
        <c:lblOffset val="100"/>
        <c:noMultiLvlLbl val="0"/>
      </c:catAx>
      <c:valAx>
        <c:axId val="192362360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2361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776450757825342E-2"/>
          <c:y val="6.2435675398161222E-2"/>
          <c:w val="0.90208330467308129"/>
          <c:h val="0.717988038790991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Presentazione!$B$107</c:f>
              <c:strCache>
                <c:ptCount val="1"/>
                <c:pt idx="0">
                  <c:v>Video</c:v>
                </c:pt>
              </c:strCache>
            </c:strRef>
          </c:tx>
          <c:spPr>
            <a:solidFill>
              <a:srgbClr val="BCCFE6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DB555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Presentazione!$E$25:$F$25</c:f>
              <c:strCache>
                <c:ptCount val="2"/>
                <c:pt idx="0">
                  <c:v>Investimenti netti 2017</c:v>
                </c:pt>
                <c:pt idx="1">
                  <c:v>Investimenti netti 2018</c:v>
                </c:pt>
              </c:strCache>
            </c:strRef>
          </c:cat>
          <c:val>
            <c:numRef>
              <c:f>Presentazione!$E$107:$F$107</c:f>
              <c:numCache>
                <c:formatCode>0.0%</c:formatCode>
                <c:ptCount val="2"/>
                <c:pt idx="0">
                  <c:v>0.28518195024763704</c:v>
                </c:pt>
                <c:pt idx="1">
                  <c:v>0.29153664001066487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2363144"/>
        <c:axId val="192363536"/>
      </c:barChart>
      <c:catAx>
        <c:axId val="192363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2363536"/>
        <c:crosses val="autoZero"/>
        <c:auto val="1"/>
        <c:lblAlgn val="ctr"/>
        <c:lblOffset val="100"/>
        <c:noMultiLvlLbl val="0"/>
      </c:catAx>
      <c:valAx>
        <c:axId val="192363536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2363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365145369567855E-2"/>
          <c:y val="3.2261446578323728E-2"/>
          <c:w val="0.91092858459074377"/>
          <c:h val="0.6958736293503879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'Presentazione%'!$Q$2</c:f>
              <c:strCache>
                <c:ptCount val="1"/>
                <c:pt idx="0">
                  <c:v>VENDITA DIRETTA</c:v>
                </c:pt>
              </c:strCache>
            </c:strRef>
          </c:tx>
          <c:spPr>
            <a:solidFill>
              <a:srgbClr val="386294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86294"/>
              </a:solidFill>
              <a:ln w="19050"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386294"/>
              </a:solidFill>
              <a:ln w="19050"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386294"/>
              </a:solidFill>
              <a:ln w="19050">
                <a:noFill/>
              </a:ln>
              <a:effectLst/>
            </c:spPr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'Presentazione%'!$P$3:$P$4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'Presentazione%'!$Q$3:$Q$4</c:f>
              <c:numCache>
                <c:formatCode>0.0%</c:formatCode>
                <c:ptCount val="2"/>
                <c:pt idx="0">
                  <c:v>0.66227994480233676</c:v>
                </c:pt>
                <c:pt idx="1">
                  <c:v>0.71303337730451577</c:v>
                </c:pt>
              </c:numCache>
            </c:numRef>
          </c:val>
        </c:ser>
        <c:ser>
          <c:idx val="1"/>
          <c:order val="1"/>
          <c:tx>
            <c:strRef>
              <c:f>'Presentazione%'!$R$2</c:f>
              <c:strCache>
                <c:ptCount val="1"/>
                <c:pt idx="0">
                  <c:v>VENDITA OPEN AUCTION</c:v>
                </c:pt>
              </c:strCache>
            </c:strRef>
          </c:tx>
          <c:spPr>
            <a:solidFill>
              <a:srgbClr val="FFC000"/>
            </a:solidFill>
            <a:ln w="19050"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'Presentazione%'!$P$3:$P$4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'Presentazione%'!$R$3:$R$4</c:f>
              <c:numCache>
                <c:formatCode>0.0%</c:formatCode>
                <c:ptCount val="2"/>
                <c:pt idx="0">
                  <c:v>0.19553498570804426</c:v>
                </c:pt>
                <c:pt idx="1">
                  <c:v>0.1677487802743336</c:v>
                </c:pt>
              </c:numCache>
            </c:numRef>
          </c:val>
        </c:ser>
        <c:ser>
          <c:idx val="2"/>
          <c:order val="2"/>
          <c:tx>
            <c:strRef>
              <c:f>'Presentazione%'!$S$2</c:f>
              <c:strCache>
                <c:ptCount val="1"/>
                <c:pt idx="0">
                  <c:v>VENDITA PRIVATE DEAL</c:v>
                </c:pt>
              </c:strCache>
            </c:strRef>
          </c:tx>
          <c:spPr>
            <a:solidFill>
              <a:srgbClr val="17E9A3"/>
            </a:solidFill>
            <a:ln w="19050"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'Presentazione%'!$P$3:$P$4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'Presentazione%'!$S$3:$S$4</c:f>
              <c:numCache>
                <c:formatCode>0.0%</c:formatCode>
                <c:ptCount val="2"/>
                <c:pt idx="0">
                  <c:v>0.14218506948961906</c:v>
                </c:pt>
                <c:pt idx="1">
                  <c:v>0.11921784242115073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54453368"/>
        <c:axId val="152906056"/>
      </c:barChart>
      <c:valAx>
        <c:axId val="152906056"/>
        <c:scaling>
          <c:orientation val="minMax"/>
          <c:max val="1"/>
        </c:scaling>
        <c:delete val="1"/>
        <c:axPos val="t"/>
        <c:numFmt formatCode="0.0%" sourceLinked="1"/>
        <c:majorTickMark val="out"/>
        <c:minorTickMark val="none"/>
        <c:tickLblPos val="nextTo"/>
        <c:crossAx val="154453368"/>
        <c:crosses val="autoZero"/>
        <c:crossBetween val="between"/>
      </c:valAx>
      <c:catAx>
        <c:axId val="15445336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defRPr>
            </a:pPr>
            <a:endParaRPr lang="it-IT"/>
          </a:p>
        </c:txPr>
        <c:crossAx val="152906056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3.085545655721034E-2"/>
          <c:y val="0.83056135840781331"/>
          <c:w val="0.93821128608923887"/>
          <c:h val="0.108473541813201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82782706536638"/>
          <c:y val="6.2435675398161222E-2"/>
          <c:w val="0.89617217293463358"/>
          <c:h val="0.69370423183578411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2364712"/>
        <c:axId val="191533664"/>
      </c:barChart>
      <c:catAx>
        <c:axId val="192364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533664"/>
        <c:crosses val="autoZero"/>
        <c:auto val="1"/>
        <c:lblAlgn val="ctr"/>
        <c:lblOffset val="100"/>
        <c:noMultiLvlLbl val="0"/>
      </c:catAx>
      <c:valAx>
        <c:axId val="19153366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92364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it-IT" b="1">
                <a:solidFill>
                  <a:schemeClr val="bg1"/>
                </a:solidFill>
              </a:rPr>
              <a:t>Direct</a:t>
            </a:r>
            <a:r>
              <a:rPr lang="it-IT" b="1" baseline="0">
                <a:solidFill>
                  <a:schemeClr val="bg1"/>
                </a:solidFill>
              </a:rPr>
              <a:t> Mkt</a:t>
            </a:r>
            <a:endParaRPr lang="it-IT" b="1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1.7311669596511717E-2"/>
          <c:y val="4.1775527258551347E-2"/>
        </c:manualLayout>
      </c:layout>
      <c:overlay val="0"/>
      <c:spPr>
        <a:solidFill>
          <a:srgbClr val="FA6306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5497118418228282"/>
          <c:y val="5.892803364453103E-2"/>
          <c:w val="0.7392822571569978"/>
          <c:h val="0.48691290639816426"/>
        </c:manualLayout>
      </c:layout>
      <c:lineChart>
        <c:grouping val="standard"/>
        <c:varyColors val="0"/>
        <c:ser>
          <c:idx val="0"/>
          <c:order val="0"/>
          <c:tx>
            <c:strRef>
              <c:f>Presentazione!$B$76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rgbClr val="95B3D7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Presentazione!$E$78:$E$80</c:f>
              <c:numCache>
                <c:formatCode>0.000</c:formatCode>
                <c:ptCount val="3"/>
                <c:pt idx="0">
                  <c:v>4.2796610256274032</c:v>
                </c:pt>
                <c:pt idx="1">
                  <c:v>5.0670773125911657</c:v>
                </c:pt>
                <c:pt idx="2">
                  <c:v>6.0126417326837753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Presentazione!$I$76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rgbClr val="FC9206"/>
              </a:solidFill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Presentazione!$L$78:$L$80</c:f>
              <c:numCache>
                <c:formatCode>0.000</c:formatCode>
                <c:ptCount val="3"/>
                <c:pt idx="0">
                  <c:v>3.3917824906521621</c:v>
                </c:pt>
                <c:pt idx="1">
                  <c:v>2.7125003019035319</c:v>
                </c:pt>
                <c:pt idx="2">
                  <c:v>6.457122095561167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1534448"/>
        <c:axId val="191534840"/>
      </c:lineChart>
      <c:catAx>
        <c:axId val="191534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534840"/>
        <c:crosses val="autoZero"/>
        <c:auto val="1"/>
        <c:lblAlgn val="ctr"/>
        <c:lblOffset val="100"/>
        <c:noMultiLvlLbl val="0"/>
      </c:catAx>
      <c:valAx>
        <c:axId val="191534840"/>
        <c:scaling>
          <c:orientation val="minMax"/>
          <c:max val="7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534448"/>
        <c:crosses val="autoZero"/>
        <c:crossBetween val="between"/>
        <c:majorUnit val="1.5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it-IT" b="1">
                <a:solidFill>
                  <a:schemeClr val="bg1"/>
                </a:solidFill>
              </a:rPr>
              <a:t>Native</a:t>
            </a:r>
          </a:p>
        </c:rich>
      </c:tx>
      <c:layout>
        <c:manualLayout>
          <c:xMode val="edge"/>
          <c:yMode val="edge"/>
          <c:x val="1.9026134711416572E-2"/>
          <c:y val="5.5314124893061881E-2"/>
        </c:manualLayout>
      </c:layout>
      <c:overlay val="0"/>
      <c:spPr>
        <a:solidFill>
          <a:srgbClr val="FA6306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5497118418228282"/>
          <c:y val="5.892803364453103E-2"/>
          <c:w val="0.7392822571569978"/>
          <c:h val="0.52553162569926204"/>
        </c:manualLayout>
      </c:layout>
      <c:lineChart>
        <c:grouping val="standard"/>
        <c:varyColors val="0"/>
        <c:ser>
          <c:idx val="0"/>
          <c:order val="0"/>
          <c:tx>
            <c:strRef>
              <c:f>Presentazione!$B$76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rgbClr val="95B3D7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Presentazione!$G$78:$G$80</c:f>
              <c:numCache>
                <c:formatCode>0.000</c:formatCode>
                <c:ptCount val="3"/>
                <c:pt idx="0">
                  <c:v>0.96946742595033653</c:v>
                </c:pt>
                <c:pt idx="1">
                  <c:v>2.2753571513327691</c:v>
                </c:pt>
                <c:pt idx="2">
                  <c:v>2.4699377409489829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Presentazione!$I$76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rgbClr val="FC9206"/>
              </a:solidFill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Presentazione!$N$78:$N$80</c:f>
              <c:numCache>
                <c:formatCode>0.000</c:formatCode>
                <c:ptCount val="3"/>
                <c:pt idx="0">
                  <c:v>2.0661423661084153</c:v>
                </c:pt>
                <c:pt idx="1">
                  <c:v>2.3428465252593909</c:v>
                </c:pt>
                <c:pt idx="2">
                  <c:v>2.860706582061332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1536016"/>
        <c:axId val="191536408"/>
      </c:lineChart>
      <c:catAx>
        <c:axId val="191536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536408"/>
        <c:crosses val="autoZero"/>
        <c:auto val="1"/>
        <c:lblAlgn val="ctr"/>
        <c:lblOffset val="100"/>
        <c:noMultiLvlLbl val="0"/>
      </c:catAx>
      <c:valAx>
        <c:axId val="191536408"/>
        <c:scaling>
          <c:orientation val="minMax"/>
          <c:max val="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536016"/>
        <c:crosses val="autoZero"/>
        <c:crossBetween val="between"/>
        <c:majorUnit val="1.5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42929051214123"/>
          <c:y val="6.2435675398161222E-2"/>
          <c:w val="0.86057070948785874"/>
          <c:h val="0.699775183574585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Presentazione!$B$111</c:f>
              <c:strCache>
                <c:ptCount val="1"/>
                <c:pt idx="0">
                  <c:v>Native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5B3D7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C9206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Presentazione!$C$63:$D$63</c:f>
              <c:strCache>
                <c:ptCount val="2"/>
                <c:pt idx="0">
                  <c:v>Volumi Impression 2017</c:v>
                </c:pt>
                <c:pt idx="1">
                  <c:v>Volumi Impression 2018</c:v>
                </c:pt>
              </c:strCache>
            </c:strRef>
          </c:cat>
          <c:val>
            <c:numRef>
              <c:f>Presentazione!$C$111:$D$111</c:f>
              <c:numCache>
                <c:formatCode>0.0%</c:formatCode>
                <c:ptCount val="2"/>
                <c:pt idx="0">
                  <c:v>1.1938064143339649E-2</c:v>
                </c:pt>
                <c:pt idx="1">
                  <c:v>1.6209319444309745E-2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1566432"/>
        <c:axId val="191566824"/>
      </c:barChart>
      <c:catAx>
        <c:axId val="191566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566824"/>
        <c:crosses val="autoZero"/>
        <c:auto val="1"/>
        <c:lblAlgn val="ctr"/>
        <c:lblOffset val="100"/>
        <c:noMultiLvlLbl val="0"/>
      </c:catAx>
      <c:valAx>
        <c:axId val="191566824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1566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776450757825342E-2"/>
          <c:y val="6.2435675398161222E-2"/>
          <c:w val="0.90208330467308129"/>
          <c:h val="0.717988038790991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Presentazione!$B$111</c:f>
              <c:strCache>
                <c:ptCount val="1"/>
                <c:pt idx="0">
                  <c:v>Native</c:v>
                </c:pt>
              </c:strCache>
            </c:strRef>
          </c:tx>
          <c:spPr>
            <a:solidFill>
              <a:srgbClr val="BCCFE6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DB555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Presentazione!$E$25:$F$25</c:f>
              <c:strCache>
                <c:ptCount val="2"/>
                <c:pt idx="0">
                  <c:v>Investimenti netti 2017</c:v>
                </c:pt>
                <c:pt idx="1">
                  <c:v>Investimenti netti 2018</c:v>
                </c:pt>
              </c:strCache>
            </c:strRef>
          </c:cat>
          <c:val>
            <c:numRef>
              <c:f>Presentazione!$E$111:$F$111</c:f>
              <c:numCache>
                <c:formatCode>0.0%</c:formatCode>
                <c:ptCount val="2"/>
                <c:pt idx="0">
                  <c:v>6.7751031781578333E-3</c:v>
                </c:pt>
                <c:pt idx="1">
                  <c:v>1.7934845139255785E-2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1567608"/>
        <c:axId val="191568000"/>
      </c:barChart>
      <c:catAx>
        <c:axId val="191567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568000"/>
        <c:crosses val="autoZero"/>
        <c:auto val="1"/>
        <c:lblAlgn val="ctr"/>
        <c:lblOffset val="100"/>
        <c:noMultiLvlLbl val="0"/>
      </c:catAx>
      <c:valAx>
        <c:axId val="191568000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1567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42929051214123"/>
          <c:y val="6.2435675398161222E-2"/>
          <c:w val="0.86057070948785874"/>
          <c:h val="0.699775183574585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Presentazione!$B$109</c:f>
              <c:strCache>
                <c:ptCount val="1"/>
                <c:pt idx="0">
                  <c:v>Direct Mkt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5B3D7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C9206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Presentazione!$C$63:$D$63</c:f>
              <c:strCache>
                <c:ptCount val="2"/>
                <c:pt idx="0">
                  <c:v>Volumi Impression 2017</c:v>
                </c:pt>
                <c:pt idx="1">
                  <c:v>Volumi Impression 2018</c:v>
                </c:pt>
              </c:strCache>
            </c:strRef>
          </c:cat>
          <c:val>
            <c:numRef>
              <c:f>Presentazione!$C$110:$D$110</c:f>
              <c:numCache>
                <c:formatCode>0.0%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1568784"/>
        <c:axId val="191569176"/>
      </c:barChart>
      <c:catAx>
        <c:axId val="191568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1569176"/>
        <c:crosses val="autoZero"/>
        <c:auto val="1"/>
        <c:lblAlgn val="ctr"/>
        <c:lblOffset val="100"/>
        <c:noMultiLvlLbl val="0"/>
      </c:catAx>
      <c:valAx>
        <c:axId val="191569176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156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776450757825342E-2"/>
          <c:y val="6.2435675398161222E-2"/>
          <c:w val="0.90208330467308129"/>
          <c:h val="0.717988038790991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Presentazione!$B$109</c:f>
              <c:strCache>
                <c:ptCount val="1"/>
                <c:pt idx="0">
                  <c:v>Direct Mkt</c:v>
                </c:pt>
              </c:strCache>
            </c:strRef>
          </c:tx>
          <c:spPr>
            <a:solidFill>
              <a:srgbClr val="BCCFE6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DB555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Presentazione!$E$25:$F$25</c:f>
              <c:strCache>
                <c:ptCount val="2"/>
                <c:pt idx="0">
                  <c:v>Investimenti netti 2017</c:v>
                </c:pt>
                <c:pt idx="1">
                  <c:v>Investimenti netti 2018</c:v>
                </c:pt>
              </c:strCache>
            </c:strRef>
          </c:cat>
          <c:val>
            <c:numRef>
              <c:f>Presentazione!$E$109:$F$109</c:f>
              <c:numCache>
                <c:formatCode>0.0%</c:formatCode>
                <c:ptCount val="2"/>
                <c:pt idx="0">
                  <c:v>1.8035970180627837E-2</c:v>
                </c:pt>
                <c:pt idx="1">
                  <c:v>1.2911690871002902E-2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1569960"/>
        <c:axId val="192561904"/>
      </c:barChart>
      <c:catAx>
        <c:axId val="191569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2561904"/>
        <c:crosses val="autoZero"/>
        <c:auto val="1"/>
        <c:lblAlgn val="ctr"/>
        <c:lblOffset val="100"/>
        <c:noMultiLvlLbl val="0"/>
      </c:catAx>
      <c:valAx>
        <c:axId val="192561904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1569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42929051214123"/>
          <c:y val="6.2435675398161222E-2"/>
          <c:w val="0.86057070948785874"/>
          <c:h val="0.69977518357458579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2562688"/>
        <c:axId val="192563080"/>
      </c:barChart>
      <c:catAx>
        <c:axId val="192562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2563080"/>
        <c:crosses val="autoZero"/>
        <c:auto val="1"/>
        <c:lblAlgn val="ctr"/>
        <c:lblOffset val="100"/>
        <c:noMultiLvlLbl val="0"/>
      </c:catAx>
      <c:valAx>
        <c:axId val="192563080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2562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it-IT" b="1">
                <a:solidFill>
                  <a:schemeClr val="bg1"/>
                </a:solidFill>
              </a:rPr>
              <a:t>Audio</a:t>
            </a:r>
          </a:p>
        </c:rich>
      </c:tx>
      <c:layout>
        <c:manualLayout>
          <c:xMode val="edge"/>
          <c:yMode val="edge"/>
          <c:x val="1.7311669596511717E-2"/>
          <c:y val="4.1775527258551347E-2"/>
        </c:manualLayout>
      </c:layout>
      <c:overlay val="0"/>
      <c:spPr>
        <a:solidFill>
          <a:srgbClr val="FA6306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3839493285324539"/>
          <c:y val="0.10252254029001884"/>
          <c:w val="0.7392822571569978"/>
          <c:h val="0.48193711905377418"/>
        </c:manualLayout>
      </c:layout>
      <c:lineChart>
        <c:grouping val="standard"/>
        <c:varyColors val="0"/>
        <c:ser>
          <c:idx val="0"/>
          <c:order val="0"/>
          <c:tx>
            <c:strRef>
              <c:f>Presentazione!$B$76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rgbClr val="95B3D7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Presentazione!$D$78:$D$80</c:f>
              <c:numCache>
                <c:formatCode>0.000</c:formatCode>
                <c:ptCount val="3"/>
                <c:pt idx="0">
                  <c:v>6.8009209100758383</c:v>
                </c:pt>
                <c:pt idx="1">
                  <c:v>6.7999846527458043</c:v>
                </c:pt>
                <c:pt idx="2">
                  <c:v>0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Presentazione!$I$76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rgbClr val="FC9206"/>
              </a:solidFill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Presentazione!$K$78:$K$80</c:f>
              <c:numCache>
                <c:formatCode>0.000</c:formatCode>
                <c:ptCount val="3"/>
                <c:pt idx="0">
                  <c:v>6.7999410673738581</c:v>
                </c:pt>
                <c:pt idx="1">
                  <c:v>6.800007686968554</c:v>
                </c:pt>
                <c:pt idx="2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2563864"/>
        <c:axId val="192564256"/>
      </c:lineChart>
      <c:catAx>
        <c:axId val="192563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2564256"/>
        <c:crosses val="autoZero"/>
        <c:auto val="1"/>
        <c:lblAlgn val="ctr"/>
        <c:lblOffset val="100"/>
        <c:noMultiLvlLbl val="0"/>
      </c:catAx>
      <c:valAx>
        <c:axId val="192564256"/>
        <c:scaling>
          <c:orientation val="minMax"/>
          <c:max val="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2563864"/>
        <c:crosses val="autoZero"/>
        <c:crossBetween val="between"/>
        <c:majorUnit val="2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it-IT" b="1">
                <a:solidFill>
                  <a:schemeClr val="bg1"/>
                </a:solidFill>
              </a:rPr>
              <a:t>Altre</a:t>
            </a:r>
          </a:p>
          <a:p>
            <a:pPr>
              <a:defRPr b="1">
                <a:solidFill>
                  <a:schemeClr val="bg1"/>
                </a:solidFill>
              </a:defRPr>
            </a:pPr>
            <a:r>
              <a:rPr lang="it-IT" b="1">
                <a:solidFill>
                  <a:schemeClr val="bg1"/>
                </a:solidFill>
              </a:rPr>
              <a:t> tipologie</a:t>
            </a:r>
          </a:p>
        </c:rich>
      </c:tx>
      <c:layout>
        <c:manualLayout>
          <c:xMode val="edge"/>
          <c:yMode val="edge"/>
          <c:x val="1.7311630682332102E-2"/>
          <c:y val="2.1467044403638429E-2"/>
        </c:manualLayout>
      </c:layout>
      <c:overlay val="0"/>
      <c:spPr>
        <a:solidFill>
          <a:srgbClr val="FA6306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4296960043340474"/>
          <c:y val="7.1531502147616485E-2"/>
          <c:w val="0.7392822571569978"/>
          <c:h val="0.46865687060269645"/>
        </c:manualLayout>
      </c:layout>
      <c:lineChart>
        <c:grouping val="standard"/>
        <c:varyColors val="0"/>
        <c:ser>
          <c:idx val="0"/>
          <c:order val="0"/>
          <c:tx>
            <c:strRef>
              <c:f>Presentazione!$B$76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rgbClr val="95B3D7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Presentazione!$H$78:$H$80</c:f>
              <c:numCache>
                <c:formatCode>0.000</c:formatCode>
                <c:ptCount val="3"/>
                <c:pt idx="0">
                  <c:v>4.1803132484856036</c:v>
                </c:pt>
                <c:pt idx="1">
                  <c:v>5.7348312641310528</c:v>
                </c:pt>
                <c:pt idx="2">
                  <c:v>2.0038546534433714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Presentazione!$I$76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rgbClr val="FC9206"/>
              </a:solidFill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Presentazione!$O$78:$O$80</c:f>
              <c:numCache>
                <c:formatCode>0.000</c:formatCode>
                <c:ptCount val="3"/>
                <c:pt idx="0">
                  <c:v>10.592935847954859</c:v>
                </c:pt>
                <c:pt idx="1">
                  <c:v>5.3851758992806227</c:v>
                </c:pt>
                <c:pt idx="2">
                  <c:v>11.566682227905567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2565432"/>
        <c:axId val="193037040"/>
      </c:lineChart>
      <c:catAx>
        <c:axId val="192565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3037040"/>
        <c:crosses val="autoZero"/>
        <c:auto val="1"/>
        <c:lblAlgn val="ctr"/>
        <c:lblOffset val="100"/>
        <c:noMultiLvlLbl val="0"/>
      </c:catAx>
      <c:valAx>
        <c:axId val="193037040"/>
        <c:scaling>
          <c:orientation val="minMax"/>
          <c:max val="1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2565432"/>
        <c:crosses val="autoZero"/>
        <c:crossBetween val="between"/>
        <c:majorUnit val="3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455118636943005"/>
          <c:y val="8.6720900854483321E-2"/>
          <c:w val="0.71544881363057"/>
          <c:h val="0.8265581982910333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'Presentazione%'!$Q$2</c:f>
              <c:strCache>
                <c:ptCount val="1"/>
                <c:pt idx="0">
                  <c:v>VENDITA DIRETTA</c:v>
                </c:pt>
              </c:strCache>
            </c:strRef>
          </c:tx>
          <c:spPr>
            <a:solidFill>
              <a:srgbClr val="386294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86294"/>
              </a:solidFill>
              <a:ln w="19050"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386294"/>
              </a:solidFill>
              <a:ln w="19050"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386294"/>
              </a:solidFill>
              <a:ln w="19050">
                <a:noFill/>
              </a:ln>
              <a:effectLst/>
            </c:spPr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'Presentazione%'!$P$3:$P$4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'Presentazione%'!$Q$3:$Q$4</c:f>
              <c:numCache>
                <c:formatCode>0.0%</c:formatCode>
                <c:ptCount val="2"/>
                <c:pt idx="0">
                  <c:v>0.66227994480233676</c:v>
                </c:pt>
                <c:pt idx="1">
                  <c:v>0.71303337730451577</c:v>
                </c:pt>
              </c:numCache>
            </c:numRef>
          </c:val>
        </c:ser>
        <c:ser>
          <c:idx val="1"/>
          <c:order val="1"/>
          <c:tx>
            <c:strRef>
              <c:f>'Presentazione%'!$R$2</c:f>
              <c:strCache>
                <c:ptCount val="1"/>
                <c:pt idx="0">
                  <c:v>VENDITA OPEN AUCTION</c:v>
                </c:pt>
              </c:strCache>
            </c:strRef>
          </c:tx>
          <c:spPr>
            <a:noFill/>
            <a:ln w="19050">
              <a:noFill/>
            </a:ln>
            <a:effectLst/>
          </c:spPr>
          <c:invertIfNegative val="0"/>
          <c:dLbls>
            <c:delete val="1"/>
          </c:dLbls>
          <c:cat>
            <c:numRef>
              <c:f>'Presentazione%'!$P$3:$P$4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'Presentazione%'!$R$3:$R$4</c:f>
              <c:numCache>
                <c:formatCode>0.0%</c:formatCode>
                <c:ptCount val="2"/>
                <c:pt idx="0">
                  <c:v>0.19553498570804426</c:v>
                </c:pt>
                <c:pt idx="1">
                  <c:v>0.1677487802743336</c:v>
                </c:pt>
              </c:numCache>
            </c:numRef>
          </c:val>
        </c:ser>
        <c:ser>
          <c:idx val="2"/>
          <c:order val="2"/>
          <c:tx>
            <c:strRef>
              <c:f>'Presentazione%'!$S$2</c:f>
              <c:strCache>
                <c:ptCount val="1"/>
                <c:pt idx="0">
                  <c:v>VENDITA PRIVATE DEAL</c:v>
                </c:pt>
              </c:strCache>
            </c:strRef>
          </c:tx>
          <c:spPr>
            <a:noFill/>
            <a:ln w="19050">
              <a:noFill/>
            </a:ln>
            <a:effectLst/>
          </c:spPr>
          <c:invertIfNegative val="0"/>
          <c:dLbls>
            <c:delete val="1"/>
          </c:dLbls>
          <c:cat>
            <c:numRef>
              <c:f>'Presentazione%'!$P$3:$P$4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'Presentazione%'!$S$3:$S$4</c:f>
              <c:numCache>
                <c:formatCode>0.0%</c:formatCode>
                <c:ptCount val="2"/>
                <c:pt idx="0">
                  <c:v>0.14218506948961906</c:v>
                </c:pt>
                <c:pt idx="1">
                  <c:v>0.11921784242115073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54235416"/>
        <c:axId val="154235024"/>
      </c:barChart>
      <c:valAx>
        <c:axId val="154235024"/>
        <c:scaling>
          <c:orientation val="minMax"/>
          <c:max val="1"/>
        </c:scaling>
        <c:delete val="1"/>
        <c:axPos val="t"/>
        <c:numFmt formatCode="0.0%" sourceLinked="1"/>
        <c:majorTickMark val="out"/>
        <c:minorTickMark val="none"/>
        <c:tickLblPos val="nextTo"/>
        <c:crossAx val="154235416"/>
        <c:crosses val="autoZero"/>
        <c:crossBetween val="between"/>
      </c:valAx>
      <c:catAx>
        <c:axId val="15423541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it-IT"/>
          </a:p>
        </c:txPr>
        <c:crossAx val="154235024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it-IT" b="1">
                <a:solidFill>
                  <a:schemeClr val="bg1"/>
                </a:solidFill>
              </a:rPr>
              <a:t>Classified </a:t>
            </a:r>
          </a:p>
          <a:p>
            <a:pPr>
              <a:defRPr b="1">
                <a:solidFill>
                  <a:schemeClr val="bg1"/>
                </a:solidFill>
              </a:defRPr>
            </a:pPr>
            <a:r>
              <a:rPr lang="it-IT" b="1">
                <a:solidFill>
                  <a:schemeClr val="bg1"/>
                </a:solidFill>
              </a:rPr>
              <a:t>Directories</a:t>
            </a:r>
          </a:p>
        </c:rich>
      </c:tx>
      <c:layout>
        <c:manualLayout>
          <c:xMode val="edge"/>
          <c:yMode val="edge"/>
          <c:x val="2.0740638740501041E-2"/>
          <c:y val="4.8544708795177194E-2"/>
        </c:manualLayout>
      </c:layout>
      <c:overlay val="0"/>
      <c:spPr>
        <a:solidFill>
          <a:srgbClr val="FA6306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4449448962679121"/>
          <c:y val="7.9236281938185105E-2"/>
          <c:w val="0.7392822571569978"/>
          <c:h val="0.49845396130772324"/>
        </c:manualLayout>
      </c:layout>
      <c:lineChart>
        <c:grouping val="standard"/>
        <c:varyColors val="0"/>
        <c:ser>
          <c:idx val="0"/>
          <c:order val="0"/>
          <c:tx>
            <c:strRef>
              <c:f>Presentazione!$B$76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rgbClr val="95B3D7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Presentazione!$F$78:$F$80</c:f>
              <c:numCache>
                <c:formatCode>0.000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Presentazione!$I$76</c:f>
              <c:strCache>
                <c:ptCount val="1"/>
                <c:pt idx="0">
                  <c:v>2018</c:v>
                </c:pt>
              </c:strCache>
            </c:strRef>
          </c:tx>
          <c:spPr>
            <a:ln w="41275" cap="rnd">
              <a:solidFill>
                <a:srgbClr val="FC9206"/>
              </a:solidFill>
              <a:round/>
            </a:ln>
            <a:effectLst/>
          </c:spPr>
          <c:marker>
            <c:symbol val="none"/>
          </c:marker>
          <c:cat>
            <c:strRef>
              <c:f>Presentazione!$B$46:$B$48</c:f>
              <c:strCache>
                <c:ptCount val="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Presentazione!$M$78:$M$80</c:f>
              <c:numCache>
                <c:formatCode>0.000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3038216"/>
        <c:axId val="193038608"/>
      </c:lineChart>
      <c:catAx>
        <c:axId val="193038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3038608"/>
        <c:crosses val="autoZero"/>
        <c:auto val="1"/>
        <c:lblAlgn val="ctr"/>
        <c:lblOffset val="100"/>
        <c:noMultiLvlLbl val="0"/>
      </c:catAx>
      <c:valAx>
        <c:axId val="193038608"/>
        <c:scaling>
          <c:orientation val="minMax"/>
          <c:max val="3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3038216"/>
        <c:crosses val="autoZero"/>
        <c:crossBetween val="between"/>
        <c:majorUnit val="1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42929051214123"/>
          <c:y val="6.2435675398161222E-2"/>
          <c:w val="0.86057070948785874"/>
          <c:h val="0.699775183574585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Presentazione!$B$108</c:f>
              <c:strCache>
                <c:ptCount val="1"/>
                <c:pt idx="0">
                  <c:v>Audio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5B3D7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C9206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Presentazione!$C$63:$D$63</c:f>
              <c:strCache>
                <c:ptCount val="2"/>
                <c:pt idx="0">
                  <c:v>Volumi Impression 2017</c:v>
                </c:pt>
                <c:pt idx="1">
                  <c:v>Volumi Impression 2018</c:v>
                </c:pt>
              </c:strCache>
            </c:strRef>
          </c:cat>
          <c:val>
            <c:numRef>
              <c:f>Presentazione!$C$108:$D$108</c:f>
              <c:numCache>
                <c:formatCode>0.0%</c:formatCode>
                <c:ptCount val="2"/>
                <c:pt idx="0">
                  <c:v>8.505646674514764E-7</c:v>
                </c:pt>
                <c:pt idx="1">
                  <c:v>5.9026248895846467E-6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3039784"/>
        <c:axId val="193040176"/>
      </c:barChart>
      <c:catAx>
        <c:axId val="193039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3040176"/>
        <c:crosses val="autoZero"/>
        <c:auto val="1"/>
        <c:lblAlgn val="ctr"/>
        <c:lblOffset val="100"/>
        <c:noMultiLvlLbl val="0"/>
      </c:catAx>
      <c:valAx>
        <c:axId val="193040176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3039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776450757825342E-2"/>
          <c:y val="6.2435675398161222E-2"/>
          <c:w val="0.90208330467308129"/>
          <c:h val="0.717988038790991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Presentazione!$B$108</c:f>
              <c:strCache>
                <c:ptCount val="1"/>
                <c:pt idx="0">
                  <c:v>Audio</c:v>
                </c:pt>
              </c:strCache>
            </c:strRef>
          </c:tx>
          <c:spPr>
            <a:solidFill>
              <a:srgbClr val="BCCFE6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DB555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Presentazione!$E$25:$F$25</c:f>
              <c:strCache>
                <c:ptCount val="2"/>
                <c:pt idx="0">
                  <c:v>Investimenti netti 2017</c:v>
                </c:pt>
                <c:pt idx="1">
                  <c:v>Investimenti netti 2018</c:v>
                </c:pt>
              </c:strCache>
            </c:strRef>
          </c:cat>
          <c:val>
            <c:numRef>
              <c:f>Presentazione!$E$108:$F$108</c:f>
              <c:numCache>
                <c:formatCode>0.0%</c:formatCode>
                <c:ptCount val="2"/>
                <c:pt idx="0">
                  <c:v>3.3862876483468949E-6</c:v>
                </c:pt>
                <c:pt idx="1">
                  <c:v>2.1494281906810786E-5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3040960"/>
        <c:axId val="193041352"/>
      </c:barChart>
      <c:catAx>
        <c:axId val="193040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3041352"/>
        <c:crosses val="autoZero"/>
        <c:auto val="1"/>
        <c:lblAlgn val="ctr"/>
        <c:lblOffset val="100"/>
        <c:noMultiLvlLbl val="0"/>
      </c:catAx>
      <c:valAx>
        <c:axId val="193041352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3040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42929051214123"/>
          <c:y val="6.2435675398161222E-2"/>
          <c:w val="0.86057070948785874"/>
          <c:h val="0.699775183574585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Presentazione!$B$112</c:f>
              <c:strCache>
                <c:ptCount val="1"/>
                <c:pt idx="0">
                  <c:v>Altre tipologie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5B3D7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C9206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Presentazione!$C$63:$D$63</c:f>
              <c:strCache>
                <c:ptCount val="2"/>
                <c:pt idx="0">
                  <c:v>Volumi Impression 2017</c:v>
                </c:pt>
                <c:pt idx="1">
                  <c:v>Volumi Impression 2018</c:v>
                </c:pt>
              </c:strCache>
            </c:strRef>
          </c:cat>
          <c:val>
            <c:numRef>
              <c:f>Presentazione!$C$112:$D$112</c:f>
              <c:numCache>
                <c:formatCode>0.0%</c:formatCode>
                <c:ptCount val="2"/>
                <c:pt idx="0">
                  <c:v>1.2618843917287848E-3</c:v>
                </c:pt>
                <c:pt idx="1">
                  <c:v>5.3544950676010286E-4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3042136"/>
        <c:axId val="193042528"/>
      </c:barChart>
      <c:catAx>
        <c:axId val="193042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3042528"/>
        <c:crosses val="autoZero"/>
        <c:auto val="1"/>
        <c:lblAlgn val="ctr"/>
        <c:lblOffset val="100"/>
        <c:noMultiLvlLbl val="0"/>
      </c:catAx>
      <c:valAx>
        <c:axId val="193042528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3042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776450757825342E-2"/>
          <c:y val="6.2435675398161222E-2"/>
          <c:w val="0.90208330467308129"/>
          <c:h val="0.717988038790991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Presentazione!$B$112</c:f>
              <c:strCache>
                <c:ptCount val="1"/>
                <c:pt idx="0">
                  <c:v>Altre tipologie</c:v>
                </c:pt>
              </c:strCache>
            </c:strRef>
          </c:tx>
          <c:spPr>
            <a:solidFill>
              <a:srgbClr val="BCCFE6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DB555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Presentazione!$E$25:$F$25</c:f>
              <c:strCache>
                <c:ptCount val="2"/>
                <c:pt idx="0">
                  <c:v>Investimenti netti 2017</c:v>
                </c:pt>
                <c:pt idx="1">
                  <c:v>Investimenti netti 2018</c:v>
                </c:pt>
              </c:strCache>
            </c:strRef>
          </c:cat>
          <c:val>
            <c:numRef>
              <c:f>Presentazione!$E$112:$F$112</c:f>
              <c:numCache>
                <c:formatCode>0.0%</c:formatCode>
                <c:ptCount val="2"/>
                <c:pt idx="0">
                  <c:v>3.0879992000066286E-3</c:v>
                </c:pt>
                <c:pt idx="1">
                  <c:v>3.0374383496648153E-3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3043312"/>
        <c:axId val="193043704"/>
      </c:barChart>
      <c:catAx>
        <c:axId val="193043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3043704"/>
        <c:crosses val="autoZero"/>
        <c:auto val="1"/>
        <c:lblAlgn val="ctr"/>
        <c:lblOffset val="100"/>
        <c:noMultiLvlLbl val="0"/>
      </c:catAx>
      <c:valAx>
        <c:axId val="193043704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3043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42929051214123"/>
          <c:y val="6.2435675398161222E-2"/>
          <c:w val="0.86057070948785874"/>
          <c:h val="0.699775183574585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Presentazione!$B$110</c:f>
              <c:strCache>
                <c:ptCount val="1"/>
                <c:pt idx="0">
                  <c:v>Classified/Directories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5B3D7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C9206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Presentazione!$C$63:$D$63</c:f>
              <c:strCache>
                <c:ptCount val="2"/>
                <c:pt idx="0">
                  <c:v>Volumi Impression 2017</c:v>
                </c:pt>
                <c:pt idx="1">
                  <c:v>Volumi Impression 2018</c:v>
                </c:pt>
              </c:strCache>
            </c:strRef>
          </c:cat>
          <c:val>
            <c:numRef>
              <c:f>Presentazione!$C$110:$D$110</c:f>
              <c:numCache>
                <c:formatCode>0.0%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3044488"/>
        <c:axId val="193467136"/>
      </c:barChart>
      <c:catAx>
        <c:axId val="193044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3467136"/>
        <c:crosses val="autoZero"/>
        <c:auto val="1"/>
        <c:lblAlgn val="ctr"/>
        <c:lblOffset val="100"/>
        <c:noMultiLvlLbl val="0"/>
      </c:catAx>
      <c:valAx>
        <c:axId val="193467136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3044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776450757825342E-2"/>
          <c:y val="6.2435675398161222E-2"/>
          <c:w val="0.90208330467308129"/>
          <c:h val="0.717988038790991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Presentazione!$B$110</c:f>
              <c:strCache>
                <c:ptCount val="1"/>
                <c:pt idx="0">
                  <c:v>Classified/Directories</c:v>
                </c:pt>
              </c:strCache>
            </c:strRef>
          </c:tx>
          <c:spPr>
            <a:solidFill>
              <a:srgbClr val="BCCFE6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DB555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"/>
                  <c:y val="1.8212855216405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29928254036753"/>
                      <c:h val="0.1515916649178820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7586608868290514E-2"/>
                  <c:y val="3.642571043281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6901137697366"/>
                      <c:h val="0.15159166491788201"/>
                    </c:manualLayout>
                  </c15:layout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Presentazione!$E$25:$F$25</c:f>
              <c:strCache>
                <c:ptCount val="2"/>
                <c:pt idx="0">
                  <c:v>Investimenti netti 2017</c:v>
                </c:pt>
                <c:pt idx="1">
                  <c:v>Investimenti netti 2018</c:v>
                </c:pt>
              </c:strCache>
            </c:strRef>
          </c:cat>
          <c:val>
            <c:numRef>
              <c:f>Presentazione!$E$110:$F$110</c:f>
              <c:numCache>
                <c:formatCode>0.0%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1"/>
        <c:axId val="193467920"/>
        <c:axId val="193468312"/>
      </c:barChart>
      <c:catAx>
        <c:axId val="193467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3468312"/>
        <c:crosses val="autoZero"/>
        <c:auto val="1"/>
        <c:lblAlgn val="ctr"/>
        <c:lblOffset val="100"/>
        <c:noMultiLvlLbl val="0"/>
      </c:catAx>
      <c:valAx>
        <c:axId val="193468312"/>
        <c:scaling>
          <c:orientation val="minMax"/>
          <c:max val="1"/>
        </c:scaling>
        <c:delete val="1"/>
        <c:axPos val="l"/>
        <c:numFmt formatCode="0.0%" sourceLinked="1"/>
        <c:majorTickMark val="out"/>
        <c:minorTickMark val="none"/>
        <c:tickLblPos val="nextTo"/>
        <c:crossAx val="193467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07604852964808"/>
          <c:y val="0.18657095911711591"/>
          <c:w val="0.84086272698055597"/>
          <c:h val="0.5288670814696955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'Presentazione%'!$C$68</c:f>
              <c:strCache>
                <c:ptCount val="1"/>
                <c:pt idx="0">
                  <c:v>Dekstop/Tablet</c:v>
                </c:pt>
              </c:strCache>
            </c:strRef>
          </c:tx>
          <c:spPr>
            <a:solidFill>
              <a:srgbClr val="66FF66">
                <a:alpha val="69804"/>
              </a:srgbClr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66FF66">
                  <a:alpha val="69804"/>
                </a:srgbClr>
              </a:solidFill>
              <a:ln w="19050">
                <a:noFill/>
              </a:ln>
              <a:effectLst/>
              <a:sp3d contourW="25400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invertIfNegative val="0"/>
            <c:bubble3D val="0"/>
            <c:spPr>
              <a:solidFill>
                <a:srgbClr val="66FF66">
                  <a:alpha val="69804"/>
                </a:srgbClr>
              </a:solidFill>
              <a:ln w="19050">
                <a:noFill/>
              </a:ln>
              <a:effectLst/>
              <a:sp3d contourW="25400">
                <a:contourClr>
                  <a:srgbClr val="FFC000"/>
                </a:contourClr>
              </a:sp3d>
            </c:spPr>
          </c:dPt>
          <c:dPt>
            <c:idx val="2"/>
            <c:invertIfNegative val="0"/>
            <c:bubble3D val="0"/>
            <c:spPr>
              <a:solidFill>
                <a:srgbClr val="66FF66">
                  <a:alpha val="69804"/>
                </a:srgbClr>
              </a:solidFill>
              <a:ln w="19050">
                <a:noFill/>
              </a:ln>
              <a:effectLst/>
              <a:sp3d contourW="25400">
                <a:contourClr>
                  <a:srgbClr val="92D05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'Presentazione%'!$D$65:$E$65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'Presentazione%'!$D$68:$E$68</c:f>
              <c:numCache>
                <c:formatCode>0%</c:formatCode>
                <c:ptCount val="2"/>
                <c:pt idx="0">
                  <c:v>0.77503685916018972</c:v>
                </c:pt>
                <c:pt idx="1">
                  <c:v>0.8020806892461757</c:v>
                </c:pt>
              </c:numCache>
            </c:numRef>
          </c:val>
        </c:ser>
        <c:ser>
          <c:idx val="1"/>
          <c:order val="1"/>
          <c:tx>
            <c:strRef>
              <c:f>'Presentazione%'!$C$69</c:f>
              <c:strCache>
                <c:ptCount val="1"/>
                <c:pt idx="0">
                  <c:v>Smartphone</c:v>
                </c:pt>
              </c:strCache>
            </c:strRef>
          </c:tx>
          <c:spPr>
            <a:solidFill>
              <a:srgbClr val="22D519">
                <a:alpha val="69804"/>
              </a:srgbClr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'Presentazione%'!$D$65:$E$65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'Presentazione%'!$D$69:$E$69</c:f>
              <c:numCache>
                <c:formatCode>0%</c:formatCode>
                <c:ptCount val="2"/>
                <c:pt idx="0">
                  <c:v>0.22146514516825672</c:v>
                </c:pt>
                <c:pt idx="1">
                  <c:v>0.19532316794982957</c:v>
                </c:pt>
              </c:numCache>
            </c:numRef>
          </c:val>
        </c:ser>
        <c:ser>
          <c:idx val="2"/>
          <c:order val="2"/>
          <c:tx>
            <c:strRef>
              <c:f>'Presentazione%'!$C$70</c:f>
              <c:strCache>
                <c:ptCount val="1"/>
                <c:pt idx="0">
                  <c:v>Smart TV</c:v>
                </c:pt>
              </c:strCache>
            </c:strRef>
          </c:tx>
          <c:spPr>
            <a:solidFill>
              <a:srgbClr val="008000"/>
            </a:solidFill>
            <a:ln w="19050">
              <a:noFill/>
            </a:ln>
            <a:effectLst/>
          </c:spPr>
          <c:invertIfNegative val="0"/>
          <c:cat>
            <c:numRef>
              <c:f>'Presentazione%'!$D$65:$E$65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'Presentazione%'!$D$70:$E$70</c:f>
              <c:numCache>
                <c:formatCode>0%</c:formatCode>
                <c:ptCount val="2"/>
                <c:pt idx="0">
                  <c:v>3.4979956715536714E-3</c:v>
                </c:pt>
                <c:pt idx="1">
                  <c:v>2.5961428039947805E-3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54236592"/>
        <c:axId val="154236200"/>
      </c:barChart>
      <c:valAx>
        <c:axId val="15423620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extTo"/>
        <c:crossAx val="154236592"/>
        <c:crosses val="autoZero"/>
        <c:crossBetween val="between"/>
      </c:valAx>
      <c:catAx>
        <c:axId val="15423659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5423620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2721996083290598E-2"/>
          <c:y val="0.72762184368118488"/>
          <c:w val="0.916153199029767"/>
          <c:h val="0.191977981918926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'Presentazione%'!$C$103</c:f>
              <c:strCache>
                <c:ptCount val="1"/>
                <c:pt idx="0">
                  <c:v>Browsing</c:v>
                </c:pt>
              </c:strCache>
            </c:strRef>
          </c:tx>
          <c:spPr>
            <a:solidFill>
              <a:srgbClr val="11C1FF">
                <a:alpha val="69804"/>
              </a:srgbClr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11C1FF">
                  <a:alpha val="69804"/>
                </a:srgbClr>
              </a:solidFill>
              <a:ln w="19050">
                <a:noFill/>
              </a:ln>
              <a:effectLst/>
              <a:sp3d/>
            </c:spPr>
          </c:dPt>
          <c:dPt>
            <c:idx val="1"/>
            <c:invertIfNegative val="0"/>
            <c:bubble3D val="0"/>
            <c:spPr>
              <a:solidFill>
                <a:srgbClr val="11C1FF">
                  <a:alpha val="69804"/>
                </a:srgbClr>
              </a:solidFill>
              <a:ln w="19050">
                <a:noFill/>
              </a:ln>
              <a:effectLst/>
              <a:sp3d/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95%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97%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'Presentazione%'!$D$65:$E$65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'Presentazione%'!$D$103:$E$103</c:f>
              <c:numCache>
                <c:formatCode>0%</c:formatCode>
                <c:ptCount val="2"/>
                <c:pt idx="0">
                  <c:v>0.96109082790260614</c:v>
                </c:pt>
                <c:pt idx="1">
                  <c:v>0.98247973725656268</c:v>
                </c:pt>
              </c:numCache>
            </c:numRef>
          </c:val>
        </c:ser>
        <c:ser>
          <c:idx val="1"/>
          <c:order val="1"/>
          <c:tx>
            <c:strRef>
              <c:f>'Presentazione%'!$C$104</c:f>
              <c:strCache>
                <c:ptCount val="1"/>
                <c:pt idx="0">
                  <c:v>App</c:v>
                </c:pt>
              </c:strCache>
            </c:strRef>
          </c:tx>
          <c:spPr>
            <a:solidFill>
              <a:srgbClr val="0070C0">
                <a:alpha val="69804"/>
              </a:srgbClr>
            </a:solidFill>
            <a:ln w="19050"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'Presentazione%'!$D$65:$E$65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'Presentazione%'!$D$104:$E$104</c:f>
              <c:numCache>
                <c:formatCode>0%</c:formatCode>
                <c:ptCount val="2"/>
                <c:pt idx="0">
                  <c:v>3.8909172097393904E-2</c:v>
                </c:pt>
                <c:pt idx="1">
                  <c:v>1.7520262743437317E-2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54237768"/>
        <c:axId val="154237376"/>
      </c:barChart>
      <c:valAx>
        <c:axId val="154237376"/>
        <c:scaling>
          <c:orientation val="minMax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154237768"/>
        <c:crosses val="autoZero"/>
        <c:crossBetween val="between"/>
      </c:valAx>
      <c:catAx>
        <c:axId val="15423776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5423737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329181971504947E-2"/>
          <c:y val="6.0861738090482245E-2"/>
          <c:w val="0.86801097745517963"/>
          <c:h val="0.7243860530586548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'Presentazione%'!$C$77</c:f>
              <c:strCache>
                <c:ptCount val="1"/>
                <c:pt idx="0">
                  <c:v>Banner</c:v>
                </c:pt>
              </c:strCache>
            </c:strRef>
          </c:tx>
          <c:spPr>
            <a:solidFill>
              <a:srgbClr val="FA6306">
                <a:alpha val="8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2933493532133011E-3"/>
                  <c:y val="0.1095778176110532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742226179180612E-17"/>
                  <c:y val="0.105011730683917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'Presentazione%'!$D$77:$E$77</c:f>
              <c:numCache>
                <c:formatCode>0%</c:formatCode>
                <c:ptCount val="2"/>
                <c:pt idx="0">
                  <c:v>0.60550233537833453</c:v>
                </c:pt>
                <c:pt idx="1">
                  <c:v>0.64520667001995768</c:v>
                </c:pt>
              </c:numCache>
            </c:numRef>
          </c:val>
        </c:ser>
        <c:ser>
          <c:idx val="1"/>
          <c:order val="1"/>
          <c:tx>
            <c:strRef>
              <c:f>'Presentazione%'!$C$78</c:f>
              <c:strCache>
                <c:ptCount val="1"/>
                <c:pt idx="0">
                  <c:v>Video</c:v>
                </c:pt>
              </c:strCache>
            </c:strRef>
          </c:tx>
          <c:spPr>
            <a:solidFill>
              <a:srgbClr val="FAA804">
                <a:alpha val="8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6345628163484793E-3"/>
                  <c:y val="0.1094279035689608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9.484452358361224E-17"/>
                  <c:y val="0.1143207815374925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'Presentazione%'!$D$78:$E$78</c:f>
              <c:numCache>
                <c:formatCode>0%</c:formatCode>
                <c:ptCount val="2"/>
                <c:pt idx="0">
                  <c:v>0.33862245915524014</c:v>
                </c:pt>
                <c:pt idx="1">
                  <c:v>0.31131347522847419</c:v>
                </c:pt>
              </c:numCache>
            </c:numRef>
          </c:val>
        </c:ser>
        <c:ser>
          <c:idx val="2"/>
          <c:order val="2"/>
          <c:tx>
            <c:strRef>
              <c:f>'Presentazione%'!$C$79</c:f>
              <c:strCache>
                <c:ptCount val="1"/>
                <c:pt idx="0">
                  <c:v>Native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3.5273780082701739E-3"/>
                  <c:y val="0.137042343435524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8.3247630800934169E-3"/>
                  <c:y val="0.137465106557526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'Presentazione%'!$D$79:$E$79</c:f>
              <c:numCache>
                <c:formatCode>0%</c:formatCode>
                <c:ptCount val="2"/>
                <c:pt idx="0">
                  <c:v>2.8919884752423127E-2</c:v>
                </c:pt>
                <c:pt idx="1">
                  <c:v>1.0124919452949351E-2</c:v>
                </c:pt>
              </c:numCache>
            </c:numRef>
          </c:val>
        </c:ser>
        <c:ser>
          <c:idx val="3"/>
          <c:order val="3"/>
          <c:tx>
            <c:strRef>
              <c:f>'Presentazione%'!$C$80</c:f>
              <c:strCache>
                <c:ptCount val="1"/>
                <c:pt idx="0">
                  <c:v>Direct Mkt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3515776265524901E-3"/>
                  <c:y val="0.137044229186794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3429392156378028E-3"/>
                  <c:y val="0.141885922631976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'Presentazione%'!$D$80:$E$80</c:f>
              <c:numCache>
                <c:formatCode>0%</c:formatCode>
                <c:ptCount val="2"/>
                <c:pt idx="0">
                  <c:v>2.2122806579971854E-2</c:v>
                </c:pt>
                <c:pt idx="1">
                  <c:v>2.9312734716130832E-2</c:v>
                </c:pt>
              </c:numCache>
            </c:numRef>
          </c:val>
        </c:ser>
        <c:ser>
          <c:idx val="4"/>
          <c:order val="4"/>
          <c:tx>
            <c:strRef>
              <c:f>'Presentazione%'!$C$81</c:f>
              <c:strCache>
                <c:ptCount val="1"/>
                <c:pt idx="0">
                  <c:v>Altre tipologie</c:v>
                </c:pt>
              </c:strCache>
            </c:strRef>
          </c:tx>
          <c:spPr>
            <a:solidFill>
              <a:srgbClr val="90AC04"/>
            </a:solidFill>
            <a:ln>
              <a:noFill/>
            </a:ln>
            <a:effectLst/>
          </c:spPr>
          <c:invertIfNegative val="0"/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'Presentazione%'!$D$81:$E$81</c:f>
              <c:numCache>
                <c:formatCode>0%</c:formatCode>
                <c:ptCount val="2"/>
                <c:pt idx="0">
                  <c:v>4.7588924077312826E-3</c:v>
                </c:pt>
                <c:pt idx="1">
                  <c:v>4.025347446725302E-3</c:v>
                </c:pt>
              </c:numCache>
            </c:numRef>
          </c:val>
        </c:ser>
        <c:ser>
          <c:idx val="5"/>
          <c:order val="5"/>
          <c:tx>
            <c:strRef>
              <c:f>'Presentazione%'!$C$82</c:f>
              <c:strCache>
                <c:ptCount val="1"/>
                <c:pt idx="0">
                  <c:v>Audio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'Presentazione%'!$D$82:$E$82</c:f>
              <c:numCache>
                <c:formatCode>0%</c:formatCode>
                <c:ptCount val="2"/>
                <c:pt idx="0">
                  <c:v>7.3621726299142606E-5</c:v>
                </c:pt>
                <c:pt idx="1">
                  <c:v>1.6853135762617171E-5</c:v>
                </c:pt>
              </c:numCache>
            </c:numRef>
          </c:val>
        </c:ser>
        <c:ser>
          <c:idx val="6"/>
          <c:order val="6"/>
          <c:tx>
            <c:strRef>
              <c:f>'Presentazione%'!$C$83</c:f>
              <c:strCache>
                <c:ptCount val="1"/>
                <c:pt idx="0">
                  <c:v>Classified/Directories</c:v>
                </c:pt>
              </c:strCache>
            </c:strRef>
          </c:tx>
          <c:spPr>
            <a:solidFill>
              <a:srgbClr val="DBFD0F"/>
            </a:solidFill>
            <a:ln>
              <a:noFill/>
            </a:ln>
            <a:effectLst/>
          </c:spPr>
          <c:invertIfNegative val="0"/>
          <c:cat>
            <c:numRef>
              <c:f>'Presentazione%'!$D$76:$E$76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'Presentazione%'!$D$83:$E$83</c:f>
              <c:numCache>
                <c:formatCode>0%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9259960"/>
        <c:axId val="189260352"/>
      </c:barChart>
      <c:catAx>
        <c:axId val="18925996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89260352"/>
        <c:crosses val="autoZero"/>
        <c:auto val="1"/>
        <c:lblAlgn val="ctr"/>
        <c:lblOffset val="100"/>
        <c:noMultiLvlLbl val="0"/>
      </c:catAx>
      <c:valAx>
        <c:axId val="189260352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extTo"/>
        <c:crossAx val="189259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'Presentazione%'!$C$98</c:f>
              <c:strCache>
                <c:ptCount val="1"/>
                <c:pt idx="0">
                  <c:v>Dekstop/Tablet</c:v>
                </c:pt>
              </c:strCache>
            </c:strRef>
          </c:tx>
          <c:spPr>
            <a:solidFill>
              <a:srgbClr val="66FF66">
                <a:alpha val="69804"/>
              </a:srgbClr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66FF66">
                  <a:alpha val="69804"/>
                </a:srgbClr>
              </a:solidFill>
              <a:ln w="19050">
                <a:noFill/>
              </a:ln>
              <a:effectLst/>
              <a:sp3d contourW="25400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invertIfNegative val="0"/>
            <c:bubble3D val="0"/>
            <c:spPr>
              <a:solidFill>
                <a:srgbClr val="66FF66">
                  <a:alpha val="69804"/>
                </a:srgbClr>
              </a:solidFill>
              <a:ln w="19050">
                <a:noFill/>
              </a:ln>
              <a:effectLst/>
              <a:sp3d contourW="25400">
                <a:contourClr>
                  <a:srgbClr val="FFC000"/>
                </a:contourClr>
              </a:sp3d>
            </c:spPr>
          </c:dPt>
          <c:dPt>
            <c:idx val="2"/>
            <c:invertIfNegative val="0"/>
            <c:bubble3D val="0"/>
            <c:spPr>
              <a:solidFill>
                <a:srgbClr val="66FF66">
                  <a:alpha val="69804"/>
                </a:srgbClr>
              </a:solidFill>
              <a:ln w="19050">
                <a:noFill/>
              </a:ln>
              <a:effectLst/>
              <a:sp3d contourW="25400">
                <a:contourClr>
                  <a:srgbClr val="92D05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'Presentazione%'!$D$65:$E$65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'Presentazione%'!$D$98:$E$98</c:f>
              <c:numCache>
                <c:formatCode>0%</c:formatCode>
                <c:ptCount val="2"/>
                <c:pt idx="0">
                  <c:v>0.71052952473983277</c:v>
                </c:pt>
                <c:pt idx="1">
                  <c:v>0.7765053050963</c:v>
                </c:pt>
              </c:numCache>
            </c:numRef>
          </c:val>
        </c:ser>
        <c:ser>
          <c:idx val="1"/>
          <c:order val="1"/>
          <c:tx>
            <c:strRef>
              <c:f>'Presentazione%'!$C$99</c:f>
              <c:strCache>
                <c:ptCount val="1"/>
                <c:pt idx="0">
                  <c:v>Smartphone</c:v>
                </c:pt>
              </c:strCache>
            </c:strRef>
          </c:tx>
          <c:spPr>
            <a:solidFill>
              <a:srgbClr val="22D519">
                <a:alpha val="69804"/>
              </a:srgbClr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'Presentazione%'!$D$65:$E$65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'Presentazione%'!$D$99:$E$99</c:f>
              <c:numCache>
                <c:formatCode>0%</c:formatCode>
                <c:ptCount val="2"/>
                <c:pt idx="0">
                  <c:v>0.28947047526016739</c:v>
                </c:pt>
                <c:pt idx="1">
                  <c:v>0.22349469490369994</c:v>
                </c:pt>
              </c:numCache>
            </c:numRef>
          </c:val>
        </c:ser>
        <c:ser>
          <c:idx val="2"/>
          <c:order val="2"/>
          <c:tx>
            <c:strRef>
              <c:f>'Presentazione%'!$C$100</c:f>
              <c:strCache>
                <c:ptCount val="1"/>
                <c:pt idx="0">
                  <c:v>Smart TV</c:v>
                </c:pt>
              </c:strCache>
            </c:strRef>
          </c:tx>
          <c:spPr>
            <a:solidFill>
              <a:srgbClr val="008000"/>
            </a:solidFill>
            <a:ln w="19050">
              <a:solidFill>
                <a:srgbClr val="008000"/>
              </a:solidFill>
            </a:ln>
            <a:effectLst/>
          </c:spPr>
          <c:invertIfNegative val="0"/>
          <c:cat>
            <c:numRef>
              <c:f>'Presentazione%'!$D$65:$E$65</c:f>
              <c:numCache>
                <c:formatCode>General</c:formatCode>
                <c:ptCount val="2"/>
                <c:pt idx="0">
                  <c:v>2018</c:v>
                </c:pt>
                <c:pt idx="1">
                  <c:v>2017</c:v>
                </c:pt>
              </c:numCache>
            </c:numRef>
          </c:cat>
          <c:val>
            <c:numRef>
              <c:f>'Presentazione%'!$D$100:$E$100</c:f>
              <c:numCache>
                <c:formatCode>0%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89261920"/>
        <c:axId val="189261528"/>
      </c:barChart>
      <c:valAx>
        <c:axId val="18926152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extTo"/>
        <c:crossAx val="189261920"/>
        <c:crosses val="autoZero"/>
        <c:crossBetween val="between"/>
      </c:valAx>
      <c:catAx>
        <c:axId val="18926192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8926152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7673034138187247E-2"/>
          <c:y val="0.81124762897520464"/>
          <c:w val="0.916153199029767"/>
          <c:h val="0.160974823805699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D4E21-AA1D-BE49-8829-DEA10D5CF4C8}" type="datetimeFigureOut">
              <a:rPr lang="it-IT" smtClean="0"/>
              <a:t>22/05/2018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8DF2B-E534-A049-A267-F065CD4583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48907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6D68F-7DBE-1C48-BC1F-E6A07B52C7E0}" type="datetimeFigureOut">
              <a:rPr lang="it-IT" smtClean="0"/>
              <a:t>22/05/2018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C7627C-DB68-9A4D-8B30-F0E92B6BDF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50326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>
                <a:solidFill>
                  <a:prstClr val="black"/>
                </a:solidFill>
              </a:rPr>
              <a:pPr/>
              <a:t>1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084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03456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00852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42041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62588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14896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13818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2957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19135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60562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2135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>
                <a:solidFill>
                  <a:prstClr val="black"/>
                </a:solidFill>
              </a:rPr>
              <a:pPr/>
              <a:t>2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7183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>
                <a:solidFill>
                  <a:prstClr val="black"/>
                </a:solidFill>
              </a:rPr>
              <a:pPr/>
              <a:t>20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966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0768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6478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9135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4482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9759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37388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7091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emf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emf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0.e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emf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9.emf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1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0.emf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9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138" y="1065749"/>
            <a:ext cx="10114148" cy="3216228"/>
          </a:xfrm>
        </p:spPr>
        <p:txBody>
          <a:bodyPr anchor="b"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6000" i="0" u="none" kern="1200" cap="all" spc="-100" dirty="0">
                <a:solidFill>
                  <a:schemeClr val="bg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INSERT YOUR</a:t>
            </a:r>
            <a:br>
              <a:rPr lang="it-IT" dirty="0" smtClean="0"/>
            </a:br>
            <a:r>
              <a:rPr lang="it-IT" dirty="0" smtClean="0"/>
              <a:t>TITLE HERE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6" y="4501190"/>
            <a:ext cx="10114149" cy="438427"/>
          </a:xfrm>
        </p:spPr>
        <p:txBody>
          <a:bodyPr lIns="0" bIns="0" anchor="t">
            <a:noAutofit/>
          </a:bodyPr>
          <a:lstStyle>
            <a:lvl1pPr marL="0" indent="0" algn="l">
              <a:buNone/>
              <a:defRPr sz="1800" b="0" cap="none">
                <a:solidFill>
                  <a:schemeClr val="bg1"/>
                </a:solidFill>
                <a:latin typeface="+mn-lt"/>
                <a:cs typeface="Arial Blac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Immagin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640" y="6319707"/>
            <a:ext cx="1379035" cy="32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6" y="1711713"/>
            <a:ext cx="5244792" cy="4049711"/>
          </a:xfrm>
        </p:spPr>
        <p:txBody>
          <a:bodyPr/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600"/>
            </a:lvl6pPr>
            <a:lvl7pPr>
              <a:defRPr sz="1700"/>
            </a:lvl7pPr>
            <a:lvl8pPr>
              <a:defRPr sz="17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44561" y="1711713"/>
            <a:ext cx="5244792" cy="4049711"/>
          </a:xfrm>
        </p:spPr>
        <p:txBody>
          <a:bodyPr/>
          <a:lstStyle>
            <a:lvl1pPr>
              <a:defRPr sz="17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600"/>
            </a:lvl6pPr>
            <a:lvl7pPr>
              <a:defRPr sz="1700"/>
            </a:lvl7pPr>
            <a:lvl8pPr>
              <a:defRPr sz="17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on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5" descr="runningma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  <p:sp>
        <p:nvSpPr>
          <p:cNvPr id="13" name="Rettangolo 7"/>
          <p:cNvSpPr/>
          <p:nvPr userDrawn="1"/>
        </p:nvSpPr>
        <p:spPr>
          <a:xfrm>
            <a:off x="1" y="5175334"/>
            <a:ext cx="12192000" cy="1685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pic>
        <p:nvPicPr>
          <p:cNvPr id="14" name="Bild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12" name="Rettangolo 6"/>
          <p:cNvSpPr/>
          <p:nvPr userDrawn="1"/>
        </p:nvSpPr>
        <p:spPr>
          <a:xfrm>
            <a:off x="0" y="1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5" name="Rettangolo 6"/>
          <p:cNvSpPr/>
          <p:nvPr userDrawn="1"/>
        </p:nvSpPr>
        <p:spPr>
          <a:xfrm>
            <a:off x="0" y="0"/>
            <a:ext cx="12192000" cy="12491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6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0" y="1250542"/>
            <a:ext cx="12192000" cy="2629091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10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088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Image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711713"/>
            <a:ext cx="3992717" cy="4049711"/>
          </a:xfrm>
        </p:spPr>
        <p:txBody>
          <a:bodyPr/>
          <a:lstStyle>
            <a:lvl1pPr>
              <a:defRPr sz="18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5367454" y="1684196"/>
            <a:ext cx="6824548" cy="4049183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328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Gradient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711713"/>
            <a:ext cx="3992717" cy="4049711"/>
          </a:xfrm>
        </p:spPr>
        <p:txBody>
          <a:bodyPr/>
          <a:lstStyle>
            <a:lvl1pPr>
              <a:defRPr sz="18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216" y="1784079"/>
            <a:ext cx="6842651" cy="3848991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5858096" y="3286397"/>
            <a:ext cx="6155715" cy="825759"/>
          </a:xfrm>
        </p:spPr>
        <p:txBody>
          <a:bodyPr anchor="t"/>
          <a:lstStyle>
            <a:lvl1pPr>
              <a:defRPr sz="5400" cap="all" spc="-100">
                <a:solidFill>
                  <a:srgbClr val="FFFFFF"/>
                </a:solidFill>
                <a:latin typeface="Arial Black"/>
                <a:cs typeface="Arial Black"/>
              </a:defRPr>
            </a:lvl1pPr>
            <a:lvl2pPr>
              <a:defRPr sz="4000">
                <a:latin typeface="Arial Black"/>
                <a:cs typeface="Arial Black"/>
              </a:defRPr>
            </a:lvl2pPr>
            <a:lvl3pPr>
              <a:defRPr sz="4000">
                <a:latin typeface="Arial Black"/>
                <a:cs typeface="Arial Black"/>
              </a:defRPr>
            </a:lvl3pPr>
            <a:lvl4pPr>
              <a:defRPr sz="4000">
                <a:latin typeface="Arial Black"/>
                <a:cs typeface="Arial Black"/>
              </a:defRPr>
            </a:lvl4pPr>
            <a:lvl5pPr>
              <a:defRPr sz="4000">
                <a:latin typeface="Arial Black"/>
                <a:cs typeface="Arial Black"/>
              </a:defRPr>
            </a:lvl5pPr>
            <a:lvl6pPr>
              <a:defRPr sz="4000">
                <a:latin typeface="Arial Black"/>
                <a:cs typeface="Arial Black"/>
              </a:defRPr>
            </a:lvl6pPr>
            <a:lvl7pPr>
              <a:defRPr sz="4000">
                <a:latin typeface="Arial Black"/>
                <a:cs typeface="Arial Black"/>
              </a:defRPr>
            </a:lvl7pPr>
            <a:lvl8pPr>
              <a:defRPr sz="4000">
                <a:latin typeface="Arial Black"/>
                <a:cs typeface="Arial Black"/>
              </a:defRPr>
            </a:lvl8pPr>
            <a:lvl9pPr>
              <a:defRPr sz="4000">
                <a:latin typeface="Arial Black"/>
                <a:cs typeface="Arial Black"/>
              </a:defRPr>
            </a:lvl9pPr>
          </a:lstStyle>
          <a:p>
            <a:pPr lvl="0"/>
            <a:r>
              <a:rPr lang="en-US" dirty="0" smtClean="0"/>
              <a:t>BIG 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5858096" y="2203166"/>
            <a:ext cx="6155715" cy="426875"/>
          </a:xfrm>
        </p:spPr>
        <p:txBody>
          <a:bodyPr/>
          <a:lstStyle>
            <a:lvl1pPr>
              <a:defRPr sz="1800">
                <a:solidFill>
                  <a:srgbClr val="FFFFFF"/>
                </a:solidFill>
              </a:defRPr>
            </a:lvl1pPr>
            <a:lvl2pPr marL="0" indent="0">
              <a:buFont typeface="+mj-lt"/>
              <a:buNone/>
              <a:defRPr sz="1400">
                <a:solidFill>
                  <a:schemeClr val="tx1"/>
                </a:solidFill>
              </a:defRPr>
            </a:lvl2pPr>
            <a:lvl3pPr marL="0" indent="0">
              <a:buFont typeface="+mj-lt"/>
              <a:buNone/>
              <a:defRPr sz="1400">
                <a:solidFill>
                  <a:schemeClr val="tx1"/>
                </a:solidFill>
              </a:defRPr>
            </a:lvl3pPr>
            <a:lvl4pPr marL="0" indent="0">
              <a:buFont typeface="+mj-lt"/>
              <a:buNone/>
              <a:defRPr sz="1400">
                <a:solidFill>
                  <a:schemeClr val="tx1"/>
                </a:solidFill>
              </a:defRPr>
            </a:lvl4pPr>
            <a:lvl5pPr marL="0" indent="0">
              <a:buFont typeface="+mj-lt"/>
              <a:buNone/>
              <a:defRPr sz="1400">
                <a:solidFill>
                  <a:schemeClr val="tx1"/>
                </a:solidFill>
              </a:defRPr>
            </a:lvl5pPr>
            <a:lvl6pPr marL="0" indent="0">
              <a:buFont typeface="+mj-lt"/>
              <a:buNone/>
              <a:defRPr sz="1400">
                <a:solidFill>
                  <a:schemeClr val="tx1"/>
                </a:solidFill>
              </a:defRPr>
            </a:lvl6pPr>
            <a:lvl7pPr marL="0" indent="0">
              <a:buFont typeface="+mj-lt"/>
              <a:buNone/>
              <a:defRPr sz="1400">
                <a:solidFill>
                  <a:schemeClr val="tx1"/>
                </a:solidFill>
              </a:defRPr>
            </a:lvl7pPr>
            <a:lvl8pPr marL="0" indent="0">
              <a:buFont typeface="+mj-lt"/>
              <a:buNone/>
              <a:defRPr sz="1400">
                <a:solidFill>
                  <a:schemeClr val="tx1"/>
                </a:solidFill>
              </a:defRPr>
            </a:lvl8pPr>
            <a:lvl9pPr marL="0" indent="0">
              <a:buFont typeface="+mj-lt"/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it-IT" dirty="0" smtClean="0"/>
              <a:t>BASIC TEXT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0" name="Bild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15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235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41364" y="2877954"/>
            <a:ext cx="9337920" cy="1564614"/>
          </a:xfrm>
        </p:spPr>
        <p:txBody>
          <a:bodyPr anchor="ctr"/>
          <a:lstStyle>
            <a:lvl1pPr>
              <a:lnSpc>
                <a:spcPct val="80000"/>
              </a:lnSpc>
              <a:defRPr lang="en-US" sz="6000" i="0" u="none" kern="1200" cap="all" spc="-10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41365" y="4501190"/>
            <a:ext cx="933792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18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Immagin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640" y="6319707"/>
            <a:ext cx="1379035" cy="32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138" y="1065749"/>
            <a:ext cx="10114148" cy="3216228"/>
          </a:xfrm>
        </p:spPr>
        <p:txBody>
          <a:bodyPr anchor="b"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6000" i="0" u="none" kern="1200" cap="all" spc="-100" dirty="0">
                <a:solidFill>
                  <a:schemeClr val="bg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INSERT YOUR</a:t>
            </a:r>
            <a:br>
              <a:rPr lang="it-IT" dirty="0" smtClean="0"/>
            </a:br>
            <a:r>
              <a:rPr lang="it-IT" dirty="0" smtClean="0"/>
              <a:t>TITLE HERE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6" y="4501190"/>
            <a:ext cx="10114149" cy="438427"/>
          </a:xfrm>
        </p:spPr>
        <p:txBody>
          <a:bodyPr lIns="0" bIns="0" anchor="t">
            <a:noAutofit/>
          </a:bodyPr>
          <a:lstStyle>
            <a:lvl1pPr marL="0" indent="0" algn="l">
              <a:buNone/>
              <a:defRPr sz="1800" b="0" cap="none">
                <a:solidFill>
                  <a:schemeClr val="bg1"/>
                </a:solidFill>
                <a:latin typeface="+mn-lt"/>
                <a:cs typeface="Arial Blac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Immagin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640" y="6319707"/>
            <a:ext cx="1379035" cy="32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038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" name="think-cell Folie" r:id="rId4" imgW="351" imgH="351" progId="TCLayout.ActiveDocument.1">
                  <p:embed/>
                </p:oleObj>
              </mc:Choice>
              <mc:Fallback>
                <p:oleObj name="think-cell Folie" r:id="rId4" imgW="351" imgH="35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04331" y="1941404"/>
            <a:ext cx="10583335" cy="2462213"/>
          </a:xfrm>
        </p:spPr>
        <p:txBody>
          <a:bodyPr/>
          <a:lstStyle>
            <a:lvl1pPr marL="500063" indent="-500063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/>
            </a:lvl1pPr>
            <a:lvl2pPr marL="982663" indent="-490538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cap="none">
                <a:solidFill>
                  <a:schemeClr val="tx1"/>
                </a:solidFill>
              </a:defRPr>
            </a:lvl2pPr>
            <a:lvl3pPr marL="1431925" indent="-450850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sz="1600">
                <a:solidFill>
                  <a:schemeClr val="tx1"/>
                </a:solidFill>
              </a:defRPr>
            </a:lvl3pPr>
            <a:lvl4pPr marL="1371600" indent="-342900">
              <a:buFont typeface="+mj-lt"/>
              <a:buAutoNum type="arabicPeriod"/>
              <a:defRPr/>
            </a:lvl4pPr>
            <a:lvl5pPr marL="17145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Bild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11" name="Segnaposto numero diapositiva 3"/>
          <p:cNvSpPr txBox="1">
            <a:spLocks/>
          </p:cNvSpPr>
          <p:nvPr userDrawn="1"/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007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3"/>
            <a:ext cx="10109631" cy="2175229"/>
          </a:xfrm>
        </p:spPr>
        <p:txBody>
          <a:bodyPr anchor="b"/>
          <a:lstStyle>
            <a:lvl1pPr algn="ctr">
              <a:lnSpc>
                <a:spcPct val="80000"/>
              </a:lnSpc>
              <a:defRPr lang="en-US" sz="6000" i="0" u="none" kern="1200" cap="all" spc="-100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sECTION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SLIDE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415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3"/>
            <a:ext cx="10109631" cy="2175229"/>
          </a:xfrm>
        </p:spPr>
        <p:txBody>
          <a:bodyPr anchor="t"/>
          <a:lstStyle>
            <a:lvl1pPr algn="ctr">
              <a:lnSpc>
                <a:spcPct val="80000"/>
              </a:lnSpc>
              <a:defRPr lang="en-US" sz="5400" i="0" u="none" kern="1200" cap="all" spc="-100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de-DE" dirty="0" smtClean="0"/>
              <a:t>STATEMENT </a:t>
            </a:r>
            <a:br>
              <a:rPr lang="de-DE" dirty="0" smtClean="0"/>
            </a:br>
            <a:r>
              <a:rPr lang="de-DE" dirty="0" smtClean="0"/>
              <a:t>CHART FOR IMPORTANT </a:t>
            </a:r>
            <a:br>
              <a:rPr lang="de-DE" dirty="0" smtClean="0"/>
            </a:br>
            <a:r>
              <a:rPr lang="de-DE" dirty="0" smtClean="0"/>
              <a:t>POINTS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773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" name="think-cell Folie" r:id="rId4" imgW="351" imgH="351" progId="TCLayout.ActiveDocument.1">
                  <p:embed/>
                </p:oleObj>
              </mc:Choice>
              <mc:Fallback>
                <p:oleObj name="think-cell Folie" r:id="rId4" imgW="351" imgH="35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04331" y="1941404"/>
            <a:ext cx="10583335" cy="2462213"/>
          </a:xfrm>
        </p:spPr>
        <p:txBody>
          <a:bodyPr/>
          <a:lstStyle>
            <a:lvl1pPr marL="500063" indent="-500063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/>
            </a:lvl1pPr>
            <a:lvl2pPr marL="982663" indent="-490538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cap="none">
                <a:solidFill>
                  <a:schemeClr val="tx1"/>
                </a:solidFill>
              </a:defRPr>
            </a:lvl2pPr>
            <a:lvl3pPr marL="1431925" indent="-450850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sz="1600">
                <a:solidFill>
                  <a:schemeClr val="tx1"/>
                </a:solidFill>
              </a:defRPr>
            </a:lvl3pPr>
            <a:lvl4pPr marL="1371600" indent="-342900">
              <a:buFont typeface="+mj-lt"/>
              <a:buAutoNum type="arabicPeriod"/>
              <a:defRPr/>
            </a:lvl4pPr>
            <a:lvl5pPr marL="17145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Bild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2775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401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54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09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with Background IMG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5363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54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0" name="Bild 5" descr="runningma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7593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1"/>
          <p:cNvPicPr>
            <a:picLocks noChangeAspect="1"/>
          </p:cNvPicPr>
          <p:nvPr userDrawn="1"/>
        </p:nvPicPr>
        <p:blipFill rotWithShape="1">
          <a:blip r:embed="rId2"/>
          <a:srcRect r="11734" b="477"/>
          <a:stretch/>
        </p:blipFill>
        <p:spPr>
          <a:xfrm>
            <a:off x="-1" y="0"/>
            <a:ext cx="12192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Rechteck 6"/>
          <p:cNvSpPr/>
          <p:nvPr userDrawn="1"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60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 descr="runningma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878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5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589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765138" y="1705891"/>
            <a:ext cx="10624217" cy="4055752"/>
          </a:xfrm>
        </p:spPr>
        <p:txBody>
          <a:bodyPr lIns="0" bIns="0"/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800"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 marL="180000" indent="-180000">
              <a:buClr>
                <a:schemeClr val="tx2"/>
              </a:buClr>
              <a:buFont typeface="Wingdings" panose="05000000000000000000" pitchFamily="2" charset="2"/>
              <a:buChar char="§"/>
              <a:defRPr sz="1800"/>
            </a:lvl4pPr>
            <a:lvl5pPr marL="360000" indent="-180000">
              <a:buFont typeface="Wingdings" panose="05000000000000000000" pitchFamily="2" charset="2"/>
              <a:buChar char="§"/>
              <a:defRPr sz="1800"/>
            </a:lvl5pPr>
            <a:lvl6pPr marL="540000" indent="-180000">
              <a:buFont typeface="Wingdings" panose="05000000000000000000" pitchFamily="2" charset="2"/>
              <a:buChar char="§"/>
              <a:defRPr sz="1700"/>
            </a:lvl6pPr>
            <a:lvl7pPr>
              <a:buClr>
                <a:schemeClr val="tx2"/>
              </a:buClr>
              <a:buAutoNum type="arabicPeriod"/>
              <a:defRPr sz="1800"/>
            </a:lvl7pPr>
            <a:lvl8pPr>
              <a:buAutoNum type="arabicPeriod"/>
              <a:defRPr sz="1800"/>
            </a:lvl8pPr>
            <a:lvl9pPr>
              <a:defRPr sz="17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1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495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6" y="1711713"/>
            <a:ext cx="5244792" cy="4049711"/>
          </a:xfrm>
        </p:spPr>
        <p:txBody>
          <a:bodyPr/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600"/>
            </a:lvl6pPr>
            <a:lvl7pPr>
              <a:defRPr sz="1700"/>
            </a:lvl7pPr>
            <a:lvl8pPr>
              <a:defRPr sz="17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44561" y="1711713"/>
            <a:ext cx="5244792" cy="4049711"/>
          </a:xfrm>
        </p:spPr>
        <p:txBody>
          <a:bodyPr/>
          <a:lstStyle>
            <a:lvl1pPr>
              <a:defRPr sz="17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600"/>
            </a:lvl6pPr>
            <a:lvl7pPr>
              <a:defRPr sz="1700"/>
            </a:lvl7pPr>
            <a:lvl8pPr>
              <a:defRPr sz="17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532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on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5" descr="runningma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  <p:sp>
        <p:nvSpPr>
          <p:cNvPr id="13" name="Rettangolo 7"/>
          <p:cNvSpPr/>
          <p:nvPr userDrawn="1"/>
        </p:nvSpPr>
        <p:spPr>
          <a:xfrm>
            <a:off x="1" y="5175334"/>
            <a:ext cx="12192000" cy="1685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pic>
        <p:nvPicPr>
          <p:cNvPr id="14" name="Bild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12" name="Rettangolo 6"/>
          <p:cNvSpPr/>
          <p:nvPr userDrawn="1"/>
        </p:nvSpPr>
        <p:spPr>
          <a:xfrm>
            <a:off x="0" y="1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5" name="Rettangolo 6"/>
          <p:cNvSpPr/>
          <p:nvPr userDrawn="1"/>
        </p:nvSpPr>
        <p:spPr>
          <a:xfrm>
            <a:off x="0" y="0"/>
            <a:ext cx="12192000" cy="12491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6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0" y="1250542"/>
            <a:ext cx="12192000" cy="2629091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10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852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Image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711713"/>
            <a:ext cx="3992717" cy="4049711"/>
          </a:xfrm>
        </p:spPr>
        <p:txBody>
          <a:bodyPr/>
          <a:lstStyle>
            <a:lvl1pPr>
              <a:defRPr sz="18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5367454" y="1684196"/>
            <a:ext cx="6824548" cy="4049183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758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Gradient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711713"/>
            <a:ext cx="3992717" cy="4049711"/>
          </a:xfrm>
        </p:spPr>
        <p:txBody>
          <a:bodyPr/>
          <a:lstStyle>
            <a:lvl1pPr>
              <a:defRPr sz="18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216" y="1784079"/>
            <a:ext cx="6842651" cy="3848991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5858096" y="3286397"/>
            <a:ext cx="6155715" cy="825759"/>
          </a:xfrm>
        </p:spPr>
        <p:txBody>
          <a:bodyPr anchor="t"/>
          <a:lstStyle>
            <a:lvl1pPr>
              <a:defRPr sz="5400" cap="all" spc="-100">
                <a:solidFill>
                  <a:srgbClr val="FFFFFF"/>
                </a:solidFill>
                <a:latin typeface="Arial Black"/>
                <a:cs typeface="Arial Black"/>
              </a:defRPr>
            </a:lvl1pPr>
            <a:lvl2pPr>
              <a:defRPr sz="4000">
                <a:latin typeface="Arial Black"/>
                <a:cs typeface="Arial Black"/>
              </a:defRPr>
            </a:lvl2pPr>
            <a:lvl3pPr>
              <a:defRPr sz="4000">
                <a:latin typeface="Arial Black"/>
                <a:cs typeface="Arial Black"/>
              </a:defRPr>
            </a:lvl3pPr>
            <a:lvl4pPr>
              <a:defRPr sz="4000">
                <a:latin typeface="Arial Black"/>
                <a:cs typeface="Arial Black"/>
              </a:defRPr>
            </a:lvl4pPr>
            <a:lvl5pPr>
              <a:defRPr sz="4000">
                <a:latin typeface="Arial Black"/>
                <a:cs typeface="Arial Black"/>
              </a:defRPr>
            </a:lvl5pPr>
            <a:lvl6pPr>
              <a:defRPr sz="4000">
                <a:latin typeface="Arial Black"/>
                <a:cs typeface="Arial Black"/>
              </a:defRPr>
            </a:lvl6pPr>
            <a:lvl7pPr>
              <a:defRPr sz="4000">
                <a:latin typeface="Arial Black"/>
                <a:cs typeface="Arial Black"/>
              </a:defRPr>
            </a:lvl7pPr>
            <a:lvl8pPr>
              <a:defRPr sz="4000">
                <a:latin typeface="Arial Black"/>
                <a:cs typeface="Arial Black"/>
              </a:defRPr>
            </a:lvl8pPr>
            <a:lvl9pPr>
              <a:defRPr sz="4000">
                <a:latin typeface="Arial Black"/>
                <a:cs typeface="Arial Black"/>
              </a:defRPr>
            </a:lvl9pPr>
          </a:lstStyle>
          <a:p>
            <a:pPr lvl="0"/>
            <a:r>
              <a:rPr lang="en-US" dirty="0" smtClean="0"/>
              <a:t>BIG 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5858096" y="2203166"/>
            <a:ext cx="6155715" cy="426875"/>
          </a:xfrm>
        </p:spPr>
        <p:txBody>
          <a:bodyPr/>
          <a:lstStyle>
            <a:lvl1pPr>
              <a:defRPr sz="1800">
                <a:solidFill>
                  <a:srgbClr val="FFFFFF"/>
                </a:solidFill>
              </a:defRPr>
            </a:lvl1pPr>
            <a:lvl2pPr marL="0" indent="0">
              <a:buFont typeface="+mj-lt"/>
              <a:buNone/>
              <a:defRPr sz="1400">
                <a:solidFill>
                  <a:schemeClr val="tx1"/>
                </a:solidFill>
              </a:defRPr>
            </a:lvl2pPr>
            <a:lvl3pPr marL="0" indent="0">
              <a:buFont typeface="+mj-lt"/>
              <a:buNone/>
              <a:defRPr sz="1400">
                <a:solidFill>
                  <a:schemeClr val="tx1"/>
                </a:solidFill>
              </a:defRPr>
            </a:lvl3pPr>
            <a:lvl4pPr marL="0" indent="0">
              <a:buFont typeface="+mj-lt"/>
              <a:buNone/>
              <a:defRPr sz="1400">
                <a:solidFill>
                  <a:schemeClr val="tx1"/>
                </a:solidFill>
              </a:defRPr>
            </a:lvl4pPr>
            <a:lvl5pPr marL="0" indent="0">
              <a:buFont typeface="+mj-lt"/>
              <a:buNone/>
              <a:defRPr sz="1400">
                <a:solidFill>
                  <a:schemeClr val="tx1"/>
                </a:solidFill>
              </a:defRPr>
            </a:lvl5pPr>
            <a:lvl6pPr marL="0" indent="0">
              <a:buFont typeface="+mj-lt"/>
              <a:buNone/>
              <a:defRPr sz="1400">
                <a:solidFill>
                  <a:schemeClr val="tx1"/>
                </a:solidFill>
              </a:defRPr>
            </a:lvl6pPr>
            <a:lvl7pPr marL="0" indent="0">
              <a:buFont typeface="+mj-lt"/>
              <a:buNone/>
              <a:defRPr sz="1400">
                <a:solidFill>
                  <a:schemeClr val="tx1"/>
                </a:solidFill>
              </a:defRPr>
            </a:lvl7pPr>
            <a:lvl8pPr marL="0" indent="0">
              <a:buFont typeface="+mj-lt"/>
              <a:buNone/>
              <a:defRPr sz="1400">
                <a:solidFill>
                  <a:schemeClr val="tx1"/>
                </a:solidFill>
              </a:defRPr>
            </a:lvl8pPr>
            <a:lvl9pPr marL="0" indent="0">
              <a:buFont typeface="+mj-lt"/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it-IT" dirty="0" smtClean="0"/>
              <a:t>BASIC TEXT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0" name="Bild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1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382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8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3"/>
            <a:ext cx="10109631" cy="2175229"/>
          </a:xfrm>
        </p:spPr>
        <p:txBody>
          <a:bodyPr anchor="b"/>
          <a:lstStyle>
            <a:lvl1pPr algn="ctr">
              <a:lnSpc>
                <a:spcPct val="80000"/>
              </a:lnSpc>
              <a:defRPr lang="en-US" sz="6000" i="0" u="none" kern="1200" cap="all" spc="-100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sECTION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SLIDE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41364" y="2877954"/>
            <a:ext cx="9337920" cy="1564614"/>
          </a:xfrm>
        </p:spPr>
        <p:txBody>
          <a:bodyPr anchor="ctr"/>
          <a:lstStyle>
            <a:lvl1pPr>
              <a:lnSpc>
                <a:spcPct val="80000"/>
              </a:lnSpc>
              <a:defRPr lang="en-US" sz="6000" i="0" u="none" kern="1200" cap="all" spc="-10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41365" y="4501190"/>
            <a:ext cx="933792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18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Immagin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640" y="6319707"/>
            <a:ext cx="1379035" cy="32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883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137" y="1065749"/>
            <a:ext cx="10114148" cy="3216228"/>
          </a:xfrm>
          <a:prstGeom prst="rect">
            <a:avLst/>
          </a:prstGeom>
        </p:spPr>
        <p:txBody>
          <a:bodyPr anchor="b"/>
          <a:lstStyle>
            <a:lvl1pPr algn="l" defTabSz="121917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it-IT" sz="8000" i="0" u="none" kern="1200" cap="all" spc="-133" dirty="0" smtClean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INSERT YOUR</a:t>
            </a:r>
            <a:br>
              <a:rPr lang="it-IT" dirty="0" smtClean="0"/>
            </a:br>
            <a:r>
              <a:rPr lang="it-IT" dirty="0" smtClean="0"/>
              <a:t>TITLE HERE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6" y="4501189"/>
            <a:ext cx="10114149" cy="438427"/>
          </a:xfrm>
          <a:prstGeom prst="rect">
            <a:avLst/>
          </a:prstGeom>
        </p:spPr>
        <p:txBody>
          <a:bodyPr lIns="0" bIns="0" anchor="t">
            <a:noAutofit/>
          </a:bodyPr>
          <a:lstStyle>
            <a:lvl1pPr marL="0" indent="0" algn="l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527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  <a:prstGeom prst="rect">
            <a:avLst/>
          </a:prstGeo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  <a:prstGeom prst="rect">
            <a:avLst/>
          </a:prstGeo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Inhaltsplatzhalter 2"/>
          <p:cNvSpPr>
            <a:spLocks noGrp="1"/>
          </p:cNvSpPr>
          <p:nvPr>
            <p:ph idx="10"/>
          </p:nvPr>
        </p:nvSpPr>
        <p:spPr>
          <a:xfrm>
            <a:off x="804331" y="2126523"/>
            <a:ext cx="10583335" cy="3282951"/>
          </a:xfrm>
          <a:prstGeom prst="rect">
            <a:avLst/>
          </a:prstGeom>
        </p:spPr>
        <p:txBody>
          <a:bodyPr/>
          <a:lstStyle>
            <a:lvl1pPr marL="666734" indent="-6667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/>
            </a:lvl1pPr>
            <a:lvl2pPr marL="1310185" indent="-6540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cap="none">
                <a:solidFill>
                  <a:schemeClr val="tx1"/>
                </a:solidFill>
              </a:defRPr>
            </a:lvl2pPr>
            <a:lvl3pPr marL="1909186" indent="-601118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sz="2133">
                <a:solidFill>
                  <a:schemeClr val="tx1"/>
                </a:solidFill>
              </a:defRPr>
            </a:lvl3pPr>
            <a:lvl4pPr marL="1828754" indent="-457189">
              <a:buFont typeface="+mj-lt"/>
              <a:buAutoNum type="arabicPeriod"/>
              <a:defRPr/>
            </a:lvl4pPr>
            <a:lvl5pPr marL="2285943" indent="-457189">
              <a:buFont typeface="+mj-lt"/>
              <a:buAutoNum type="arabicPeriod"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821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SECTION </a:t>
            </a:r>
            <a:br>
              <a:rPr lang="it-IT" dirty="0" smtClean="0"/>
            </a:br>
            <a:r>
              <a:rPr lang="it-IT" dirty="0" smtClean="0"/>
              <a:t>SLIDE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024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  <a:prstGeom prst="rect">
            <a:avLst/>
          </a:prstGeom>
        </p:spPr>
        <p:txBody>
          <a:bodyPr anchor="t"/>
          <a:lstStyle>
            <a:lvl1pPr algn="ctr">
              <a:lnSpc>
                <a:spcPct val="80000"/>
              </a:lnSpc>
              <a:defRPr lang="en-US" sz="72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de-DE" dirty="0" smtClean="0"/>
              <a:t>STATEMENT </a:t>
            </a:r>
            <a:br>
              <a:rPr lang="de-DE" dirty="0" smtClean="0"/>
            </a:br>
            <a:r>
              <a:rPr lang="de-DE" dirty="0" smtClean="0"/>
              <a:t>CHART FOR IMPORTANT </a:t>
            </a:r>
            <a:br>
              <a:rPr lang="de-DE" dirty="0" smtClean="0"/>
            </a:br>
            <a:r>
              <a:rPr lang="de-DE" dirty="0" smtClean="0"/>
              <a:t>POINTS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0099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  <a:prstGeom prst="rect">
            <a:avLst/>
          </a:prstGeo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6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099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with Background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9"/>
          <p:cNvPicPr>
            <a:picLocks noChangeAspect="1"/>
          </p:cNvPicPr>
          <p:nvPr userDrawn="1"/>
        </p:nvPicPr>
        <p:blipFill rotWithShape="1">
          <a:blip r:embed="rId2"/>
          <a:srcRect t="-114" b="24638"/>
          <a:stretch/>
        </p:blipFill>
        <p:spPr>
          <a:xfrm>
            <a:off x="0" y="-10332"/>
            <a:ext cx="12192000" cy="6898813"/>
          </a:xfrm>
          <a:prstGeom prst="rect">
            <a:avLst/>
          </a:prstGeom>
        </p:spPr>
      </p:pic>
      <p:sp>
        <p:nvSpPr>
          <p:cNvPr id="8" name="Rechteck 6"/>
          <p:cNvSpPr/>
          <p:nvPr userDrawn="1"/>
        </p:nvSpPr>
        <p:spPr>
          <a:xfrm>
            <a:off x="0" y="1"/>
            <a:ext cx="12192000" cy="688848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  <a:prstGeom prst="rect">
            <a:avLst/>
          </a:prstGeo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2270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1"/>
          <p:cNvPicPr>
            <a:picLocks noChangeAspect="1"/>
          </p:cNvPicPr>
          <p:nvPr userDrawn="1"/>
        </p:nvPicPr>
        <p:blipFill rotWithShape="1">
          <a:blip r:embed="rId2"/>
          <a:srcRect t="-1" r="11734" b="25474"/>
          <a:stretch/>
        </p:blipFill>
        <p:spPr>
          <a:xfrm>
            <a:off x="-1" y="0"/>
            <a:ext cx="12192000" cy="6847368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Rechteck 6"/>
          <p:cNvSpPr/>
          <p:nvPr userDrawn="1"/>
        </p:nvSpPr>
        <p:spPr>
          <a:xfrm>
            <a:off x="0" y="-13124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  <a:prstGeom prst="rect">
            <a:avLst/>
          </a:prstGeo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lang="en-US" sz="80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7664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  <a:prstGeom prst="rect">
            <a:avLst/>
          </a:prstGeo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035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  <a:prstGeom prst="rect">
            <a:avLst/>
          </a:prstGeo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765137" y="1869268"/>
            <a:ext cx="10624217" cy="4055752"/>
          </a:xfrm>
          <a:prstGeom prst="rect">
            <a:avLst/>
          </a:prstGeom>
        </p:spPr>
        <p:txBody>
          <a:bodyPr lIns="0" bIns="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/>
            </a:lvl4pPr>
            <a:lvl6pPr>
              <a:defRPr sz="2267"/>
            </a:lvl6pPr>
            <a:lvl7pPr marL="239994" indent="-239994">
              <a:buClr>
                <a:schemeClr val="tx2"/>
              </a:buClr>
              <a:buAutoNum type="arabicPeriod"/>
              <a:defRPr lang="it-IT" sz="24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>
              <a:buAutoNum type="arabicPeriod"/>
              <a:defRPr/>
            </a:lvl8pPr>
            <a:lvl9pPr>
              <a:defRPr sz="22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marL="685783" lvl="6" indent="-685783" algn="l" defTabSz="609585" rtl="0" eaLnBrk="1" latinLnBrk="0" hangingPunct="1">
              <a:lnSpc>
                <a:spcPct val="150000"/>
              </a:lnSpc>
              <a:spcBef>
                <a:spcPts val="800"/>
              </a:spcBef>
              <a:buClr>
                <a:schemeClr val="tx2"/>
              </a:buClr>
              <a:buSzPct val="130000"/>
              <a:buFont typeface="+mj-lt"/>
              <a:buAutoNum type="arabicPeriod"/>
            </a:pPr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  <a:prstGeom prst="rect">
            <a:avLst/>
          </a:prstGeo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283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3"/>
            <a:ext cx="10109631" cy="2175229"/>
          </a:xfrm>
        </p:spPr>
        <p:txBody>
          <a:bodyPr anchor="t"/>
          <a:lstStyle>
            <a:lvl1pPr algn="ctr">
              <a:lnSpc>
                <a:spcPct val="80000"/>
              </a:lnSpc>
              <a:defRPr lang="en-US" sz="5400" i="0" u="none" kern="1200" cap="all" spc="-100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de-DE" dirty="0" smtClean="0"/>
              <a:t>STATEMENT </a:t>
            </a:r>
            <a:br>
              <a:rPr lang="de-DE" dirty="0" smtClean="0"/>
            </a:br>
            <a:r>
              <a:rPr lang="de-DE" dirty="0" smtClean="0"/>
              <a:t>CHART FOR IMPORTANT </a:t>
            </a:r>
            <a:br>
              <a:rPr lang="de-DE" dirty="0" smtClean="0"/>
            </a:br>
            <a:r>
              <a:rPr lang="de-DE" dirty="0" smtClean="0"/>
              <a:t>POINTS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1387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6" y="1916869"/>
            <a:ext cx="5087024" cy="4049711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75673" y="1916869"/>
            <a:ext cx="5113681" cy="4049711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7" y="1005000"/>
            <a:ext cx="10624217" cy="438427"/>
          </a:xfrm>
          <a:prstGeom prst="rect">
            <a:avLst/>
          </a:prstGeo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441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on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6"/>
          <p:cNvSpPr/>
          <p:nvPr userDrawn="1"/>
        </p:nvSpPr>
        <p:spPr>
          <a:xfrm>
            <a:off x="0" y="0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0" y="1667389"/>
            <a:ext cx="12192000" cy="350545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  <a:prstGeom prst="rect">
            <a:avLst/>
          </a:prstGeo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10" name="Rettangolo 7"/>
          <p:cNvSpPr/>
          <p:nvPr userDrawn="1"/>
        </p:nvSpPr>
        <p:spPr>
          <a:xfrm>
            <a:off x="0" y="5172843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530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Image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5367453" y="1889351"/>
            <a:ext cx="6824547" cy="4049183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  <a:prstGeom prst="rect">
            <a:avLst/>
          </a:prstGeo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17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Gradient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527" y="1995754"/>
            <a:ext cx="6819472" cy="3835953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5803653" y="3811650"/>
            <a:ext cx="6155715" cy="825759"/>
          </a:xfrm>
          <a:prstGeom prst="rect">
            <a:avLst/>
          </a:prstGeom>
        </p:spPr>
        <p:txBody>
          <a:bodyPr anchor="t"/>
          <a:lstStyle>
            <a:lvl1pPr>
              <a:defRPr sz="5333" cap="all" spc="-133">
                <a:solidFill>
                  <a:srgbClr val="FFFFFF"/>
                </a:solidFill>
                <a:latin typeface="Arial Black"/>
                <a:cs typeface="Arial Black"/>
              </a:defRPr>
            </a:lvl1pPr>
            <a:lvl2pPr>
              <a:defRPr sz="5333">
                <a:latin typeface="Arial Black"/>
                <a:cs typeface="Arial Black"/>
              </a:defRPr>
            </a:lvl2pPr>
            <a:lvl3pPr>
              <a:defRPr sz="5333">
                <a:latin typeface="Arial Black"/>
                <a:cs typeface="Arial Black"/>
              </a:defRPr>
            </a:lvl3pPr>
            <a:lvl4pPr>
              <a:defRPr sz="5333">
                <a:latin typeface="Arial Black"/>
                <a:cs typeface="Arial Black"/>
              </a:defRPr>
            </a:lvl4pPr>
            <a:lvl5pPr>
              <a:defRPr sz="5333">
                <a:latin typeface="Arial Black"/>
                <a:cs typeface="Arial Black"/>
              </a:defRPr>
            </a:lvl5pPr>
            <a:lvl6pPr>
              <a:defRPr sz="5333">
                <a:latin typeface="Arial Black"/>
                <a:cs typeface="Arial Black"/>
              </a:defRPr>
            </a:lvl6pPr>
            <a:lvl7pPr>
              <a:defRPr sz="5333">
                <a:latin typeface="Arial Black"/>
                <a:cs typeface="Arial Black"/>
              </a:defRPr>
            </a:lvl7pPr>
            <a:lvl8pPr>
              <a:defRPr sz="5333">
                <a:latin typeface="Arial Black"/>
                <a:cs typeface="Arial Black"/>
              </a:defRPr>
            </a:lvl8pPr>
            <a:lvl9pPr>
              <a:defRPr sz="5333">
                <a:latin typeface="Arial Black"/>
                <a:cs typeface="Arial Black"/>
              </a:defRPr>
            </a:lvl9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5803653" y="2537359"/>
            <a:ext cx="6155715" cy="426875"/>
          </a:xfrm>
          <a:prstGeom prst="rect">
            <a:avLst/>
          </a:prstGeom>
        </p:spPr>
        <p:txBody>
          <a:bodyPr/>
          <a:lstStyle>
            <a:lvl1pPr>
              <a:defRPr sz="2133">
                <a:solidFill>
                  <a:srgbClr val="FFFFFF"/>
                </a:solidFill>
              </a:defRPr>
            </a:lvl1pPr>
            <a:lvl2pPr marL="0" indent="0">
              <a:buFont typeface="+mj-lt"/>
              <a:buNone/>
              <a:defRPr sz="1867">
                <a:solidFill>
                  <a:schemeClr val="tx1"/>
                </a:solidFill>
              </a:defRPr>
            </a:lvl2pPr>
            <a:lvl3pPr marL="0" indent="0">
              <a:buFont typeface="+mj-lt"/>
              <a:buNone/>
              <a:defRPr sz="1867">
                <a:solidFill>
                  <a:schemeClr val="tx1"/>
                </a:solidFill>
              </a:defRPr>
            </a:lvl3pPr>
            <a:lvl4pPr marL="0" indent="0">
              <a:buFont typeface="+mj-lt"/>
              <a:buNone/>
              <a:defRPr sz="1867">
                <a:solidFill>
                  <a:schemeClr val="tx1"/>
                </a:solidFill>
              </a:defRPr>
            </a:lvl4pPr>
            <a:lvl5pPr marL="0" indent="0">
              <a:buFont typeface="+mj-lt"/>
              <a:buNone/>
              <a:defRPr sz="1867">
                <a:solidFill>
                  <a:schemeClr val="tx1"/>
                </a:solidFill>
              </a:defRPr>
            </a:lvl5pPr>
            <a:lvl6pPr marL="0" indent="0">
              <a:buFont typeface="+mj-lt"/>
              <a:buNone/>
              <a:defRPr sz="1867">
                <a:solidFill>
                  <a:schemeClr val="tx1"/>
                </a:solidFill>
              </a:defRPr>
            </a:lvl6pPr>
            <a:lvl7pPr marL="0" indent="0">
              <a:buFont typeface="+mj-lt"/>
              <a:buNone/>
              <a:defRPr sz="1867">
                <a:solidFill>
                  <a:schemeClr val="tx1"/>
                </a:solidFill>
              </a:defRPr>
            </a:lvl7pPr>
            <a:lvl8pPr marL="0" indent="0">
              <a:buFont typeface="+mj-lt"/>
              <a:buNone/>
              <a:defRPr sz="1867">
                <a:solidFill>
                  <a:schemeClr val="tx1"/>
                </a:solidFill>
              </a:defRPr>
            </a:lvl8pPr>
            <a:lvl9pPr marL="0" indent="0">
              <a:buFont typeface="+mj-lt"/>
              <a:buNone/>
              <a:defRPr sz="1867">
                <a:solidFill>
                  <a:schemeClr val="tx1"/>
                </a:solidFill>
              </a:defRPr>
            </a:lvl9pPr>
          </a:lstStyle>
          <a:p>
            <a:pPr lvl="0"/>
            <a:r>
              <a:rPr lang="it-IT" dirty="0" smtClean="0"/>
              <a:t>Basic text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765137" y="1005000"/>
            <a:ext cx="10624217" cy="438427"/>
          </a:xfrm>
          <a:prstGeom prst="rect">
            <a:avLst/>
          </a:prstGeo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10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039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223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41364" y="2680306"/>
            <a:ext cx="9337920" cy="1762263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41364" y="4501189"/>
            <a:ext cx="9337921" cy="438427"/>
          </a:xfrm>
          <a:prstGeom prst="rect">
            <a:avLst/>
          </a:prstGeo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8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137" y="1065749"/>
            <a:ext cx="10114148" cy="3216228"/>
          </a:xfrm>
        </p:spPr>
        <p:txBody>
          <a:bodyPr anchor="b"/>
          <a:lstStyle>
            <a:lvl1pPr algn="l" defTabSz="121917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it-IT" sz="8000" i="0" u="none" kern="1200" cap="all" spc="-133" dirty="0" smtClean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INSERT YOUR</a:t>
            </a:r>
            <a:br>
              <a:rPr lang="it-IT" dirty="0" smtClean="0"/>
            </a:br>
            <a:r>
              <a:rPr lang="it-IT" dirty="0" smtClean="0"/>
              <a:t>TITLE HERE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6" y="4501189"/>
            <a:ext cx="10114149" cy="438427"/>
          </a:xfrm>
        </p:spPr>
        <p:txBody>
          <a:bodyPr lIns="0" bIns="0" anchor="t">
            <a:noAutofit/>
          </a:bodyPr>
          <a:lstStyle>
            <a:lvl1pPr marL="0" indent="0" algn="l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210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Inhaltsplatzhalter 2"/>
          <p:cNvSpPr>
            <a:spLocks noGrp="1"/>
          </p:cNvSpPr>
          <p:nvPr>
            <p:ph idx="10"/>
          </p:nvPr>
        </p:nvSpPr>
        <p:spPr>
          <a:xfrm>
            <a:off x="804331" y="2126523"/>
            <a:ext cx="10583335" cy="3282951"/>
          </a:xfrm>
        </p:spPr>
        <p:txBody>
          <a:bodyPr/>
          <a:lstStyle>
            <a:lvl1pPr marL="666734" indent="-6667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/>
            </a:lvl1pPr>
            <a:lvl2pPr marL="1310185" indent="-6540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cap="none">
                <a:solidFill>
                  <a:schemeClr val="tx1"/>
                </a:solidFill>
              </a:defRPr>
            </a:lvl2pPr>
            <a:lvl3pPr marL="1909186" indent="-601118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sz="2133">
                <a:solidFill>
                  <a:schemeClr val="tx1"/>
                </a:solidFill>
              </a:defRPr>
            </a:lvl3pPr>
            <a:lvl4pPr marL="1828754" indent="-457189">
              <a:buFont typeface="+mj-lt"/>
              <a:buAutoNum type="arabicPeriod"/>
              <a:defRPr/>
            </a:lvl4pPr>
            <a:lvl5pPr marL="2285943" indent="-457189">
              <a:buFont typeface="+mj-lt"/>
              <a:buAutoNum type="arabicPeriod"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568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</p:spPr>
        <p:txBody>
          <a:bodyPr anchor="b"/>
          <a:lstStyle>
            <a:lvl1pPr algn="ctr"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SECTION </a:t>
            </a:r>
            <a:br>
              <a:rPr lang="it-IT" dirty="0" smtClean="0"/>
            </a:br>
            <a:r>
              <a:rPr lang="it-IT" dirty="0" smtClean="0"/>
              <a:t>SLIDE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9408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</p:spPr>
        <p:txBody>
          <a:bodyPr anchor="t"/>
          <a:lstStyle>
            <a:lvl1pPr algn="ctr">
              <a:lnSpc>
                <a:spcPct val="80000"/>
              </a:lnSpc>
              <a:defRPr lang="en-US" sz="72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de-DE" dirty="0" smtClean="0"/>
              <a:t>STATEMENT </a:t>
            </a:r>
            <a:br>
              <a:rPr lang="de-DE" dirty="0" smtClean="0"/>
            </a:br>
            <a:r>
              <a:rPr lang="de-DE" dirty="0" smtClean="0"/>
              <a:t>CHART FOR IMPORTANT </a:t>
            </a:r>
            <a:br>
              <a:rPr lang="de-DE" dirty="0" smtClean="0"/>
            </a:br>
            <a:r>
              <a:rPr lang="de-DE" dirty="0" smtClean="0"/>
              <a:t>POINTS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961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54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855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6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822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with Background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9"/>
          <p:cNvPicPr>
            <a:picLocks noChangeAspect="1"/>
          </p:cNvPicPr>
          <p:nvPr userDrawn="1"/>
        </p:nvPicPr>
        <p:blipFill rotWithShape="1">
          <a:blip r:embed="rId2"/>
          <a:srcRect t="-114" b="24638"/>
          <a:stretch/>
        </p:blipFill>
        <p:spPr>
          <a:xfrm>
            <a:off x="0" y="-10332"/>
            <a:ext cx="12192000" cy="6898813"/>
          </a:xfrm>
          <a:prstGeom prst="rect">
            <a:avLst/>
          </a:prstGeom>
        </p:spPr>
      </p:pic>
      <p:sp>
        <p:nvSpPr>
          <p:cNvPr id="8" name="Rechteck 6"/>
          <p:cNvSpPr/>
          <p:nvPr userDrawn="1"/>
        </p:nvSpPr>
        <p:spPr>
          <a:xfrm>
            <a:off x="0" y="1"/>
            <a:ext cx="12192000" cy="688848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7953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1"/>
          <p:cNvPicPr>
            <a:picLocks noChangeAspect="1"/>
          </p:cNvPicPr>
          <p:nvPr userDrawn="1"/>
        </p:nvPicPr>
        <p:blipFill rotWithShape="1">
          <a:blip r:embed="rId2"/>
          <a:srcRect t="-1" r="11734" b="25474"/>
          <a:stretch/>
        </p:blipFill>
        <p:spPr>
          <a:xfrm>
            <a:off x="-1" y="0"/>
            <a:ext cx="12192000" cy="6847368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Rechteck 6"/>
          <p:cNvSpPr/>
          <p:nvPr userDrawn="1"/>
        </p:nvSpPr>
        <p:spPr>
          <a:xfrm>
            <a:off x="0" y="-13124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80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9120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430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765137" y="1869268"/>
            <a:ext cx="10624217" cy="4055752"/>
          </a:xfrm>
        </p:spPr>
        <p:txBody>
          <a:bodyPr lIns="0" bIns="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/>
            </a:lvl4pPr>
            <a:lvl6pPr>
              <a:defRPr sz="2267"/>
            </a:lvl6pPr>
            <a:lvl7pPr marL="239994" indent="-239994">
              <a:buClr>
                <a:schemeClr val="tx2"/>
              </a:buClr>
              <a:buAutoNum type="arabicPeriod"/>
              <a:defRPr lang="it-IT" sz="24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>
              <a:buAutoNum type="arabicPeriod"/>
              <a:defRPr/>
            </a:lvl8pPr>
            <a:lvl9pPr>
              <a:defRPr sz="22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marL="685783" lvl="6" indent="-685783" algn="l" defTabSz="609585" rtl="0" eaLnBrk="1" latinLnBrk="0" hangingPunct="1">
              <a:lnSpc>
                <a:spcPct val="150000"/>
              </a:lnSpc>
              <a:spcBef>
                <a:spcPts val="800"/>
              </a:spcBef>
              <a:buClr>
                <a:schemeClr val="tx2"/>
              </a:buClr>
              <a:buSzPct val="130000"/>
              <a:buFont typeface="+mj-lt"/>
              <a:buAutoNum type="arabicPeriod"/>
            </a:pPr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878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6" y="1916869"/>
            <a:ext cx="5087024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75673" y="1916869"/>
            <a:ext cx="5113681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120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on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6"/>
          <p:cNvSpPr/>
          <p:nvPr userDrawn="1"/>
        </p:nvSpPr>
        <p:spPr>
          <a:xfrm>
            <a:off x="0" y="0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0" y="1667389"/>
            <a:ext cx="12192000" cy="3505455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10" name="Rettangolo 7"/>
          <p:cNvSpPr/>
          <p:nvPr userDrawn="1"/>
        </p:nvSpPr>
        <p:spPr>
          <a:xfrm>
            <a:off x="0" y="5172843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731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Image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5367453" y="1889351"/>
            <a:ext cx="6824547" cy="4049183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47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Gradient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527" y="1995754"/>
            <a:ext cx="6819472" cy="3835953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5803653" y="3811650"/>
            <a:ext cx="6155715" cy="825759"/>
          </a:xfrm>
        </p:spPr>
        <p:txBody>
          <a:bodyPr anchor="t"/>
          <a:lstStyle>
            <a:lvl1pPr>
              <a:defRPr sz="5333" cap="all" spc="-133">
                <a:solidFill>
                  <a:srgbClr val="FFFFFF"/>
                </a:solidFill>
                <a:latin typeface="Arial Black"/>
                <a:cs typeface="Arial Black"/>
              </a:defRPr>
            </a:lvl1pPr>
            <a:lvl2pPr>
              <a:defRPr sz="5333">
                <a:latin typeface="Arial Black"/>
                <a:cs typeface="Arial Black"/>
              </a:defRPr>
            </a:lvl2pPr>
            <a:lvl3pPr>
              <a:defRPr sz="5333">
                <a:latin typeface="Arial Black"/>
                <a:cs typeface="Arial Black"/>
              </a:defRPr>
            </a:lvl3pPr>
            <a:lvl4pPr>
              <a:defRPr sz="5333">
                <a:latin typeface="Arial Black"/>
                <a:cs typeface="Arial Black"/>
              </a:defRPr>
            </a:lvl4pPr>
            <a:lvl5pPr>
              <a:defRPr sz="5333">
                <a:latin typeface="Arial Black"/>
                <a:cs typeface="Arial Black"/>
              </a:defRPr>
            </a:lvl5pPr>
            <a:lvl6pPr>
              <a:defRPr sz="5333">
                <a:latin typeface="Arial Black"/>
                <a:cs typeface="Arial Black"/>
              </a:defRPr>
            </a:lvl6pPr>
            <a:lvl7pPr>
              <a:defRPr sz="5333">
                <a:latin typeface="Arial Black"/>
                <a:cs typeface="Arial Black"/>
              </a:defRPr>
            </a:lvl7pPr>
            <a:lvl8pPr>
              <a:defRPr sz="5333">
                <a:latin typeface="Arial Black"/>
                <a:cs typeface="Arial Black"/>
              </a:defRPr>
            </a:lvl8pPr>
            <a:lvl9pPr>
              <a:defRPr sz="5333">
                <a:latin typeface="Arial Black"/>
                <a:cs typeface="Arial Black"/>
              </a:defRPr>
            </a:lvl9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5803653" y="2537359"/>
            <a:ext cx="6155715" cy="426875"/>
          </a:xfrm>
        </p:spPr>
        <p:txBody>
          <a:bodyPr/>
          <a:lstStyle>
            <a:lvl1pPr>
              <a:defRPr sz="2133">
                <a:solidFill>
                  <a:srgbClr val="FFFFFF"/>
                </a:solidFill>
              </a:defRPr>
            </a:lvl1pPr>
            <a:lvl2pPr marL="0" indent="0">
              <a:buFont typeface="+mj-lt"/>
              <a:buNone/>
              <a:defRPr sz="1867">
                <a:solidFill>
                  <a:schemeClr val="tx1"/>
                </a:solidFill>
              </a:defRPr>
            </a:lvl2pPr>
            <a:lvl3pPr marL="0" indent="0">
              <a:buFont typeface="+mj-lt"/>
              <a:buNone/>
              <a:defRPr sz="1867">
                <a:solidFill>
                  <a:schemeClr val="tx1"/>
                </a:solidFill>
              </a:defRPr>
            </a:lvl3pPr>
            <a:lvl4pPr marL="0" indent="0">
              <a:buFont typeface="+mj-lt"/>
              <a:buNone/>
              <a:defRPr sz="1867">
                <a:solidFill>
                  <a:schemeClr val="tx1"/>
                </a:solidFill>
              </a:defRPr>
            </a:lvl4pPr>
            <a:lvl5pPr marL="0" indent="0">
              <a:buFont typeface="+mj-lt"/>
              <a:buNone/>
              <a:defRPr sz="1867">
                <a:solidFill>
                  <a:schemeClr val="tx1"/>
                </a:solidFill>
              </a:defRPr>
            </a:lvl5pPr>
            <a:lvl6pPr marL="0" indent="0">
              <a:buFont typeface="+mj-lt"/>
              <a:buNone/>
              <a:defRPr sz="1867">
                <a:solidFill>
                  <a:schemeClr val="tx1"/>
                </a:solidFill>
              </a:defRPr>
            </a:lvl6pPr>
            <a:lvl7pPr marL="0" indent="0">
              <a:buFont typeface="+mj-lt"/>
              <a:buNone/>
              <a:defRPr sz="1867">
                <a:solidFill>
                  <a:schemeClr val="tx1"/>
                </a:solidFill>
              </a:defRPr>
            </a:lvl7pPr>
            <a:lvl8pPr marL="0" indent="0">
              <a:buFont typeface="+mj-lt"/>
              <a:buNone/>
              <a:defRPr sz="1867">
                <a:solidFill>
                  <a:schemeClr val="tx1"/>
                </a:solidFill>
              </a:defRPr>
            </a:lvl8pPr>
            <a:lvl9pPr marL="0" indent="0">
              <a:buFont typeface="+mj-lt"/>
              <a:buNone/>
              <a:defRPr sz="1867">
                <a:solidFill>
                  <a:schemeClr val="tx1"/>
                </a:solidFill>
              </a:defRPr>
            </a:lvl9pPr>
          </a:lstStyle>
          <a:p>
            <a:pPr lvl="0"/>
            <a:r>
              <a:rPr lang="it-IT" dirty="0" smtClean="0"/>
              <a:t>Basic text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10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605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733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with Background IMG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5363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54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0" name="Bild 5" descr="runningma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237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41364" y="2680306"/>
            <a:ext cx="9337920" cy="1762263"/>
          </a:xfrm>
        </p:spPr>
        <p:txBody>
          <a:bodyPr anchor="ctr"/>
          <a:lstStyle>
            <a:lvl1pPr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41364" y="4501189"/>
            <a:ext cx="933792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617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1"/>
          <p:cNvPicPr>
            <a:picLocks noChangeAspect="1"/>
          </p:cNvPicPr>
          <p:nvPr userDrawn="1"/>
        </p:nvPicPr>
        <p:blipFill rotWithShape="1">
          <a:blip r:embed="rId2"/>
          <a:srcRect r="11734" b="477"/>
          <a:stretch/>
        </p:blipFill>
        <p:spPr>
          <a:xfrm>
            <a:off x="-1" y="0"/>
            <a:ext cx="12192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Rechteck 6"/>
          <p:cNvSpPr/>
          <p:nvPr userDrawn="1"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60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 descr="runningma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178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5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765138" y="1705891"/>
            <a:ext cx="10624217" cy="4055752"/>
          </a:xfrm>
        </p:spPr>
        <p:txBody>
          <a:bodyPr lIns="0" bIns="0"/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800"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 marL="180000" indent="-180000">
              <a:buClr>
                <a:schemeClr val="tx2"/>
              </a:buClr>
              <a:buFont typeface="Wingdings" panose="05000000000000000000" pitchFamily="2" charset="2"/>
              <a:buChar char="§"/>
              <a:defRPr sz="1800"/>
            </a:lvl4pPr>
            <a:lvl5pPr marL="360000" indent="-180000">
              <a:buFont typeface="Wingdings" panose="05000000000000000000" pitchFamily="2" charset="2"/>
              <a:buChar char="§"/>
              <a:defRPr sz="1800"/>
            </a:lvl5pPr>
            <a:lvl6pPr marL="540000" indent="-180000">
              <a:buFont typeface="Wingdings" panose="05000000000000000000" pitchFamily="2" charset="2"/>
              <a:buChar char="§"/>
              <a:defRPr sz="1700"/>
            </a:lvl6pPr>
            <a:lvl7pPr>
              <a:buClr>
                <a:schemeClr val="tx2"/>
              </a:buClr>
              <a:buAutoNum type="arabicPeriod"/>
              <a:defRPr sz="1800"/>
            </a:lvl7pPr>
            <a:lvl8pPr>
              <a:buAutoNum type="arabicPeriod"/>
              <a:defRPr sz="1800"/>
            </a:lvl8pPr>
            <a:lvl9pPr>
              <a:defRPr sz="17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1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28645"/>
            <a:ext cx="10972800" cy="745639"/>
          </a:xfrm>
          <a:prstGeom prst="rect">
            <a:avLst/>
          </a:prstGeom>
        </p:spPr>
        <p:txBody>
          <a:bodyPr vert="horz" lIns="0" tIns="45720" rIns="91440" bIns="0" rtlCol="0" anchor="t">
            <a:noAutofit/>
          </a:bodyPr>
          <a:lstStyle/>
          <a:p>
            <a:r>
              <a:rPr lang="it-IT" dirty="0" smtClean="0"/>
              <a:t>CLICK TO CHANGE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63" r:id="rId3"/>
    <p:sldLayoutId id="2147483680" r:id="rId4"/>
    <p:sldLayoutId id="2147483677" r:id="rId5"/>
    <p:sldLayoutId id="2147483682" r:id="rId6"/>
    <p:sldLayoutId id="2147483684" r:id="rId7"/>
    <p:sldLayoutId id="2147483666" r:id="rId8"/>
    <p:sldLayoutId id="2147483662" r:id="rId9"/>
    <p:sldLayoutId id="2147483664" r:id="rId10"/>
    <p:sldLayoutId id="2147483685" r:id="rId11"/>
    <p:sldLayoutId id="2147483678" r:id="rId12"/>
    <p:sldLayoutId id="2147483679" r:id="rId13"/>
    <p:sldLayoutId id="2147483667" r:id="rId14"/>
    <p:sldLayoutId id="2147483671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80000"/>
        </a:lnSpc>
        <a:spcBef>
          <a:spcPct val="0"/>
        </a:spcBef>
        <a:buNone/>
        <a:defRPr sz="3200" kern="1200">
          <a:solidFill>
            <a:schemeClr val="tx1"/>
          </a:solidFill>
          <a:latin typeface="Arial Black" panose="020B0A04020102020204" pitchFamily="34" charset="0"/>
          <a:ea typeface="+mj-ea"/>
          <a:cs typeface="Arial Black" panose="020B0A040201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600"/>
        </a:spcAft>
        <a:buFont typeface="Arial" pitchFamily="34" charset="0"/>
        <a:buNone/>
        <a:defRPr sz="1800" b="0" i="0" kern="1200" cap="all">
          <a:solidFill>
            <a:schemeClr val="tx2"/>
          </a:solidFill>
          <a:latin typeface="Arial"/>
          <a:ea typeface="+mn-ea"/>
          <a:cs typeface="Arial"/>
        </a:defRPr>
      </a:lvl2pPr>
      <a:lvl3pPr marL="0" indent="0" algn="l" defTabSz="914400" rtl="0" eaLnBrk="1" latinLnBrk="0" hangingPunct="1">
        <a:lnSpc>
          <a:spcPct val="120000"/>
        </a:lnSpc>
        <a:spcBef>
          <a:spcPts val="600"/>
        </a:spcBef>
        <a:buFont typeface="Arial" pitchFamily="34" charset="0"/>
        <a:buNone/>
        <a:defRPr sz="1800" b="0" i="0" kern="1200">
          <a:solidFill>
            <a:schemeClr val="tx2"/>
          </a:solidFill>
          <a:latin typeface="Arial"/>
          <a:ea typeface="+mn-ea"/>
          <a:cs typeface="Arial"/>
        </a:defRPr>
      </a:lvl3pPr>
      <a:lvl4pPr marL="18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SzPct val="13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54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Wingdings" panose="05000000000000000000" pitchFamily="2" charset="2"/>
        <a:buChar char="§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-180000" algn="l" defTabSz="457200" rtl="0" eaLnBrk="1" latinLnBrk="0" hangingPunct="1">
        <a:lnSpc>
          <a:spcPct val="150000"/>
        </a:lnSpc>
        <a:spcBef>
          <a:spcPts val="600"/>
        </a:spcBef>
        <a:buClr>
          <a:schemeClr val="tx2"/>
        </a:buClr>
        <a:buSzPct val="130000"/>
        <a:buFont typeface="+mj-lt"/>
        <a:buAutoNum type="arabicPeriod"/>
        <a:defRPr lang="it-IT" sz="180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36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+mj-lt"/>
        <a:buAutoNum type="arabicPeriod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+mj-lt"/>
        <a:buAutoNum type="arabicPeriod"/>
        <a:defRPr sz="17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28645"/>
            <a:ext cx="10972800" cy="745639"/>
          </a:xfrm>
          <a:prstGeom prst="rect">
            <a:avLst/>
          </a:prstGeom>
        </p:spPr>
        <p:txBody>
          <a:bodyPr vert="horz" lIns="0" tIns="45720" rIns="91440" bIns="0" rtlCol="0" anchor="t">
            <a:noAutofit/>
          </a:bodyPr>
          <a:lstStyle/>
          <a:p>
            <a:r>
              <a:rPr lang="it-IT" dirty="0" smtClean="0"/>
              <a:t>CLICK TO CHANGE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8480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80000"/>
        </a:lnSpc>
        <a:spcBef>
          <a:spcPct val="0"/>
        </a:spcBef>
        <a:buNone/>
        <a:defRPr sz="3200" kern="1200">
          <a:solidFill>
            <a:schemeClr val="tx1"/>
          </a:solidFill>
          <a:latin typeface="Arial Black" panose="020B0A04020102020204" pitchFamily="34" charset="0"/>
          <a:ea typeface="+mj-ea"/>
          <a:cs typeface="Arial Black" panose="020B0A040201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600"/>
        </a:spcAft>
        <a:buFont typeface="Arial" pitchFamily="34" charset="0"/>
        <a:buNone/>
        <a:defRPr sz="1800" b="0" i="0" kern="1200" cap="all">
          <a:solidFill>
            <a:schemeClr val="tx2"/>
          </a:solidFill>
          <a:latin typeface="Arial"/>
          <a:ea typeface="+mn-ea"/>
          <a:cs typeface="Arial"/>
        </a:defRPr>
      </a:lvl2pPr>
      <a:lvl3pPr marL="0" indent="0" algn="l" defTabSz="914400" rtl="0" eaLnBrk="1" latinLnBrk="0" hangingPunct="1">
        <a:lnSpc>
          <a:spcPct val="120000"/>
        </a:lnSpc>
        <a:spcBef>
          <a:spcPts val="600"/>
        </a:spcBef>
        <a:buFont typeface="Arial" pitchFamily="34" charset="0"/>
        <a:buNone/>
        <a:defRPr sz="1800" b="0" i="0" kern="1200">
          <a:solidFill>
            <a:schemeClr val="tx2"/>
          </a:solidFill>
          <a:latin typeface="Arial"/>
          <a:ea typeface="+mn-ea"/>
          <a:cs typeface="Arial"/>
        </a:defRPr>
      </a:lvl3pPr>
      <a:lvl4pPr marL="18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SzPct val="13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54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Wingdings" panose="05000000000000000000" pitchFamily="2" charset="2"/>
        <a:buChar char="§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-180000" algn="l" defTabSz="457200" rtl="0" eaLnBrk="1" latinLnBrk="0" hangingPunct="1">
        <a:lnSpc>
          <a:spcPct val="150000"/>
        </a:lnSpc>
        <a:spcBef>
          <a:spcPts val="600"/>
        </a:spcBef>
        <a:buClr>
          <a:schemeClr val="tx2"/>
        </a:buClr>
        <a:buSzPct val="130000"/>
        <a:buFont typeface="+mj-lt"/>
        <a:buAutoNum type="arabicPeriod"/>
        <a:defRPr lang="it-IT" sz="180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36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+mj-lt"/>
        <a:buAutoNum type="arabicPeriod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+mj-lt"/>
        <a:buAutoNum type="arabicPeriod"/>
        <a:defRPr sz="17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0" y="6483518"/>
            <a:ext cx="6055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32D80-1F26-47DC-9D34-A861242AB24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3505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219170" rtl="0" eaLnBrk="1" latinLnBrk="0" hangingPunct="1">
        <a:lnSpc>
          <a:spcPct val="80000"/>
        </a:lnSpc>
        <a:spcBef>
          <a:spcPct val="0"/>
        </a:spcBef>
        <a:buNone/>
        <a:defRPr sz="4267" kern="1200">
          <a:solidFill>
            <a:schemeClr val="tx1"/>
          </a:solidFill>
          <a:latin typeface="Arial Black" panose="020B0A04020102020204" pitchFamily="34" charset="0"/>
          <a:ea typeface="+mj-ea"/>
          <a:cs typeface="Arial Black" panose="020B0A04020102020204" pitchFamily="34" charset="0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800"/>
        </a:spcBef>
        <a:buFont typeface="Arial" pitchFamily="34" charset="0"/>
        <a:buNone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1219170" rtl="0" eaLnBrk="1" latinLnBrk="0" hangingPunct="1">
        <a:lnSpc>
          <a:spcPct val="100000"/>
        </a:lnSpc>
        <a:spcBef>
          <a:spcPts val="1600"/>
        </a:spcBef>
        <a:spcAft>
          <a:spcPts val="800"/>
        </a:spcAft>
        <a:buFont typeface="Arial" pitchFamily="34" charset="0"/>
        <a:buNone/>
        <a:defRPr sz="2400" b="0" i="0" kern="1200" cap="all">
          <a:solidFill>
            <a:schemeClr val="tx2"/>
          </a:solidFill>
          <a:latin typeface="Arial"/>
          <a:ea typeface="+mn-ea"/>
          <a:cs typeface="Arial"/>
        </a:defRPr>
      </a:lvl2pPr>
      <a:lvl3pPr marL="0" indent="0" algn="l" defTabSz="1219170" rtl="0" eaLnBrk="1" latinLnBrk="0" hangingPunct="1">
        <a:lnSpc>
          <a:spcPct val="120000"/>
        </a:lnSpc>
        <a:spcBef>
          <a:spcPts val="800"/>
        </a:spcBef>
        <a:buFont typeface="Arial" pitchFamily="34" charset="0"/>
        <a:buNone/>
        <a:defRPr sz="1867" b="0" i="0" kern="1200">
          <a:solidFill>
            <a:schemeClr val="tx2"/>
          </a:solidFill>
          <a:latin typeface="Arial"/>
          <a:ea typeface="+mn-ea"/>
          <a:cs typeface="Arial"/>
        </a:defRPr>
      </a:lvl3pPr>
      <a:lvl4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+mj-lt"/>
        <a:buAutoNum type="arabicPeriod"/>
        <a:defRPr lang="it-IT" sz="240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0" tIns="45720" rIns="91440" bIns="0" rtlCol="0" anchor="t">
            <a:noAutofit/>
          </a:bodyPr>
          <a:lstStyle/>
          <a:p>
            <a:r>
              <a:rPr lang="it-IT" dirty="0" smtClean="0"/>
              <a:t>CLICK TO CHANGE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35709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Fist </a:t>
            </a:r>
            <a:r>
              <a:rPr lang="it-IT" dirty="0" err="1" smtClean="0"/>
              <a:t>numbered</a:t>
            </a:r>
            <a:r>
              <a:rPr lang="it-IT" smtClean="0"/>
              <a:t> text</a:t>
            </a:r>
            <a:endParaRPr lang="it-IT" dirty="0" smtClean="0"/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7747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219170" rtl="0" eaLnBrk="1" latinLnBrk="0" hangingPunct="1">
        <a:lnSpc>
          <a:spcPct val="80000"/>
        </a:lnSpc>
        <a:spcBef>
          <a:spcPct val="0"/>
        </a:spcBef>
        <a:buNone/>
        <a:defRPr sz="4267" kern="1200">
          <a:solidFill>
            <a:schemeClr val="tx1"/>
          </a:solidFill>
          <a:latin typeface="Arial Black" panose="020B0A04020102020204" pitchFamily="34" charset="0"/>
          <a:ea typeface="+mj-ea"/>
          <a:cs typeface="Arial Black" panose="020B0A04020102020204" pitchFamily="34" charset="0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800"/>
        </a:spcBef>
        <a:buFont typeface="Arial" pitchFamily="34" charset="0"/>
        <a:buNone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1219170" rtl="0" eaLnBrk="1" latinLnBrk="0" hangingPunct="1">
        <a:lnSpc>
          <a:spcPct val="100000"/>
        </a:lnSpc>
        <a:spcBef>
          <a:spcPts val="1600"/>
        </a:spcBef>
        <a:spcAft>
          <a:spcPts val="800"/>
        </a:spcAft>
        <a:buFont typeface="Arial" pitchFamily="34" charset="0"/>
        <a:buNone/>
        <a:defRPr sz="2400" b="0" i="0" kern="1200" cap="all">
          <a:solidFill>
            <a:schemeClr val="tx2"/>
          </a:solidFill>
          <a:latin typeface="Arial"/>
          <a:ea typeface="+mn-ea"/>
          <a:cs typeface="Arial"/>
        </a:defRPr>
      </a:lvl2pPr>
      <a:lvl3pPr marL="0" indent="0" algn="l" defTabSz="1219170" rtl="0" eaLnBrk="1" latinLnBrk="0" hangingPunct="1">
        <a:lnSpc>
          <a:spcPct val="120000"/>
        </a:lnSpc>
        <a:spcBef>
          <a:spcPts val="800"/>
        </a:spcBef>
        <a:buFont typeface="Arial" pitchFamily="34" charset="0"/>
        <a:buNone/>
        <a:defRPr sz="1867" b="0" i="0" kern="1200">
          <a:solidFill>
            <a:schemeClr val="tx2"/>
          </a:solidFill>
          <a:latin typeface="Arial"/>
          <a:ea typeface="+mn-ea"/>
          <a:cs typeface="Arial"/>
        </a:defRPr>
      </a:lvl3pPr>
      <a:lvl4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+mj-lt"/>
        <a:buAutoNum type="arabicPeriod"/>
        <a:defRPr lang="it-IT" sz="240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6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2.xml"/><Relationship Id="rId3" Type="http://schemas.openxmlformats.org/officeDocument/2006/relationships/chart" Target="../charts/chart17.xml"/><Relationship Id="rId7" Type="http://schemas.openxmlformats.org/officeDocument/2006/relationships/chart" Target="../charts/chart2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0.xml"/><Relationship Id="rId11" Type="http://schemas.openxmlformats.org/officeDocument/2006/relationships/chart" Target="../charts/chart25.xml"/><Relationship Id="rId5" Type="http://schemas.openxmlformats.org/officeDocument/2006/relationships/chart" Target="../charts/chart19.xml"/><Relationship Id="rId10" Type="http://schemas.openxmlformats.org/officeDocument/2006/relationships/chart" Target="../charts/chart24.xml"/><Relationship Id="rId4" Type="http://schemas.openxmlformats.org/officeDocument/2006/relationships/chart" Target="../charts/chart18.xml"/><Relationship Id="rId9" Type="http://schemas.openxmlformats.org/officeDocument/2006/relationships/chart" Target="../charts/chart2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1.xml"/><Relationship Id="rId3" Type="http://schemas.openxmlformats.org/officeDocument/2006/relationships/chart" Target="../charts/chart26.xml"/><Relationship Id="rId7" Type="http://schemas.openxmlformats.org/officeDocument/2006/relationships/chart" Target="../charts/chart3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9.xml"/><Relationship Id="rId5" Type="http://schemas.openxmlformats.org/officeDocument/2006/relationships/chart" Target="../charts/chart28.xml"/><Relationship Id="rId4" Type="http://schemas.openxmlformats.org/officeDocument/2006/relationships/chart" Target="../charts/chart2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7.xml"/><Relationship Id="rId3" Type="http://schemas.openxmlformats.org/officeDocument/2006/relationships/chart" Target="../charts/chart32.xml"/><Relationship Id="rId7" Type="http://schemas.openxmlformats.org/officeDocument/2006/relationships/chart" Target="../charts/chart36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5.xml"/><Relationship Id="rId5" Type="http://schemas.openxmlformats.org/officeDocument/2006/relationships/chart" Target="../charts/chart34.xml"/><Relationship Id="rId10" Type="http://schemas.openxmlformats.org/officeDocument/2006/relationships/chart" Target="../charts/chart39.xml"/><Relationship Id="rId4" Type="http://schemas.openxmlformats.org/officeDocument/2006/relationships/chart" Target="../charts/chart33.xml"/><Relationship Id="rId9" Type="http://schemas.openxmlformats.org/officeDocument/2006/relationships/chart" Target="../charts/chart3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5.xml"/><Relationship Id="rId3" Type="http://schemas.openxmlformats.org/officeDocument/2006/relationships/chart" Target="../charts/chart40.xml"/><Relationship Id="rId7" Type="http://schemas.openxmlformats.org/officeDocument/2006/relationships/chart" Target="../charts/chart4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3.xml"/><Relationship Id="rId5" Type="http://schemas.openxmlformats.org/officeDocument/2006/relationships/chart" Target="../charts/chart42.xml"/><Relationship Id="rId4" Type="http://schemas.openxmlformats.org/officeDocument/2006/relationships/chart" Target="../charts/chart41.xml"/><Relationship Id="rId9" Type="http://schemas.openxmlformats.org/officeDocument/2006/relationships/chart" Target="../charts/char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2.xml"/><Relationship Id="rId3" Type="http://schemas.openxmlformats.org/officeDocument/2006/relationships/chart" Target="../charts/chart47.xml"/><Relationship Id="rId7" Type="http://schemas.openxmlformats.org/officeDocument/2006/relationships/chart" Target="../charts/chart51.xml"/><Relationship Id="rId12" Type="http://schemas.openxmlformats.org/officeDocument/2006/relationships/chart" Target="../charts/chart5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0.xml"/><Relationship Id="rId11" Type="http://schemas.openxmlformats.org/officeDocument/2006/relationships/chart" Target="../charts/chart55.xml"/><Relationship Id="rId5" Type="http://schemas.openxmlformats.org/officeDocument/2006/relationships/chart" Target="../charts/chart49.xml"/><Relationship Id="rId10" Type="http://schemas.openxmlformats.org/officeDocument/2006/relationships/chart" Target="../charts/chart54.xml"/><Relationship Id="rId4" Type="http://schemas.openxmlformats.org/officeDocument/2006/relationships/chart" Target="../charts/chart48.xml"/><Relationship Id="rId9" Type="http://schemas.openxmlformats.org/officeDocument/2006/relationships/chart" Target="../charts/chart5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mailto:c.castelli@reply.eu" TargetMode="External"/><Relationship Id="rId1" Type="http://schemas.openxmlformats.org/officeDocument/2006/relationships/slideLayout" Target="../slideLayouts/slideLayout6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315237" y="1570936"/>
            <a:ext cx="7091866" cy="3216228"/>
          </a:xfrm>
          <a:prstGeom prst="rect">
            <a:avLst/>
          </a:prstGeom>
        </p:spPr>
        <p:txBody>
          <a:bodyPr vert="horz" lIns="0" tIns="45720" rIns="91440" bIns="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6000" i="0" u="none" kern="1200" cap="all" spc="-100" dirty="0">
                <a:solidFill>
                  <a:schemeClr val="bg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sz="4400" dirty="0" smtClean="0">
                <a:solidFill>
                  <a:srgbClr val="FFFFFF"/>
                </a:solidFill>
              </a:rPr>
              <a:t>CANALE DI VENDITA IMPRESSION</a:t>
            </a:r>
          </a:p>
          <a:p>
            <a:r>
              <a:rPr lang="it-IT" sz="4400" dirty="0" smtClean="0">
                <a:solidFill>
                  <a:srgbClr val="FFFFFF"/>
                </a:solidFill>
              </a:rPr>
              <a:t>I TRIMESTRE 2018</a:t>
            </a:r>
            <a:r>
              <a:rPr lang="it-IT" sz="4400" dirty="0">
                <a:solidFill>
                  <a:srgbClr val="FFFFFF"/>
                </a:solidFill>
              </a:rPr>
              <a:t/>
            </a:r>
            <a:br>
              <a:rPr lang="it-IT" sz="4400" dirty="0">
                <a:solidFill>
                  <a:srgbClr val="FFFFFF"/>
                </a:solidFill>
              </a:rPr>
            </a:br>
            <a:endParaRPr lang="it-IT" sz="2000" dirty="0" smtClean="0">
              <a:solidFill>
                <a:srgbClr val="FFFFFF"/>
              </a:solidFill>
            </a:endParaRPr>
          </a:p>
          <a:p>
            <a:r>
              <a:rPr lang="it-IT" sz="4400" dirty="0" smtClean="0">
                <a:solidFill>
                  <a:srgbClr val="FFFFFF"/>
                </a:solidFill>
              </a:rPr>
              <a:t>OSSERVATORIO - FCP </a:t>
            </a:r>
          </a:p>
          <a:p>
            <a:r>
              <a:rPr lang="it-IT" sz="4400" dirty="0" smtClean="0">
                <a:solidFill>
                  <a:srgbClr val="FFFFFF"/>
                </a:solidFill>
              </a:rPr>
              <a:t>ASSOINTERNET</a:t>
            </a:r>
            <a:endParaRPr lang="it-IT" sz="4400" dirty="0">
              <a:solidFill>
                <a:srgbClr val="FFFFFF"/>
              </a:solidFill>
            </a:endParaRPr>
          </a:p>
        </p:txBody>
      </p:sp>
      <p:sp>
        <p:nvSpPr>
          <p:cNvPr id="7" name="Sottotitolo 2"/>
          <p:cNvSpPr>
            <a:spLocks noGrp="1"/>
          </p:cNvSpPr>
          <p:nvPr>
            <p:ph type="subTitle" idx="1"/>
          </p:nvPr>
        </p:nvSpPr>
        <p:spPr>
          <a:xfrm>
            <a:off x="1345717" y="5175273"/>
            <a:ext cx="7585612" cy="438427"/>
          </a:xfrm>
        </p:spPr>
        <p:txBody>
          <a:bodyPr/>
          <a:lstStyle/>
          <a:p>
            <a:r>
              <a:rPr lang="it-IT" sz="1800" dirty="0" smtClean="0"/>
              <a:t>Milano, 22 maggio 2018</a:t>
            </a:r>
            <a:endParaRPr lang="it-IT" sz="1800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424" y="373634"/>
            <a:ext cx="3425003" cy="179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67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60025" y="15139"/>
            <a:ext cx="99005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>
                <a:solidFill>
                  <a:srgbClr val="FFC000"/>
                </a:solidFill>
                <a:latin typeface="Arial Black" panose="020B0A04020102020204" pitchFamily="34" charset="0"/>
              </a:rPr>
              <a:t>VENDITA </a:t>
            </a:r>
            <a:r>
              <a:rPr lang="it-IT" altLang="it-IT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DIRETTA:</a:t>
            </a:r>
            <a:endParaRPr lang="it-IT" altLang="it-IT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0" y="6480430"/>
            <a:ext cx="579120" cy="365125"/>
          </a:xfrm>
        </p:spPr>
        <p:txBody>
          <a:bodyPr/>
          <a:lstStyle/>
          <a:p>
            <a:fld id="{7E9B29D2-0877-4FAC-9DF8-6EC3DF9A57F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5" name="Rettangolo 14"/>
          <p:cNvSpPr/>
          <p:nvPr/>
        </p:nvSpPr>
        <p:spPr>
          <a:xfrm>
            <a:off x="748581" y="446942"/>
            <a:ext cx="107188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altLang="it-IT" dirty="0"/>
              <a:t>Peso % </a:t>
            </a:r>
            <a:r>
              <a:rPr lang="it-IT" altLang="it-IT" dirty="0" smtClean="0"/>
              <a:t>degli investimenti pubblicitari per vista progressivo a Marzo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63681" y="12197"/>
            <a:ext cx="11183138" cy="6690319"/>
            <a:chOff x="163681" y="12197"/>
            <a:chExt cx="11183138" cy="6690319"/>
          </a:xfrm>
        </p:grpSpPr>
        <p:grpSp>
          <p:nvGrpSpPr>
            <p:cNvPr id="4" name="Gruppo 3"/>
            <p:cNvGrpSpPr/>
            <p:nvPr/>
          </p:nvGrpSpPr>
          <p:grpSpPr>
            <a:xfrm>
              <a:off x="163681" y="12197"/>
              <a:ext cx="11183138" cy="6636088"/>
              <a:chOff x="163681" y="12197"/>
              <a:chExt cx="11183138" cy="6636088"/>
            </a:xfrm>
          </p:grpSpPr>
          <p:grpSp>
            <p:nvGrpSpPr>
              <p:cNvPr id="3" name="Gruppo 2"/>
              <p:cNvGrpSpPr/>
              <p:nvPr/>
            </p:nvGrpSpPr>
            <p:grpSpPr>
              <a:xfrm>
                <a:off x="163681" y="12197"/>
                <a:ext cx="11183138" cy="6636088"/>
                <a:chOff x="163681" y="12197"/>
                <a:chExt cx="11183138" cy="6636088"/>
              </a:xfrm>
            </p:grpSpPr>
            <p:sp>
              <p:nvSpPr>
                <p:cNvPr id="2" name="Rettangolo 1"/>
                <p:cNvSpPr/>
                <p:nvPr/>
              </p:nvSpPr>
              <p:spPr>
                <a:xfrm>
                  <a:off x="844440" y="1224924"/>
                  <a:ext cx="5140029" cy="2514906"/>
                </a:xfrm>
                <a:prstGeom prst="rect">
                  <a:avLst/>
                </a:prstGeom>
                <a:noFill/>
                <a:ln w="9525"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ettangolo 12"/>
                <p:cNvSpPr/>
                <p:nvPr/>
              </p:nvSpPr>
              <p:spPr>
                <a:xfrm>
                  <a:off x="6206790" y="1223877"/>
                  <a:ext cx="5140029" cy="2514906"/>
                </a:xfrm>
                <a:prstGeom prst="rect">
                  <a:avLst/>
                </a:prstGeom>
                <a:noFill/>
                <a:ln w="9525"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ttangolo 13"/>
                <p:cNvSpPr/>
                <p:nvPr/>
              </p:nvSpPr>
              <p:spPr>
                <a:xfrm>
                  <a:off x="854138" y="3912285"/>
                  <a:ext cx="10476000" cy="2736000"/>
                </a:xfrm>
                <a:prstGeom prst="rect">
                  <a:avLst/>
                </a:prstGeom>
                <a:noFill/>
                <a:ln w="9525"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Ovale 7"/>
                <p:cNvSpPr/>
                <p:nvPr/>
              </p:nvSpPr>
              <p:spPr>
                <a:xfrm>
                  <a:off x="163681" y="12197"/>
                  <a:ext cx="1928269" cy="1712686"/>
                </a:xfrm>
                <a:prstGeom prst="ellipse">
                  <a:avLst/>
                </a:prstGeom>
                <a:solidFill>
                  <a:schemeClr val="bg1">
                    <a:lumMod val="95000"/>
                    <a:alpha val="70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aphicFrame>
            <p:nvGraphicFramePr>
              <p:cNvPr id="16" name="Grafico 1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580512400"/>
                  </p:ext>
                </p:extLst>
              </p:nvPr>
            </p:nvGraphicFramePr>
            <p:xfrm>
              <a:off x="201882" y="171589"/>
              <a:ext cx="2245689" cy="128936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17" name="Grafico 1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63408094"/>
                  </p:ext>
                </p:extLst>
              </p:nvPr>
            </p:nvGraphicFramePr>
            <p:xfrm>
              <a:off x="868651" y="1333471"/>
              <a:ext cx="5130327" cy="265475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20" name="Grafico 1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138193012"/>
                  </p:ext>
                </p:extLst>
              </p:nvPr>
            </p:nvGraphicFramePr>
            <p:xfrm>
              <a:off x="6509271" y="1610163"/>
              <a:ext cx="4710527" cy="210136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</p:grpSp>
        <p:graphicFrame>
          <p:nvGraphicFramePr>
            <p:cNvPr id="21" name="Grafico 2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12112097"/>
                </p:ext>
              </p:extLst>
            </p:nvPr>
          </p:nvGraphicFramePr>
          <p:xfrm>
            <a:off x="868651" y="3933995"/>
            <a:ext cx="10478168" cy="276852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83877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0" y="6480430"/>
            <a:ext cx="579120" cy="365125"/>
          </a:xfrm>
        </p:spPr>
        <p:txBody>
          <a:bodyPr/>
          <a:lstStyle/>
          <a:p>
            <a:fld id="{7E9B29D2-0877-4FAC-9DF8-6EC3DF9A57F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1160025" y="15139"/>
            <a:ext cx="99005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>
                <a:solidFill>
                  <a:srgbClr val="FFC000"/>
                </a:solidFill>
                <a:latin typeface="Arial Black" panose="020B0A04020102020204" pitchFamily="34" charset="0"/>
              </a:rPr>
              <a:t>PROGRAMMATIC OPEN </a:t>
            </a:r>
            <a:r>
              <a:rPr lang="it-IT" altLang="it-IT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AUCTION:</a:t>
            </a:r>
            <a:endParaRPr lang="it-IT" altLang="it-IT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748581" y="446942"/>
            <a:ext cx="107188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altLang="it-IT" dirty="0"/>
              <a:t>Peso % </a:t>
            </a:r>
            <a:r>
              <a:rPr lang="it-IT" altLang="it-IT" dirty="0" smtClean="0"/>
              <a:t>degli investimenti pubblicitari per vista progressivo a Marzo</a:t>
            </a:r>
          </a:p>
        </p:txBody>
      </p:sp>
      <p:grpSp>
        <p:nvGrpSpPr>
          <p:cNvPr id="4" name="Gruppo 3"/>
          <p:cNvGrpSpPr/>
          <p:nvPr/>
        </p:nvGrpSpPr>
        <p:grpSpPr>
          <a:xfrm>
            <a:off x="76597" y="12197"/>
            <a:ext cx="11270222" cy="6741209"/>
            <a:chOff x="76597" y="12197"/>
            <a:chExt cx="11270222" cy="6741209"/>
          </a:xfrm>
        </p:grpSpPr>
        <p:grpSp>
          <p:nvGrpSpPr>
            <p:cNvPr id="7" name="Gruppo 6"/>
            <p:cNvGrpSpPr/>
            <p:nvPr/>
          </p:nvGrpSpPr>
          <p:grpSpPr>
            <a:xfrm>
              <a:off x="76597" y="12197"/>
              <a:ext cx="11270222" cy="6683909"/>
              <a:chOff x="76597" y="12197"/>
              <a:chExt cx="11270222" cy="6683909"/>
            </a:xfrm>
          </p:grpSpPr>
          <p:grpSp>
            <p:nvGrpSpPr>
              <p:cNvPr id="3" name="Gruppo 2"/>
              <p:cNvGrpSpPr/>
              <p:nvPr/>
            </p:nvGrpSpPr>
            <p:grpSpPr>
              <a:xfrm>
                <a:off x="76597" y="12197"/>
                <a:ext cx="11270222" cy="6683909"/>
                <a:chOff x="76597" y="12197"/>
                <a:chExt cx="11270222" cy="6683909"/>
              </a:xfrm>
            </p:grpSpPr>
            <p:sp>
              <p:nvSpPr>
                <p:cNvPr id="2" name="Rettangolo 1"/>
                <p:cNvSpPr/>
                <p:nvPr/>
              </p:nvSpPr>
              <p:spPr>
                <a:xfrm>
                  <a:off x="844662" y="1210410"/>
                  <a:ext cx="5140029" cy="2514906"/>
                </a:xfrm>
                <a:prstGeom prst="rect">
                  <a:avLst/>
                </a:prstGeom>
                <a:noFill/>
                <a:ln w="9525"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ettangolo 12"/>
                <p:cNvSpPr/>
                <p:nvPr/>
              </p:nvSpPr>
              <p:spPr>
                <a:xfrm>
                  <a:off x="6206790" y="1223877"/>
                  <a:ext cx="5140029" cy="2514906"/>
                </a:xfrm>
                <a:prstGeom prst="rect">
                  <a:avLst/>
                </a:prstGeom>
                <a:noFill/>
                <a:ln w="9525"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Ovale 7"/>
                <p:cNvSpPr/>
                <p:nvPr/>
              </p:nvSpPr>
              <p:spPr>
                <a:xfrm>
                  <a:off x="76597" y="12197"/>
                  <a:ext cx="1928269" cy="1712686"/>
                </a:xfrm>
                <a:prstGeom prst="ellipse">
                  <a:avLst/>
                </a:prstGeom>
                <a:solidFill>
                  <a:schemeClr val="bg1">
                    <a:lumMod val="95000"/>
                    <a:alpha val="70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ttangolo 19"/>
                <p:cNvSpPr/>
                <p:nvPr/>
              </p:nvSpPr>
              <p:spPr>
                <a:xfrm>
                  <a:off x="858951" y="3971418"/>
                  <a:ext cx="10474014" cy="2724688"/>
                </a:xfrm>
                <a:prstGeom prst="rect">
                  <a:avLst/>
                </a:prstGeom>
                <a:noFill/>
                <a:ln w="9525"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aphicFrame>
            <p:nvGraphicFramePr>
              <p:cNvPr id="14" name="Grafico 1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379195059"/>
                  </p:ext>
                </p:extLst>
              </p:nvPr>
            </p:nvGraphicFramePr>
            <p:xfrm>
              <a:off x="858951" y="1677151"/>
              <a:ext cx="5019335" cy="204816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15" name="Grafico 1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435675766"/>
                  </p:ext>
                </p:extLst>
              </p:nvPr>
            </p:nvGraphicFramePr>
            <p:xfrm>
              <a:off x="391160" y="147295"/>
              <a:ext cx="2815295" cy="133795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19" name="Grafico 1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209622692"/>
                  </p:ext>
                </p:extLst>
              </p:nvPr>
            </p:nvGraphicFramePr>
            <p:xfrm>
              <a:off x="6293876" y="1663684"/>
              <a:ext cx="4934236" cy="206163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</p:grpSp>
        <p:graphicFrame>
          <p:nvGraphicFramePr>
            <p:cNvPr id="16" name="Grafico 1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1532762"/>
                </p:ext>
              </p:extLst>
            </p:nvPr>
          </p:nvGraphicFramePr>
          <p:xfrm>
            <a:off x="873987" y="3984885"/>
            <a:ext cx="10458978" cy="276852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47904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utoUpdateAnimBg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0" y="6480430"/>
            <a:ext cx="579120" cy="365125"/>
          </a:xfrm>
        </p:spPr>
        <p:txBody>
          <a:bodyPr/>
          <a:lstStyle/>
          <a:p>
            <a:fld id="{7E9B29D2-0877-4FAC-9DF8-6EC3DF9A57F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1160025" y="15139"/>
            <a:ext cx="99005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>
                <a:solidFill>
                  <a:srgbClr val="FFC000"/>
                </a:solidFill>
                <a:latin typeface="Arial Black" panose="020B0A04020102020204" pitchFamily="34" charset="0"/>
              </a:rPr>
              <a:t>PROGRAMMATIC PRIVATE </a:t>
            </a:r>
            <a:r>
              <a:rPr lang="it-IT" altLang="it-IT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DEAL:</a:t>
            </a:r>
            <a:endParaRPr lang="it-IT" altLang="it-IT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748581" y="446942"/>
            <a:ext cx="107188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altLang="it-IT" dirty="0"/>
              <a:t>Peso % </a:t>
            </a:r>
            <a:r>
              <a:rPr lang="it-IT" altLang="it-IT" dirty="0" smtClean="0"/>
              <a:t>degli investimenti pubblicitari per vista progressivo a Marzo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76597" y="12197"/>
            <a:ext cx="11270222" cy="6781617"/>
            <a:chOff x="76597" y="12197"/>
            <a:chExt cx="11270222" cy="6781617"/>
          </a:xfrm>
        </p:grpSpPr>
        <p:grpSp>
          <p:nvGrpSpPr>
            <p:cNvPr id="4" name="Gruppo 3"/>
            <p:cNvGrpSpPr/>
            <p:nvPr/>
          </p:nvGrpSpPr>
          <p:grpSpPr>
            <a:xfrm>
              <a:off x="76597" y="12197"/>
              <a:ext cx="11270222" cy="6683909"/>
              <a:chOff x="76597" y="12197"/>
              <a:chExt cx="11270222" cy="6683909"/>
            </a:xfrm>
          </p:grpSpPr>
          <p:grpSp>
            <p:nvGrpSpPr>
              <p:cNvPr id="3" name="Gruppo 2"/>
              <p:cNvGrpSpPr/>
              <p:nvPr/>
            </p:nvGrpSpPr>
            <p:grpSpPr>
              <a:xfrm>
                <a:off x="76597" y="12197"/>
                <a:ext cx="11270222" cy="6683909"/>
                <a:chOff x="76597" y="12197"/>
                <a:chExt cx="11270222" cy="6683909"/>
              </a:xfrm>
            </p:grpSpPr>
            <p:sp>
              <p:nvSpPr>
                <p:cNvPr id="2" name="Rettangolo 1"/>
                <p:cNvSpPr/>
                <p:nvPr/>
              </p:nvSpPr>
              <p:spPr>
                <a:xfrm>
                  <a:off x="858950" y="1210410"/>
                  <a:ext cx="5140029" cy="2514906"/>
                </a:xfrm>
                <a:prstGeom prst="rect">
                  <a:avLst/>
                </a:prstGeom>
                <a:noFill/>
                <a:ln w="9525"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ettangolo 12"/>
                <p:cNvSpPr/>
                <p:nvPr/>
              </p:nvSpPr>
              <p:spPr>
                <a:xfrm>
                  <a:off x="6206790" y="1223877"/>
                  <a:ext cx="5140029" cy="2514906"/>
                </a:xfrm>
                <a:prstGeom prst="rect">
                  <a:avLst/>
                </a:prstGeom>
                <a:noFill/>
                <a:ln w="9525"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Ovale 7"/>
                <p:cNvSpPr/>
                <p:nvPr/>
              </p:nvSpPr>
              <p:spPr>
                <a:xfrm>
                  <a:off x="76597" y="12197"/>
                  <a:ext cx="1928269" cy="1712686"/>
                </a:xfrm>
                <a:prstGeom prst="ellipse">
                  <a:avLst/>
                </a:prstGeom>
                <a:solidFill>
                  <a:schemeClr val="bg1">
                    <a:lumMod val="95000"/>
                    <a:alpha val="70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ttangolo 21"/>
                <p:cNvSpPr/>
                <p:nvPr/>
              </p:nvSpPr>
              <p:spPr>
                <a:xfrm>
                  <a:off x="858951" y="3971418"/>
                  <a:ext cx="10474014" cy="2724688"/>
                </a:xfrm>
                <a:prstGeom prst="rect">
                  <a:avLst/>
                </a:prstGeom>
                <a:noFill/>
                <a:ln w="9525"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aphicFrame>
            <p:nvGraphicFramePr>
              <p:cNvPr id="14" name="Grafico 1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732277047"/>
                  </p:ext>
                </p:extLst>
              </p:nvPr>
            </p:nvGraphicFramePr>
            <p:xfrm>
              <a:off x="365854" y="174914"/>
              <a:ext cx="2986316" cy="114998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15" name="Grafico 1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092535637"/>
                  </p:ext>
                </p:extLst>
              </p:nvPr>
            </p:nvGraphicFramePr>
            <p:xfrm>
              <a:off x="858952" y="1522228"/>
              <a:ext cx="5140028" cy="204816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17" name="Grafico 1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5878229"/>
                  </p:ext>
                </p:extLst>
              </p:nvPr>
            </p:nvGraphicFramePr>
            <p:xfrm>
              <a:off x="6313194" y="1677151"/>
              <a:ext cx="4914917" cy="224616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</p:grpSp>
        <p:graphicFrame>
          <p:nvGraphicFramePr>
            <p:cNvPr id="16" name="Grafico 1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46677911"/>
                </p:ext>
              </p:extLst>
            </p:nvPr>
          </p:nvGraphicFramePr>
          <p:xfrm>
            <a:off x="893305" y="4025293"/>
            <a:ext cx="10453514" cy="276852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83323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utoUpdateAnimBg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Rettangolo 3"/>
          <p:cNvSpPr/>
          <p:nvPr/>
        </p:nvSpPr>
        <p:spPr bwMode="auto">
          <a:xfrm>
            <a:off x="482821" y="961697"/>
            <a:ext cx="11160000" cy="4680000"/>
          </a:xfrm>
          <a:prstGeom prst="rect">
            <a:avLst/>
          </a:prstGeom>
          <a:solidFill>
            <a:srgbClr val="576B8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0" tIns="45720" rIns="72000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42913" algn="ctr"/>
            <a:endParaRPr lang="it-IT" altLang="it-IT" sz="2400" i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altLang="it-IT" sz="3200" i="1" dirty="0" smtClean="0">
                <a:solidFill>
                  <a:srgbClr val="FFC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Analisi dei prezzi medi</a:t>
            </a:r>
            <a:endParaRPr lang="it-IT" altLang="it-IT" sz="2400" i="1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357188" lvl="2"/>
            <a:endParaRPr lang="it-IT" altLang="it-IT" sz="2400" i="1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alt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L’analisi è realizzata a totale Impression, non considera quindi separatamente i tre canali di vendita (Diretta, Open Auction e Private Deal), </a:t>
            </a:r>
          </a:p>
          <a:p>
            <a:pPr algn="ctr"/>
            <a:endParaRPr lang="it-IT" altLang="it-IT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prezzi medi sono calcolati come</a:t>
            </a:r>
            <a:r>
              <a:rPr lang="it-IT" altLang="it-IT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it-IT" altLang="it-IT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Totale investimenti netti/Volumi di Impression Vendute)*1.000 </a:t>
            </a:r>
          </a:p>
          <a:p>
            <a:pPr algn="ctr"/>
            <a:endParaRPr lang="it-IT" altLang="it-IT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82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 bwMode="auto">
          <a:xfrm>
            <a:off x="3605958" y="867459"/>
            <a:ext cx="3250853" cy="33855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1600" b="1" i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sono riportati i seguenti dati:</a:t>
            </a:r>
            <a:endParaRPr lang="it-IT" altLang="it-IT" sz="1600" b="1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uppo 17"/>
          <p:cNvGrpSpPr/>
          <p:nvPr/>
        </p:nvGrpSpPr>
        <p:grpSpPr>
          <a:xfrm>
            <a:off x="678124" y="1341363"/>
            <a:ext cx="9521279" cy="2173021"/>
            <a:chOff x="549729" y="3480306"/>
            <a:chExt cx="9521279" cy="2173021"/>
          </a:xfrm>
        </p:grpSpPr>
        <p:sp>
          <p:nvSpPr>
            <p:cNvPr id="7" name="Rettangolo 6"/>
            <p:cNvSpPr/>
            <p:nvPr/>
          </p:nvSpPr>
          <p:spPr bwMode="auto">
            <a:xfrm>
              <a:off x="549729" y="3480306"/>
              <a:ext cx="38878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600" b="1" dirty="0">
                  <a:solidFill>
                    <a:srgbClr val="FEA70A"/>
                  </a:solidFill>
                </a:rPr>
                <a:t>Prezzi medi </a:t>
              </a:r>
              <a:r>
                <a:rPr lang="it-IT" altLang="it-IT" sz="1600" b="0" dirty="0"/>
                <a:t>a totale Canale di vendita Impression</a:t>
              </a:r>
              <a:endParaRPr lang="it-IT" sz="1600" b="0" dirty="0"/>
            </a:p>
          </p:txBody>
        </p:sp>
        <p:sp>
          <p:nvSpPr>
            <p:cNvPr id="9" name="Rettangolo 8"/>
            <p:cNvSpPr/>
            <p:nvPr/>
          </p:nvSpPr>
          <p:spPr bwMode="auto">
            <a:xfrm>
              <a:off x="549729" y="4291793"/>
              <a:ext cx="38878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it-IT" altLang="it-IT" sz="1600" b="1" dirty="0">
                  <a:solidFill>
                    <a:srgbClr val="FEA70A"/>
                  </a:solidFill>
                </a:rPr>
                <a:t>Crescita % dei Prezzi Medi </a:t>
              </a:r>
              <a:r>
                <a:rPr lang="it-IT" altLang="it-IT" sz="1600" b="0" dirty="0"/>
                <a:t>rispetto all’anno precedente</a:t>
              </a:r>
              <a:endParaRPr lang="it-IT" sz="1600" b="0" dirty="0"/>
            </a:p>
          </p:txBody>
        </p:sp>
        <p:sp>
          <p:nvSpPr>
            <p:cNvPr id="10" name="Rettangolo 9"/>
            <p:cNvSpPr/>
            <p:nvPr/>
          </p:nvSpPr>
          <p:spPr bwMode="auto">
            <a:xfrm>
              <a:off x="549729" y="5048167"/>
              <a:ext cx="38878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it-IT" altLang="it-IT" sz="1600" b="1" dirty="0">
                  <a:solidFill>
                    <a:srgbClr val="FEA70A"/>
                  </a:solidFill>
                </a:rPr>
                <a:t>Crescita % </a:t>
              </a:r>
              <a:r>
                <a:rPr lang="it-IT" altLang="it-IT" sz="1600" b="1" dirty="0" smtClean="0">
                  <a:solidFill>
                    <a:srgbClr val="FEA70A"/>
                  </a:solidFill>
                </a:rPr>
                <a:t>degli investimenti </a:t>
              </a:r>
              <a:r>
                <a:rPr lang="it-IT" altLang="it-IT" sz="1600" b="0" dirty="0" smtClean="0"/>
                <a:t>2018 </a:t>
              </a:r>
              <a:r>
                <a:rPr lang="it-IT" altLang="it-IT" sz="1600" b="0" dirty="0"/>
                <a:t>sui fatturati </a:t>
              </a:r>
              <a:r>
                <a:rPr lang="it-IT" altLang="it-IT" sz="1600" b="0" dirty="0" smtClean="0"/>
                <a:t>2017</a:t>
              </a:r>
              <a:endParaRPr lang="it-IT" sz="1600" b="0" dirty="0"/>
            </a:p>
          </p:txBody>
        </p:sp>
        <p:sp>
          <p:nvSpPr>
            <p:cNvPr id="11" name="Rettangolo 10"/>
            <p:cNvSpPr/>
            <p:nvPr/>
          </p:nvSpPr>
          <p:spPr bwMode="auto">
            <a:xfrm>
              <a:off x="5260826" y="3484377"/>
              <a:ext cx="4810182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1600" b="0" i="1" dirty="0">
                  <a:latin typeface="Arial" panose="020B0604020202020204" pitchFamily="34" charset="0"/>
                  <a:cs typeface="Arial" panose="020B0604020202020204" pitchFamily="34" charset="0"/>
                </a:rPr>
                <a:t>Totale </a:t>
              </a: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investimenti </a:t>
              </a:r>
              <a:r>
                <a:rPr lang="it-IT" altLang="it-IT" sz="1600" b="0" i="1" dirty="0">
                  <a:latin typeface="Arial" panose="020B0604020202020204" pitchFamily="34" charset="0"/>
                  <a:cs typeface="Arial" panose="020B0604020202020204" pitchFamily="34" charset="0"/>
                </a:rPr>
                <a:t>Impression/Volumi di Impression Vendute)*</a:t>
              </a: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1.000</a:t>
              </a:r>
              <a:endParaRPr lang="it-IT" altLang="it-IT" sz="1600" b="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ttangolo 11"/>
            <p:cNvSpPr/>
            <p:nvPr/>
          </p:nvSpPr>
          <p:spPr bwMode="auto">
            <a:xfrm>
              <a:off x="5260826" y="4295863"/>
              <a:ext cx="4810182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1600" b="0" i="1" dirty="0">
                  <a:latin typeface="Arial" panose="020B0604020202020204" pitchFamily="34" charset="0"/>
                  <a:cs typeface="Arial" panose="020B0604020202020204" pitchFamily="34" charset="0"/>
                </a:rPr>
                <a:t>(Prezzi Medi </a:t>
              </a: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2018 </a:t>
              </a:r>
              <a:r>
                <a:rPr lang="it-IT" altLang="it-IT" sz="1600" b="0" i="1" dirty="0">
                  <a:latin typeface="Arial" panose="020B0604020202020204" pitchFamily="34" charset="0"/>
                  <a:cs typeface="Arial" panose="020B0604020202020204" pitchFamily="34" charset="0"/>
                </a:rPr>
                <a:t>– Prezzi Medi </a:t>
              </a: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2017)/ </a:t>
              </a:r>
              <a:r>
                <a:rPr lang="it-IT" altLang="it-IT" sz="1600" b="0" i="1" dirty="0">
                  <a:latin typeface="Arial" panose="020B0604020202020204" pitchFamily="34" charset="0"/>
                  <a:cs typeface="Arial" panose="020B0604020202020204" pitchFamily="34" charset="0"/>
                </a:rPr>
                <a:t>Prezzi Medi </a:t>
              </a: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2017</a:t>
              </a:r>
              <a:endParaRPr lang="it-IT" altLang="it-IT" sz="1600" b="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ttangolo 12"/>
            <p:cNvSpPr/>
            <p:nvPr/>
          </p:nvSpPr>
          <p:spPr bwMode="auto">
            <a:xfrm>
              <a:off x="5260826" y="5068552"/>
              <a:ext cx="4810182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(Investimenti netti 2018 </a:t>
              </a:r>
              <a:r>
                <a:rPr lang="it-IT" altLang="it-IT" sz="1600" b="0" i="1" dirty="0">
                  <a:latin typeface="Arial" panose="020B0604020202020204" pitchFamily="34" charset="0"/>
                  <a:cs typeface="Arial" panose="020B0604020202020204" pitchFamily="34" charset="0"/>
                </a:rPr>
                <a:t>– </a:t>
              </a: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Investimenti netti 2017)/ Investimenti netti 2017</a:t>
              </a:r>
              <a:endParaRPr lang="it-IT" altLang="it-IT" sz="1600" b="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riangolo isoscele 13"/>
            <p:cNvSpPr/>
            <p:nvPr/>
          </p:nvSpPr>
          <p:spPr bwMode="auto">
            <a:xfrm rot="5400000">
              <a:off x="4711975" y="3571592"/>
              <a:ext cx="359097" cy="430870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riangolo isoscele 14"/>
            <p:cNvSpPr/>
            <p:nvPr/>
          </p:nvSpPr>
          <p:spPr bwMode="auto">
            <a:xfrm rot="5400000">
              <a:off x="4711975" y="4383078"/>
              <a:ext cx="359097" cy="430870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riangolo isoscele 15"/>
            <p:cNvSpPr/>
            <p:nvPr/>
          </p:nvSpPr>
          <p:spPr bwMode="auto">
            <a:xfrm rot="5400000">
              <a:off x="4711975" y="5139452"/>
              <a:ext cx="359097" cy="430870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Rettangolo 5"/>
          <p:cNvSpPr/>
          <p:nvPr/>
        </p:nvSpPr>
        <p:spPr bwMode="auto">
          <a:xfrm>
            <a:off x="687063" y="896035"/>
            <a:ext cx="2890319" cy="307777"/>
          </a:xfrm>
          <a:prstGeom prst="rect">
            <a:avLst/>
          </a:prstGeom>
          <a:solidFill>
            <a:srgbClr val="576B8A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it-IT" altLang="it-IT" sz="1400" b="1" dirty="0" smtClean="0">
                <a:solidFill>
                  <a:schemeClr val="bg1"/>
                </a:solidFill>
              </a:rPr>
              <a:t>A TOTALE CANALE DI VENDITA</a:t>
            </a:r>
            <a:endParaRPr lang="it-IT" altLang="it-IT" sz="1400" b="1" dirty="0">
              <a:solidFill>
                <a:schemeClr val="bg1"/>
              </a:solidFill>
            </a:endParaRPr>
          </a:p>
        </p:txBody>
      </p:sp>
      <p:sp>
        <p:nvSpPr>
          <p:cNvPr id="35" name="Rettangolo 34"/>
          <p:cNvSpPr/>
          <p:nvPr/>
        </p:nvSpPr>
        <p:spPr bwMode="auto">
          <a:xfrm>
            <a:off x="687063" y="4052879"/>
            <a:ext cx="2520000" cy="307777"/>
          </a:xfrm>
          <a:prstGeom prst="rect">
            <a:avLst/>
          </a:prstGeom>
          <a:solidFill>
            <a:srgbClr val="576B8A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it-IT" altLang="it-IT" sz="1400" b="1" dirty="0" smtClean="0">
                <a:solidFill>
                  <a:schemeClr val="bg1"/>
                </a:solidFill>
              </a:rPr>
              <a:t>PER DEVICE/STRUMENTO</a:t>
            </a:r>
            <a:endParaRPr lang="it-IT" altLang="it-IT" sz="1400" b="1" dirty="0">
              <a:solidFill>
                <a:schemeClr val="bg1"/>
              </a:solidFill>
            </a:endParaRPr>
          </a:p>
        </p:txBody>
      </p:sp>
      <p:sp>
        <p:nvSpPr>
          <p:cNvPr id="36" name="Rettangolo 35"/>
          <p:cNvSpPr/>
          <p:nvPr/>
        </p:nvSpPr>
        <p:spPr bwMode="auto">
          <a:xfrm>
            <a:off x="5955945" y="4052879"/>
            <a:ext cx="2520000" cy="307777"/>
          </a:xfrm>
          <a:prstGeom prst="rect">
            <a:avLst/>
          </a:prstGeom>
          <a:solidFill>
            <a:srgbClr val="576B8A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it-IT" altLang="it-IT" sz="1400" b="1" dirty="0" smtClean="0">
                <a:solidFill>
                  <a:schemeClr val="bg1"/>
                </a:solidFill>
              </a:rPr>
              <a:t>OGGETTO/TIPOLOGIA</a:t>
            </a:r>
            <a:endParaRPr lang="it-IT" altLang="it-IT" sz="1400" b="1" dirty="0">
              <a:solidFill>
                <a:schemeClr val="bg1"/>
              </a:solidFill>
            </a:endParaRPr>
          </a:p>
        </p:txBody>
      </p:sp>
      <p:sp>
        <p:nvSpPr>
          <p:cNvPr id="37" name="Rettangolo 36"/>
          <p:cNvSpPr/>
          <p:nvPr/>
        </p:nvSpPr>
        <p:spPr bwMode="auto">
          <a:xfrm>
            <a:off x="3301671" y="4052883"/>
            <a:ext cx="2520000" cy="307777"/>
          </a:xfrm>
          <a:prstGeom prst="rect">
            <a:avLst/>
          </a:prstGeom>
          <a:solidFill>
            <a:srgbClr val="576B8A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it-IT" altLang="it-IT" sz="1400" b="1" dirty="0" smtClean="0">
                <a:solidFill>
                  <a:schemeClr val="bg1"/>
                </a:solidFill>
              </a:rPr>
              <a:t>MODALITA’ DI FRUIZIONE</a:t>
            </a:r>
            <a:endParaRPr lang="it-IT" altLang="it-IT" sz="1400" b="1" dirty="0">
              <a:solidFill>
                <a:schemeClr val="bg1"/>
              </a:solidFill>
            </a:endParaRPr>
          </a:p>
        </p:txBody>
      </p:sp>
      <p:sp>
        <p:nvSpPr>
          <p:cNvPr id="38" name="Rettangolo 37"/>
          <p:cNvSpPr/>
          <p:nvPr/>
        </p:nvSpPr>
        <p:spPr bwMode="auto">
          <a:xfrm>
            <a:off x="8483942" y="4022103"/>
            <a:ext cx="3250853" cy="33855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1600" b="1" i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sono riportati i seguenti dati:</a:t>
            </a:r>
            <a:endParaRPr lang="it-IT" altLang="it-IT" sz="1600" b="1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" name="Gruppo 38"/>
          <p:cNvGrpSpPr/>
          <p:nvPr/>
        </p:nvGrpSpPr>
        <p:grpSpPr>
          <a:xfrm>
            <a:off x="673817" y="4609122"/>
            <a:ext cx="9521279" cy="1539766"/>
            <a:chOff x="549729" y="3480306"/>
            <a:chExt cx="9521279" cy="1539766"/>
          </a:xfrm>
        </p:grpSpPr>
        <p:sp>
          <p:nvSpPr>
            <p:cNvPr id="40" name="Rettangolo 39"/>
            <p:cNvSpPr/>
            <p:nvPr/>
          </p:nvSpPr>
          <p:spPr bwMode="auto">
            <a:xfrm>
              <a:off x="549729" y="3480306"/>
              <a:ext cx="38878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600" b="1" dirty="0">
                  <a:solidFill>
                    <a:srgbClr val="FEA70A"/>
                  </a:solidFill>
                </a:rPr>
                <a:t>Prezzi medi </a:t>
              </a:r>
              <a:r>
                <a:rPr lang="it-IT" altLang="it-IT" sz="1600" b="0" dirty="0"/>
                <a:t>a totale Canale di vendita Impression</a:t>
              </a:r>
              <a:endParaRPr lang="it-IT" sz="1600" b="0" dirty="0"/>
            </a:p>
          </p:txBody>
        </p:sp>
        <p:sp>
          <p:nvSpPr>
            <p:cNvPr id="41" name="Rettangolo 40"/>
            <p:cNvSpPr/>
            <p:nvPr/>
          </p:nvSpPr>
          <p:spPr bwMode="auto">
            <a:xfrm>
              <a:off x="549729" y="4172009"/>
              <a:ext cx="3887800" cy="338554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it-IT" altLang="it-IT" sz="1600" b="1" dirty="0" smtClean="0">
                  <a:solidFill>
                    <a:srgbClr val="FEA70A"/>
                  </a:solidFill>
                </a:rPr>
                <a:t>Peso % degli investimenti netti </a:t>
              </a:r>
              <a:endParaRPr lang="it-IT" sz="1600" b="0" dirty="0"/>
            </a:p>
          </p:txBody>
        </p:sp>
        <p:sp>
          <p:nvSpPr>
            <p:cNvPr id="42" name="Rettangolo 41"/>
            <p:cNvSpPr/>
            <p:nvPr/>
          </p:nvSpPr>
          <p:spPr bwMode="auto">
            <a:xfrm>
              <a:off x="549729" y="4656914"/>
              <a:ext cx="3887800" cy="338554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it-IT" altLang="it-IT" sz="1600" b="1" dirty="0">
                  <a:solidFill>
                    <a:srgbClr val="FEA70A"/>
                  </a:solidFill>
                </a:rPr>
                <a:t>Peso % </a:t>
              </a:r>
              <a:r>
                <a:rPr lang="it-IT" altLang="it-IT" sz="1600" b="1" dirty="0" smtClean="0">
                  <a:solidFill>
                    <a:srgbClr val="FEA70A"/>
                  </a:solidFill>
                </a:rPr>
                <a:t>dei volumi di impressioni </a:t>
              </a:r>
              <a:endParaRPr lang="it-IT" sz="1600" dirty="0"/>
            </a:p>
          </p:txBody>
        </p:sp>
        <p:sp>
          <p:nvSpPr>
            <p:cNvPr id="43" name="Rettangolo 42"/>
            <p:cNvSpPr/>
            <p:nvPr/>
          </p:nvSpPr>
          <p:spPr bwMode="auto">
            <a:xfrm>
              <a:off x="5260826" y="3484377"/>
              <a:ext cx="4810182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1600" b="0" i="1" dirty="0">
                  <a:latin typeface="Arial" panose="020B0604020202020204" pitchFamily="34" charset="0"/>
                  <a:cs typeface="Arial" panose="020B0604020202020204" pitchFamily="34" charset="0"/>
                </a:rPr>
                <a:t>Totale </a:t>
              </a: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investimenti </a:t>
              </a:r>
              <a:r>
                <a:rPr lang="it-IT" altLang="it-IT" sz="1600" b="0" i="1" dirty="0">
                  <a:latin typeface="Arial" panose="020B0604020202020204" pitchFamily="34" charset="0"/>
                  <a:cs typeface="Arial" panose="020B0604020202020204" pitchFamily="34" charset="0"/>
                </a:rPr>
                <a:t>Impression/Volumi di Impression Vendute)*</a:t>
              </a: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1.000</a:t>
              </a:r>
              <a:endParaRPr lang="it-IT" altLang="it-IT" sz="1600" b="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ttangolo 43"/>
            <p:cNvSpPr/>
            <p:nvPr/>
          </p:nvSpPr>
          <p:spPr bwMode="auto">
            <a:xfrm>
              <a:off x="5260826" y="4176079"/>
              <a:ext cx="4810182" cy="338554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1600" i="1" dirty="0">
                  <a:latin typeface="Arial" panose="020B0604020202020204" pitchFamily="34" charset="0"/>
                  <a:cs typeface="Arial" panose="020B0604020202020204" pitchFamily="34" charset="0"/>
                </a:rPr>
                <a:t>Dati a progressivo per ciascun anno</a:t>
              </a:r>
            </a:p>
          </p:txBody>
        </p:sp>
        <p:sp>
          <p:nvSpPr>
            <p:cNvPr id="45" name="Rettangolo 44"/>
            <p:cNvSpPr/>
            <p:nvPr/>
          </p:nvSpPr>
          <p:spPr bwMode="auto">
            <a:xfrm>
              <a:off x="5260826" y="4677299"/>
              <a:ext cx="4810182" cy="338554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16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Dati a progressivo per ciascun anno</a:t>
              </a:r>
              <a:endParaRPr lang="it-IT" altLang="it-IT" sz="16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riangolo isoscele 45"/>
            <p:cNvSpPr/>
            <p:nvPr/>
          </p:nvSpPr>
          <p:spPr bwMode="auto">
            <a:xfrm rot="5400000">
              <a:off x="4711975" y="3571592"/>
              <a:ext cx="359097" cy="430870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Triangolo isoscele 46"/>
            <p:cNvSpPr/>
            <p:nvPr/>
          </p:nvSpPr>
          <p:spPr bwMode="auto">
            <a:xfrm rot="5400000">
              <a:off x="4711975" y="4140184"/>
              <a:ext cx="359097" cy="430870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riangolo isoscele 47"/>
            <p:cNvSpPr/>
            <p:nvPr/>
          </p:nvSpPr>
          <p:spPr bwMode="auto">
            <a:xfrm rot="5400000">
              <a:off x="4711975" y="4625089"/>
              <a:ext cx="359097" cy="430870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1919288" y="116632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0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Note metodologiche</a:t>
            </a:r>
            <a:endParaRPr lang="it-IT" altLang="it-IT" sz="2000" b="1" i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11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919288" y="143525"/>
            <a:ext cx="8353425" cy="672125"/>
          </a:xfrm>
          <a:prstGeom prst="rect">
            <a:avLst/>
          </a:prstGeom>
          <a:extLst/>
        </p:spPr>
        <p:txBody>
          <a:bodyPr>
            <a:normAutofit fontScale="32500" lnSpcReduction="20000"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6200" b="1" i="1" dirty="0" smtClean="0">
                <a:solidFill>
                  <a:srgbClr val="FFC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TOTALE CANALE DI VENDITA IMPRESSION:</a:t>
            </a:r>
          </a:p>
          <a:p>
            <a:endParaRPr lang="it-IT" altLang="it-IT" sz="2000" i="1" dirty="0" smtClean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it-IT" altLang="it-IT" sz="5000" i="1" dirty="0" smtClean="0">
                <a:cs typeface="Arial" panose="020B0604020202020204" pitchFamily="34" charset="0"/>
              </a:rPr>
              <a:t>Analisi </a:t>
            </a:r>
            <a:r>
              <a:rPr lang="it-IT" altLang="it-IT" sz="5000" b="1" i="1" dirty="0" smtClean="0">
                <a:cs typeface="Arial" panose="020B0604020202020204" pitchFamily="34" charset="0"/>
              </a:rPr>
              <a:t>Prezzi Medi</a:t>
            </a:r>
            <a:r>
              <a:rPr lang="it-IT" altLang="it-IT" sz="5000" i="1" dirty="0" smtClean="0">
                <a:cs typeface="Arial" panose="020B0604020202020204" pitchFamily="34" charset="0"/>
              </a:rPr>
              <a:t> a Totale Canale di Vendita Impression</a:t>
            </a:r>
            <a:endParaRPr lang="it-IT" altLang="it-IT" sz="5000" i="1" dirty="0">
              <a:cs typeface="Arial" panose="020B0604020202020204" pitchFamily="34" charset="0"/>
            </a:endParaRPr>
          </a:p>
        </p:txBody>
      </p:sp>
      <p:graphicFrame>
        <p:nvGraphicFramePr>
          <p:cNvPr id="20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948969"/>
              </p:ext>
            </p:extLst>
          </p:nvPr>
        </p:nvGraphicFramePr>
        <p:xfrm>
          <a:off x="2164978" y="1043273"/>
          <a:ext cx="7100046" cy="470729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933823"/>
                <a:gridCol w="1506818"/>
                <a:gridCol w="1771471"/>
                <a:gridCol w="1887934"/>
              </a:tblGrid>
              <a:tr h="7452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Investimenti </a:t>
                      </a: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1,867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9,3%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2,083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2,309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2,103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</a:tbl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Rettangolo 3"/>
          <p:cNvSpPr/>
          <p:nvPr/>
        </p:nvSpPr>
        <p:spPr>
          <a:xfrm>
            <a:off x="1018328" y="5998634"/>
            <a:ext cx="10155344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00" dirty="0" smtClean="0">
                <a:solidFill>
                  <a:srgbClr val="FF0000"/>
                </a:solidFill>
              </a:rPr>
              <a:t>*</a:t>
            </a:r>
            <a:r>
              <a:rPr lang="it-IT" sz="1300" dirty="0" smtClean="0"/>
              <a:t>   I </a:t>
            </a:r>
            <a:r>
              <a:rPr lang="it-IT" sz="1300" dirty="0"/>
              <a:t>Prezzi Medi sono calcolati come segue : (Investimenti netti/Volume di Impression Vendute)*1.000 </a:t>
            </a:r>
          </a:p>
          <a:p>
            <a:r>
              <a:rPr lang="it-IT" sz="1300" dirty="0" smtClean="0">
                <a:solidFill>
                  <a:srgbClr val="FF0000"/>
                </a:solidFill>
              </a:rPr>
              <a:t>**</a:t>
            </a:r>
            <a:r>
              <a:rPr lang="it-IT" sz="1300" dirty="0" smtClean="0"/>
              <a:t>  La </a:t>
            </a:r>
            <a:r>
              <a:rPr lang="it-IT" sz="1300" dirty="0"/>
              <a:t>crescita % dei Prezzi è calcolata come segue: (Prezzi Medi 2018 – Prezzi Medi 2017)/ Prezzi Medi 2017</a:t>
            </a:r>
          </a:p>
          <a:p>
            <a:r>
              <a:rPr lang="it-IT" sz="1300" dirty="0" smtClean="0">
                <a:solidFill>
                  <a:srgbClr val="FF0000"/>
                </a:solidFill>
              </a:rPr>
              <a:t>***</a:t>
            </a:r>
            <a:r>
              <a:rPr lang="it-IT" sz="1300" dirty="0" smtClean="0"/>
              <a:t> </a:t>
            </a:r>
            <a:r>
              <a:rPr lang="it-IT" sz="1300" dirty="0"/>
              <a:t>La Crescita % degli investimenti è calcolata come segue: (Investimenti netti 2018 – Investimenti netti 2017)/ Investimenti netti 2017</a:t>
            </a:r>
          </a:p>
        </p:txBody>
      </p:sp>
    </p:spTree>
    <p:extLst>
      <p:ext uri="{BB962C8B-B14F-4D97-AF65-F5344CB8AC3E}">
        <p14:creationId xmlns:p14="http://schemas.microsoft.com/office/powerpoint/2010/main" val="152532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tangolo 24"/>
          <p:cNvSpPr/>
          <p:nvPr/>
        </p:nvSpPr>
        <p:spPr>
          <a:xfrm>
            <a:off x="48098" y="2702856"/>
            <a:ext cx="12060000" cy="1969217"/>
          </a:xfrm>
          <a:prstGeom prst="rect">
            <a:avLst/>
          </a:prstGeom>
          <a:solidFill>
            <a:schemeClr val="bg1"/>
          </a:solidFill>
          <a:ln>
            <a:solidFill>
              <a:srgbClr val="576B8A"/>
            </a:solidFill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ttangolo 25"/>
          <p:cNvSpPr/>
          <p:nvPr/>
        </p:nvSpPr>
        <p:spPr>
          <a:xfrm>
            <a:off x="57618" y="4824427"/>
            <a:ext cx="12060000" cy="1955054"/>
          </a:xfrm>
          <a:prstGeom prst="rect">
            <a:avLst/>
          </a:prstGeom>
          <a:solidFill>
            <a:schemeClr val="bg1"/>
          </a:solidFill>
          <a:ln>
            <a:solidFill>
              <a:srgbClr val="576B8A"/>
            </a:solidFill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ttangolo 2"/>
          <p:cNvSpPr/>
          <p:nvPr/>
        </p:nvSpPr>
        <p:spPr>
          <a:xfrm>
            <a:off x="38577" y="621634"/>
            <a:ext cx="12060000" cy="1955054"/>
          </a:xfrm>
          <a:prstGeom prst="rect">
            <a:avLst/>
          </a:prstGeom>
          <a:solidFill>
            <a:schemeClr val="bg1"/>
          </a:solidFill>
          <a:ln>
            <a:solidFill>
              <a:srgbClr val="576B8A"/>
            </a:solidFill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38577" y="35949"/>
            <a:ext cx="12153423" cy="545663"/>
          </a:xfrm>
          <a:prstGeom prst="rect">
            <a:avLst/>
          </a:prstGeom>
          <a:extLst/>
        </p:spPr>
        <p:txBody>
          <a:bodyPr>
            <a:normAutofit fontScale="70000" lnSpcReduction="20000"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it-IT" altLang="it-IT" sz="2300" b="1" i="1" dirty="0" smtClean="0">
                <a:solidFill>
                  <a:srgbClr val="FFC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DEVICE/STRUMENTO:</a:t>
            </a:r>
          </a:p>
          <a:p>
            <a:pPr>
              <a:lnSpc>
                <a:spcPct val="120000"/>
              </a:lnSpc>
            </a:pP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Prezzi Medi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altLang="it-IT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peso % degli investimenti netti e dei volumi di </a:t>
            </a:r>
            <a:r>
              <a:rPr lang="it-IT" altLang="it-IT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it-IT" altLang="it-IT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mpression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progressivi 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marzo, </a:t>
            </a:r>
            <a:r>
              <a:rPr lang="it-IT" altLang="it-IT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sul totale canale di vendita</a:t>
            </a:r>
            <a:endParaRPr lang="it-IT" altLang="it-IT" sz="18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3044929"/>
              </p:ext>
            </p:extLst>
          </p:nvPr>
        </p:nvGraphicFramePr>
        <p:xfrm>
          <a:off x="57618" y="692914"/>
          <a:ext cx="8491295" cy="1833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8764246"/>
              </p:ext>
            </p:extLst>
          </p:nvPr>
        </p:nvGraphicFramePr>
        <p:xfrm>
          <a:off x="57619" y="2785130"/>
          <a:ext cx="8491294" cy="1870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3886264"/>
              </p:ext>
            </p:extLst>
          </p:nvPr>
        </p:nvGraphicFramePr>
        <p:xfrm>
          <a:off x="57619" y="4879049"/>
          <a:ext cx="8491294" cy="1845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3" name="Grafico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0578955"/>
              </p:ext>
            </p:extLst>
          </p:nvPr>
        </p:nvGraphicFramePr>
        <p:xfrm>
          <a:off x="9177679" y="508404"/>
          <a:ext cx="1391328" cy="2088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4" name="Grafico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253132"/>
              </p:ext>
            </p:extLst>
          </p:nvPr>
        </p:nvGraphicFramePr>
        <p:xfrm>
          <a:off x="10592820" y="516738"/>
          <a:ext cx="1391329" cy="2088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5" name="Grafico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2282246"/>
              </p:ext>
            </p:extLst>
          </p:nvPr>
        </p:nvGraphicFramePr>
        <p:xfrm>
          <a:off x="9177679" y="2518392"/>
          <a:ext cx="1396432" cy="2088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6" name="Grafico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3186324"/>
              </p:ext>
            </p:extLst>
          </p:nvPr>
        </p:nvGraphicFramePr>
        <p:xfrm>
          <a:off x="10592820" y="2526726"/>
          <a:ext cx="1391327" cy="2088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7" name="Grafico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6816984"/>
              </p:ext>
            </p:extLst>
          </p:nvPr>
        </p:nvGraphicFramePr>
        <p:xfrm>
          <a:off x="9196387" y="4713125"/>
          <a:ext cx="1396432" cy="2088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38" name="Grafico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7847739"/>
              </p:ext>
            </p:extLst>
          </p:nvPr>
        </p:nvGraphicFramePr>
        <p:xfrm>
          <a:off x="10592820" y="4713125"/>
          <a:ext cx="1391329" cy="2088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145713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/>
          <p:cNvSpPr/>
          <p:nvPr/>
        </p:nvSpPr>
        <p:spPr>
          <a:xfrm>
            <a:off x="48098" y="1217868"/>
            <a:ext cx="12060000" cy="2196000"/>
          </a:xfrm>
          <a:prstGeom prst="rect">
            <a:avLst/>
          </a:prstGeom>
          <a:solidFill>
            <a:schemeClr val="bg1"/>
          </a:solidFill>
          <a:ln>
            <a:solidFill>
              <a:srgbClr val="576B8A"/>
            </a:solidFill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ttangolo 14"/>
          <p:cNvSpPr/>
          <p:nvPr/>
        </p:nvSpPr>
        <p:spPr>
          <a:xfrm>
            <a:off x="43335" y="3669668"/>
            <a:ext cx="12060000" cy="2196000"/>
          </a:xfrm>
          <a:prstGeom prst="rect">
            <a:avLst/>
          </a:prstGeom>
          <a:solidFill>
            <a:schemeClr val="bg1"/>
          </a:solidFill>
          <a:ln>
            <a:solidFill>
              <a:srgbClr val="576B8A"/>
            </a:solidFill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38577" y="35949"/>
            <a:ext cx="12153423" cy="545663"/>
          </a:xfrm>
          <a:prstGeom prst="rect">
            <a:avLst/>
          </a:prstGeom>
          <a:extLst/>
        </p:spPr>
        <p:txBody>
          <a:bodyPr>
            <a:normAutofit fontScale="70000" lnSpcReduction="20000"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it-IT" altLang="it-IT" sz="2300" b="1" i="1" dirty="0" smtClean="0">
                <a:solidFill>
                  <a:srgbClr val="FFC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MODALITA’ DI FRUIZIONE:</a:t>
            </a:r>
          </a:p>
          <a:p>
            <a:pPr>
              <a:lnSpc>
                <a:spcPct val="120000"/>
              </a:lnSpc>
            </a:pP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Prezzi Medi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altLang="it-IT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peso % degli investimenti netti e dei volumi di </a:t>
            </a:r>
            <a:r>
              <a:rPr lang="it-IT" altLang="it-IT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it-IT" altLang="it-IT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mpression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progressivi 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marzo, </a:t>
            </a:r>
            <a:r>
              <a:rPr lang="it-IT" altLang="it-IT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sul totale canale di vendita</a:t>
            </a:r>
            <a:endParaRPr lang="it-IT" altLang="it-IT" sz="18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0900887"/>
              </p:ext>
            </p:extLst>
          </p:nvPr>
        </p:nvGraphicFramePr>
        <p:xfrm>
          <a:off x="84535" y="1217868"/>
          <a:ext cx="7407389" cy="2085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Grafico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1213230"/>
              </p:ext>
            </p:extLst>
          </p:nvPr>
        </p:nvGraphicFramePr>
        <p:xfrm>
          <a:off x="84535" y="3770660"/>
          <a:ext cx="7407389" cy="2023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3" name="Grafico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4697934"/>
              </p:ext>
            </p:extLst>
          </p:nvPr>
        </p:nvGraphicFramePr>
        <p:xfrm>
          <a:off x="9071634" y="3726933"/>
          <a:ext cx="1415141" cy="2066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4" name="Grafico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2984312"/>
              </p:ext>
            </p:extLst>
          </p:nvPr>
        </p:nvGraphicFramePr>
        <p:xfrm>
          <a:off x="10584645" y="3669668"/>
          <a:ext cx="1420820" cy="2066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7" name="Grafico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1071081"/>
              </p:ext>
            </p:extLst>
          </p:nvPr>
        </p:nvGraphicFramePr>
        <p:xfrm>
          <a:off x="9071634" y="1262591"/>
          <a:ext cx="1424041" cy="2323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8" name="Grafico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7301906"/>
              </p:ext>
            </p:extLst>
          </p:nvPr>
        </p:nvGraphicFramePr>
        <p:xfrm>
          <a:off x="10614137" y="1262592"/>
          <a:ext cx="1391328" cy="2141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14504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4638806"/>
              </p:ext>
            </p:extLst>
          </p:nvPr>
        </p:nvGraphicFramePr>
        <p:xfrm>
          <a:off x="9425083" y="611371"/>
          <a:ext cx="1381123" cy="2091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38577" y="35949"/>
            <a:ext cx="12153423" cy="545663"/>
          </a:xfrm>
          <a:prstGeom prst="rect">
            <a:avLst/>
          </a:prstGeom>
          <a:extLst/>
        </p:spPr>
        <p:txBody>
          <a:bodyPr>
            <a:normAutofit fontScale="70000" lnSpcReduction="20000"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it-IT" altLang="it-IT" sz="2300" b="1" i="1" dirty="0" smtClean="0">
                <a:solidFill>
                  <a:srgbClr val="FFC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OGGETTO/TIPOLOGIA:</a:t>
            </a:r>
          </a:p>
          <a:p>
            <a:pPr>
              <a:lnSpc>
                <a:spcPct val="120000"/>
              </a:lnSpc>
            </a:pP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Prezzi Medi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altLang="it-IT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peso % degli investimenti netti e dei volumi di </a:t>
            </a:r>
            <a:r>
              <a:rPr lang="it-IT" altLang="it-IT" sz="18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impression</a:t>
            </a:r>
            <a:r>
              <a:rPr lang="it-IT" altLang="it-IT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progressivi 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marzo, </a:t>
            </a:r>
            <a:r>
              <a:rPr lang="it-IT" altLang="it-IT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sul totale canale di vendita</a:t>
            </a:r>
            <a:endParaRPr lang="it-IT" altLang="it-IT" sz="18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48098" y="1217868"/>
            <a:ext cx="12060000" cy="2196000"/>
          </a:xfrm>
          <a:prstGeom prst="rect">
            <a:avLst/>
          </a:prstGeom>
          <a:solidFill>
            <a:schemeClr val="bg1"/>
          </a:solidFill>
          <a:ln>
            <a:solidFill>
              <a:srgbClr val="576B8A"/>
            </a:solidFill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ttangolo 21"/>
          <p:cNvSpPr/>
          <p:nvPr/>
        </p:nvSpPr>
        <p:spPr>
          <a:xfrm>
            <a:off x="43335" y="3669668"/>
            <a:ext cx="12060000" cy="2196000"/>
          </a:xfrm>
          <a:prstGeom prst="rect">
            <a:avLst/>
          </a:prstGeom>
          <a:solidFill>
            <a:schemeClr val="bg1"/>
          </a:solidFill>
          <a:ln>
            <a:solidFill>
              <a:srgbClr val="576B8A"/>
            </a:solidFill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5" name="Grafico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5580320"/>
              </p:ext>
            </p:extLst>
          </p:nvPr>
        </p:nvGraphicFramePr>
        <p:xfrm>
          <a:off x="157105" y="1404959"/>
          <a:ext cx="7407390" cy="1848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6" name="Grafico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9651875"/>
              </p:ext>
            </p:extLst>
          </p:nvPr>
        </p:nvGraphicFramePr>
        <p:xfrm>
          <a:off x="157105" y="3829625"/>
          <a:ext cx="7407390" cy="1876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7" name="Grafico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1657591"/>
              </p:ext>
            </p:extLst>
          </p:nvPr>
        </p:nvGraphicFramePr>
        <p:xfrm>
          <a:off x="8819411" y="1289923"/>
          <a:ext cx="1397514" cy="201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1" name="Grafico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5172206"/>
              </p:ext>
            </p:extLst>
          </p:nvPr>
        </p:nvGraphicFramePr>
        <p:xfrm>
          <a:off x="8962362" y="1404959"/>
          <a:ext cx="1397514" cy="201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42" name="Grafico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7231406"/>
              </p:ext>
            </p:extLst>
          </p:nvPr>
        </p:nvGraphicFramePr>
        <p:xfrm>
          <a:off x="10526566" y="1361846"/>
          <a:ext cx="1391327" cy="201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43" name="Grafico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9900829"/>
              </p:ext>
            </p:extLst>
          </p:nvPr>
        </p:nvGraphicFramePr>
        <p:xfrm>
          <a:off x="8938549" y="3829207"/>
          <a:ext cx="1397514" cy="201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44" name="Grafico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8182213"/>
              </p:ext>
            </p:extLst>
          </p:nvPr>
        </p:nvGraphicFramePr>
        <p:xfrm>
          <a:off x="10502753" y="3779816"/>
          <a:ext cx="1391327" cy="201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69494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Grafico 15"/>
          <p:cNvGraphicFramePr>
            <a:graphicFrameLocks/>
          </p:cNvGraphicFramePr>
          <p:nvPr>
            <p:extLst/>
          </p:nvPr>
        </p:nvGraphicFramePr>
        <p:xfrm>
          <a:off x="9425083" y="611371"/>
          <a:ext cx="1381123" cy="2091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38577" y="35949"/>
            <a:ext cx="12153423" cy="545663"/>
          </a:xfrm>
          <a:prstGeom prst="rect">
            <a:avLst/>
          </a:prstGeom>
          <a:extLst/>
        </p:spPr>
        <p:txBody>
          <a:bodyPr>
            <a:normAutofit fontScale="70000" lnSpcReduction="20000"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it-IT" altLang="it-IT" sz="2300" b="1" i="1" dirty="0" smtClean="0">
                <a:solidFill>
                  <a:srgbClr val="FFC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OGGETTO/TIPOLOGIA:</a:t>
            </a:r>
          </a:p>
          <a:p>
            <a:pPr>
              <a:lnSpc>
                <a:spcPct val="120000"/>
              </a:lnSpc>
            </a:pP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Prezzi Medi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altLang="it-IT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peso % degli investimenti netti e dei volumi di </a:t>
            </a:r>
            <a:r>
              <a:rPr lang="it-IT" altLang="it-IT" sz="18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impression</a:t>
            </a:r>
            <a:r>
              <a:rPr lang="it-IT" altLang="it-IT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progressivi 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marzo, </a:t>
            </a:r>
            <a:r>
              <a:rPr lang="it-IT" altLang="it-IT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sul totale canale di vendita</a:t>
            </a:r>
            <a:endParaRPr lang="it-IT" altLang="it-IT" sz="18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48098" y="1217868"/>
            <a:ext cx="12060000" cy="2196000"/>
          </a:xfrm>
          <a:prstGeom prst="rect">
            <a:avLst/>
          </a:prstGeom>
          <a:solidFill>
            <a:schemeClr val="bg1"/>
          </a:solidFill>
          <a:ln>
            <a:solidFill>
              <a:srgbClr val="576B8A"/>
            </a:solidFill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ttangolo 21"/>
          <p:cNvSpPr/>
          <p:nvPr/>
        </p:nvSpPr>
        <p:spPr>
          <a:xfrm>
            <a:off x="43335" y="3669668"/>
            <a:ext cx="12060000" cy="2196000"/>
          </a:xfrm>
          <a:prstGeom prst="rect">
            <a:avLst/>
          </a:prstGeom>
          <a:solidFill>
            <a:schemeClr val="bg1"/>
          </a:solidFill>
          <a:ln>
            <a:solidFill>
              <a:srgbClr val="576B8A"/>
            </a:solidFill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4712608"/>
              </p:ext>
            </p:extLst>
          </p:nvPr>
        </p:nvGraphicFramePr>
        <p:xfrm>
          <a:off x="209587" y="3829625"/>
          <a:ext cx="7407390" cy="1876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7918109"/>
              </p:ext>
            </p:extLst>
          </p:nvPr>
        </p:nvGraphicFramePr>
        <p:xfrm>
          <a:off x="209587" y="1377825"/>
          <a:ext cx="7407390" cy="1876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535539"/>
              </p:ext>
            </p:extLst>
          </p:nvPr>
        </p:nvGraphicFramePr>
        <p:xfrm>
          <a:off x="8995439" y="1272806"/>
          <a:ext cx="1391329" cy="2095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9203937"/>
              </p:ext>
            </p:extLst>
          </p:nvPr>
        </p:nvGraphicFramePr>
        <p:xfrm>
          <a:off x="10596333" y="1227699"/>
          <a:ext cx="1391327" cy="2091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392859"/>
              </p:ext>
            </p:extLst>
          </p:nvPr>
        </p:nvGraphicFramePr>
        <p:xfrm>
          <a:off x="8995439" y="3833706"/>
          <a:ext cx="1391328" cy="201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5530520"/>
              </p:ext>
            </p:extLst>
          </p:nvPr>
        </p:nvGraphicFramePr>
        <p:xfrm>
          <a:off x="10596333" y="3784888"/>
          <a:ext cx="1391328" cy="201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392968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914400" y="1110963"/>
            <a:ext cx="7115174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pPr algn="l"/>
            <a:r>
              <a:rPr lang="it-IT" altLang="it-IT" sz="16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Nelle slide che seguono sono riportati le seguenti </a:t>
            </a:r>
            <a:r>
              <a:rPr lang="it-IT" altLang="it-IT" sz="1600" b="1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analisi:</a:t>
            </a:r>
            <a:endParaRPr altLang="it-IT" sz="16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1013734" y="2024569"/>
            <a:ext cx="9714771" cy="3368403"/>
            <a:chOff x="2000245" y="3618518"/>
            <a:chExt cx="7384266" cy="2307740"/>
          </a:xfrm>
        </p:grpSpPr>
        <p:sp>
          <p:nvSpPr>
            <p:cNvPr id="9" name="Rettangolo 8"/>
            <p:cNvSpPr/>
            <p:nvPr/>
          </p:nvSpPr>
          <p:spPr bwMode="auto">
            <a:xfrm>
              <a:off x="3695167" y="3619471"/>
              <a:ext cx="5689344" cy="739923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sz="1600" dirty="0" smtClean="0">
                  <a:solidFill>
                    <a:srgbClr val="000000"/>
                  </a:solidFill>
                </a:rPr>
                <a:t>Analisi </a:t>
              </a:r>
              <a:r>
                <a:rPr lang="it-IT" sz="1600" dirty="0">
                  <a:solidFill>
                    <a:srgbClr val="000000"/>
                  </a:solidFill>
                </a:rPr>
                <a:t>del peso % dei tre canali di vendita - Vendita diretta, Programmatic Open Auction, Programmatic Private Deal - per l’anno 2018 a confronto con l’anno </a:t>
              </a:r>
              <a:r>
                <a:rPr lang="it-IT" sz="1600" dirty="0" smtClean="0">
                  <a:solidFill>
                    <a:srgbClr val="000000"/>
                  </a:solidFill>
                </a:rPr>
                <a:t>2017. </a:t>
              </a:r>
              <a:r>
                <a:rPr lang="it-IT" sz="1600" dirty="0"/>
                <a:t>I dati </a:t>
              </a:r>
              <a:r>
                <a:rPr lang="it-IT" sz="1600" dirty="0" smtClean="0"/>
                <a:t>dichiarati corrispondono nei </a:t>
              </a:r>
              <a:r>
                <a:rPr lang="it-IT" sz="1600" dirty="0"/>
                <a:t>totali a quanto già dichiarato mensilmente </a:t>
              </a:r>
              <a:r>
                <a:rPr lang="it-IT" sz="1600" dirty="0" smtClean="0"/>
                <a:t>per la vendita a Impression.</a:t>
              </a:r>
              <a:endParaRPr lang="it-IT" sz="1600" dirty="0">
                <a:solidFill>
                  <a:srgbClr val="000000"/>
                </a:solidFill>
              </a:endParaRPr>
            </a:p>
          </p:txBody>
        </p:sp>
        <p:sp>
          <p:nvSpPr>
            <p:cNvPr id="10" name="Rettangolo 9"/>
            <p:cNvSpPr/>
            <p:nvPr/>
          </p:nvSpPr>
          <p:spPr bwMode="auto">
            <a:xfrm>
              <a:off x="3695167" y="4576741"/>
              <a:ext cx="5689344" cy="1349517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sz="1600" dirty="0" smtClean="0">
                  <a:solidFill>
                    <a:srgbClr val="000000"/>
                  </a:solidFill>
                </a:rPr>
                <a:t>Analisi dei prezzi medi a </a:t>
              </a:r>
              <a:r>
                <a:rPr lang="it-IT" sz="1600" dirty="0">
                  <a:solidFill>
                    <a:srgbClr val="000000"/>
                  </a:solidFill>
                </a:rPr>
                <a:t>totale </a:t>
              </a:r>
              <a:r>
                <a:rPr lang="it-IT" sz="1600" dirty="0" smtClean="0">
                  <a:solidFill>
                    <a:srgbClr val="000000"/>
                  </a:solidFill>
                </a:rPr>
                <a:t>canale di vendita a Impression. L’analisi </a:t>
              </a:r>
              <a:r>
                <a:rPr lang="it-IT" sz="1600" dirty="0">
                  <a:solidFill>
                    <a:srgbClr val="000000"/>
                  </a:solidFill>
                </a:rPr>
                <a:t>non considera quindi separatamente i tre canali di vendita (Diretta, Open Auction e Private Deal). </a:t>
              </a:r>
              <a:endParaRPr lang="it-IT" sz="1600" dirty="0" smtClean="0">
                <a:solidFill>
                  <a:srgbClr val="000000"/>
                </a:solidFill>
              </a:endParaRPr>
            </a:p>
            <a:p>
              <a:pPr algn="just"/>
              <a:r>
                <a:rPr lang="it-IT" sz="1600" dirty="0" smtClean="0">
                  <a:solidFill>
                    <a:srgbClr val="000000"/>
                  </a:solidFill>
                </a:rPr>
                <a:t>I prezzi medi sono calcolati per Device, Oggetto/Tipologia e modalità di fruizione. </a:t>
              </a:r>
              <a:endParaRPr lang="it-IT" sz="1600" dirty="0">
                <a:solidFill>
                  <a:srgbClr val="000000"/>
                </a:solidFill>
              </a:endParaRPr>
            </a:p>
            <a:p>
              <a:pPr algn="just"/>
              <a:endParaRPr lang="it-IT" sz="1600" dirty="0">
                <a:solidFill>
                  <a:srgbClr val="000000"/>
                </a:solidFill>
              </a:endParaRPr>
            </a:p>
            <a:p>
              <a:pPr algn="just"/>
              <a:endParaRPr lang="it-IT" sz="1000" dirty="0">
                <a:solidFill>
                  <a:srgbClr val="000000"/>
                </a:solidFill>
              </a:endParaRPr>
            </a:p>
            <a:p>
              <a:pPr algn="just"/>
              <a:r>
                <a:rPr lang="it-IT" sz="1600" dirty="0">
                  <a:solidFill>
                    <a:srgbClr val="000000"/>
                  </a:solidFill>
                </a:rPr>
                <a:t>I prezzi medi sono calcolati come: </a:t>
              </a:r>
            </a:p>
            <a:p>
              <a:pPr algn="just"/>
              <a:r>
                <a:rPr lang="it-IT" sz="1600" dirty="0">
                  <a:solidFill>
                    <a:srgbClr val="000000"/>
                  </a:solidFill>
                </a:rPr>
                <a:t>(Totale investimenti netti/Volumi di Impression Vendute)*1.000 </a:t>
              </a:r>
            </a:p>
          </p:txBody>
        </p:sp>
        <p:sp>
          <p:nvSpPr>
            <p:cNvPr id="11" name="Rettangolo 10"/>
            <p:cNvSpPr/>
            <p:nvPr/>
          </p:nvSpPr>
          <p:spPr bwMode="auto">
            <a:xfrm>
              <a:off x="2000245" y="3618518"/>
              <a:ext cx="1479610" cy="739925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1600" dirty="0" smtClean="0">
                  <a:solidFill>
                    <a:srgbClr val="FFFFFF"/>
                  </a:solidFill>
                </a:rPr>
                <a:t>Analisi degli </a:t>
              </a:r>
              <a:r>
                <a:rPr lang="it-IT" sz="1600" b="1" dirty="0" smtClean="0">
                  <a:solidFill>
                    <a:srgbClr val="FFC000"/>
                  </a:solidFill>
                </a:rPr>
                <a:t>investimenti </a:t>
              </a:r>
              <a:r>
                <a:rPr lang="it-IT" sz="1600" b="1" dirty="0">
                  <a:solidFill>
                    <a:srgbClr val="FFC000"/>
                  </a:solidFill>
                </a:rPr>
                <a:t>netti </a:t>
              </a:r>
              <a:r>
                <a:rPr lang="it-IT" sz="1600" dirty="0">
                  <a:solidFill>
                    <a:srgbClr val="FFFFFF"/>
                  </a:solidFill>
                </a:rPr>
                <a:t>venduti ad </a:t>
              </a:r>
              <a:r>
                <a:rPr lang="it-IT" sz="1600" dirty="0" smtClean="0">
                  <a:solidFill>
                    <a:srgbClr val="FFFFFF"/>
                  </a:solidFill>
                </a:rPr>
                <a:t>impression</a:t>
              </a:r>
              <a:endParaRPr lang="it-IT" sz="1600" dirty="0">
                <a:solidFill>
                  <a:srgbClr val="FFFFFF"/>
                </a:solidFill>
              </a:endParaRPr>
            </a:p>
          </p:txBody>
        </p:sp>
        <p:sp>
          <p:nvSpPr>
            <p:cNvPr id="12" name="Rettangolo 11"/>
            <p:cNvSpPr/>
            <p:nvPr/>
          </p:nvSpPr>
          <p:spPr bwMode="auto">
            <a:xfrm>
              <a:off x="2000245" y="4576741"/>
              <a:ext cx="1479610" cy="1349127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4400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ctr">
                <a:defRPr/>
              </a:pPr>
              <a:r>
                <a:rPr lang="it-IT" sz="1600" dirty="0" smtClean="0">
                  <a:solidFill>
                    <a:srgbClr val="FFFFFF"/>
                  </a:solidFill>
                </a:rPr>
                <a:t>Analisi dei</a:t>
              </a:r>
            </a:p>
            <a:p>
              <a:pPr algn="ctr" fontAlgn="ctr">
                <a:defRPr/>
              </a:pPr>
              <a:r>
                <a:rPr lang="it-IT" sz="1600" dirty="0" smtClean="0">
                  <a:solidFill>
                    <a:srgbClr val="FFFFFF"/>
                  </a:solidFill>
                </a:rPr>
                <a:t> </a:t>
              </a:r>
              <a:r>
                <a:rPr lang="it-IT" sz="1600" b="1" dirty="0" smtClean="0">
                  <a:solidFill>
                    <a:srgbClr val="FFC000"/>
                  </a:solidFill>
                </a:rPr>
                <a:t>prezzi medi </a:t>
              </a:r>
              <a:r>
                <a:rPr lang="it-IT" sz="1600" dirty="0" smtClean="0">
                  <a:solidFill>
                    <a:srgbClr val="FFFFFF"/>
                  </a:solidFill>
                </a:rPr>
                <a:t>del canale di vendita Impression</a:t>
              </a:r>
              <a:endParaRPr lang="it-IT" sz="1600" dirty="0">
                <a:solidFill>
                  <a:srgbClr val="FFFFFF"/>
                </a:solidFill>
              </a:endParaRPr>
            </a:p>
          </p:txBody>
        </p:sp>
      </p:grp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919288" y="116632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0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Note metodologiche</a:t>
            </a:r>
            <a:endParaRPr lang="it-IT" altLang="it-IT" sz="2000" b="1" i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45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ttangolo 21"/>
          <p:cNvSpPr/>
          <p:nvPr/>
        </p:nvSpPr>
        <p:spPr>
          <a:xfrm>
            <a:off x="38577" y="2763249"/>
            <a:ext cx="12060000" cy="1955054"/>
          </a:xfrm>
          <a:prstGeom prst="rect">
            <a:avLst/>
          </a:prstGeom>
          <a:solidFill>
            <a:schemeClr val="bg1"/>
          </a:solidFill>
          <a:ln>
            <a:solidFill>
              <a:srgbClr val="576B8A"/>
            </a:solidFill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38577" y="696695"/>
            <a:ext cx="12060000" cy="1955054"/>
          </a:xfrm>
          <a:prstGeom prst="rect">
            <a:avLst/>
          </a:prstGeom>
          <a:solidFill>
            <a:schemeClr val="bg1"/>
          </a:solidFill>
          <a:ln>
            <a:solidFill>
              <a:srgbClr val="576B8A"/>
            </a:solidFill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38577" y="4799183"/>
            <a:ext cx="12060000" cy="1955054"/>
          </a:xfrm>
          <a:prstGeom prst="rect">
            <a:avLst/>
          </a:prstGeom>
          <a:solidFill>
            <a:schemeClr val="bg1"/>
          </a:solidFill>
          <a:ln>
            <a:solidFill>
              <a:srgbClr val="576B8A"/>
            </a:solidFill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28" name="Grafico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9141965"/>
              </p:ext>
            </p:extLst>
          </p:nvPr>
        </p:nvGraphicFramePr>
        <p:xfrm>
          <a:off x="9289835" y="2573489"/>
          <a:ext cx="1378959" cy="2050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8577" y="35949"/>
            <a:ext cx="12153423" cy="545663"/>
          </a:xfrm>
          <a:prstGeom prst="rect">
            <a:avLst/>
          </a:prstGeom>
          <a:extLst/>
        </p:spPr>
        <p:txBody>
          <a:bodyPr>
            <a:normAutofit fontScale="70000" lnSpcReduction="20000"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pPr>
              <a:lnSpc>
                <a:spcPct val="120000"/>
              </a:lnSpc>
            </a:pPr>
            <a:r>
              <a:rPr altLang="it-IT" sz="2300" b="1" i="1" dirty="0" smtClean="0">
                <a:solidFill>
                  <a:srgbClr val="FFC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OGGETTO/TIPOLOGIA:</a:t>
            </a:r>
          </a:p>
          <a:p>
            <a:pPr>
              <a:lnSpc>
                <a:spcPct val="120000"/>
              </a:lnSpc>
            </a:pPr>
            <a:r>
              <a:rPr altLang="it-IT" sz="18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altLang="it-IT" sz="1800" b="1" i="1" dirty="0">
                <a:solidFill>
                  <a:srgbClr val="000000"/>
                </a:solidFill>
                <a:cs typeface="Arial" panose="020B0604020202020204" pitchFamily="34" charset="0"/>
              </a:rPr>
              <a:t>Prezzi Medi </a:t>
            </a:r>
            <a:r>
              <a:rPr altLang="it-IT" sz="18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e </a:t>
            </a:r>
            <a:r>
              <a:rPr altLang="it-IT" sz="1800" b="1" i="1" dirty="0" smtClean="0">
                <a:solidFill>
                  <a:srgbClr val="000000"/>
                </a:solidFill>
                <a:cs typeface="Arial" panose="020B0604020202020204" pitchFamily="34" charset="0"/>
              </a:rPr>
              <a:t>peso % degli investimenti netti e dei volumi di impression </a:t>
            </a:r>
            <a:r>
              <a:rPr altLang="it-IT" sz="18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progressivi </a:t>
            </a:r>
            <a:r>
              <a:rPr altLang="it-IT" sz="1800" i="1" dirty="0">
                <a:solidFill>
                  <a:srgbClr val="000000"/>
                </a:solidFill>
                <a:cs typeface="Arial" panose="020B0604020202020204" pitchFamily="34" charset="0"/>
              </a:rPr>
              <a:t>a </a:t>
            </a:r>
            <a:r>
              <a:rPr altLang="it-IT" sz="18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marzo, </a:t>
            </a:r>
            <a:r>
              <a:rPr altLang="it-IT" sz="1800" b="1" i="1" dirty="0" smtClean="0">
                <a:solidFill>
                  <a:srgbClr val="000000"/>
                </a:solidFill>
                <a:cs typeface="Arial" panose="020B0604020202020204" pitchFamily="34" charset="0"/>
              </a:rPr>
              <a:t>sul totale canale di vendita</a:t>
            </a:r>
            <a:endParaRPr altLang="it-IT" sz="1800" b="1" i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1847360"/>
              </p:ext>
            </p:extLst>
          </p:nvPr>
        </p:nvGraphicFramePr>
        <p:xfrm>
          <a:off x="58282" y="2802733"/>
          <a:ext cx="8328474" cy="1876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5322879"/>
              </p:ext>
            </p:extLst>
          </p:nvPr>
        </p:nvGraphicFramePr>
        <p:xfrm>
          <a:off x="58282" y="857972"/>
          <a:ext cx="8328474" cy="1723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890770"/>
              </p:ext>
            </p:extLst>
          </p:nvPr>
        </p:nvGraphicFramePr>
        <p:xfrm>
          <a:off x="58282" y="4838667"/>
          <a:ext cx="8328474" cy="1876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5534983"/>
              </p:ext>
            </p:extLst>
          </p:nvPr>
        </p:nvGraphicFramePr>
        <p:xfrm>
          <a:off x="9027861" y="2655915"/>
          <a:ext cx="1397514" cy="201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4" name="Gra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2265864"/>
              </p:ext>
            </p:extLst>
          </p:nvPr>
        </p:nvGraphicFramePr>
        <p:xfrm>
          <a:off x="10677796" y="2649961"/>
          <a:ext cx="1391327" cy="201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9" name="Grafico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8767658"/>
              </p:ext>
            </p:extLst>
          </p:nvPr>
        </p:nvGraphicFramePr>
        <p:xfrm>
          <a:off x="9027861" y="450270"/>
          <a:ext cx="1391329" cy="2091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0" name="Grafico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5072559"/>
              </p:ext>
            </p:extLst>
          </p:nvPr>
        </p:nvGraphicFramePr>
        <p:xfrm>
          <a:off x="10677796" y="444316"/>
          <a:ext cx="1397513" cy="2091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1" name="Grafico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0818445"/>
              </p:ext>
            </p:extLst>
          </p:nvPr>
        </p:nvGraphicFramePr>
        <p:xfrm>
          <a:off x="9027861" y="4587261"/>
          <a:ext cx="1397514" cy="2095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4" name="Grafico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8403238"/>
              </p:ext>
            </p:extLst>
          </p:nvPr>
        </p:nvGraphicFramePr>
        <p:xfrm>
          <a:off x="10677796" y="4581307"/>
          <a:ext cx="1391327" cy="2095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</p:spTree>
    <p:extLst>
      <p:ext uri="{BB962C8B-B14F-4D97-AF65-F5344CB8AC3E}">
        <p14:creationId xmlns:p14="http://schemas.microsoft.com/office/powerpoint/2010/main" val="201268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>
            <a:spLocks noGrp="1"/>
          </p:cNvSpPr>
          <p:nvPr>
            <p:ph type="ctrTitle"/>
          </p:nvPr>
        </p:nvSpPr>
        <p:spPr>
          <a:xfrm>
            <a:off x="1433788" y="2877954"/>
            <a:ext cx="5274716" cy="1564614"/>
          </a:xfrm>
        </p:spPr>
        <p:txBody>
          <a:bodyPr/>
          <a:lstStyle/>
          <a:p>
            <a:r>
              <a:rPr lang="it-IT" sz="6000" dirty="0" err="1" smtClean="0"/>
              <a:t>Thank</a:t>
            </a:r>
            <a:r>
              <a:rPr lang="it-IT" sz="6000" dirty="0" smtClean="0"/>
              <a:t> </a:t>
            </a:r>
            <a:r>
              <a:rPr lang="it-IT" sz="6000" dirty="0" err="1" smtClean="0"/>
              <a:t>you</a:t>
            </a:r>
            <a:endParaRPr lang="it-IT" sz="6000" dirty="0"/>
          </a:p>
        </p:txBody>
      </p:sp>
      <p:sp>
        <p:nvSpPr>
          <p:cNvPr id="7" name="Sottotitolo 4"/>
          <p:cNvSpPr>
            <a:spLocks noGrp="1"/>
          </p:cNvSpPr>
          <p:nvPr>
            <p:ph type="subTitle" idx="1"/>
          </p:nvPr>
        </p:nvSpPr>
        <p:spPr>
          <a:xfrm>
            <a:off x="1541365" y="4501190"/>
            <a:ext cx="9337921" cy="1232066"/>
          </a:xfrm>
        </p:spPr>
        <p:txBody>
          <a:bodyPr/>
          <a:lstStyle/>
          <a:p>
            <a:pPr algn="l"/>
            <a:r>
              <a:rPr lang="it-IT" sz="2000" dirty="0" smtClean="0"/>
              <a:t>Chiara Castelli</a:t>
            </a:r>
            <a:br>
              <a:rPr lang="it-IT" sz="2000" dirty="0" smtClean="0"/>
            </a:br>
            <a:r>
              <a:rPr lang="it-IT" sz="2000" dirty="0" smtClean="0"/>
              <a:t>Tel. +39 348 1001107</a:t>
            </a:r>
            <a:br>
              <a:rPr lang="it-IT" sz="2000" dirty="0" smtClean="0"/>
            </a:br>
            <a:r>
              <a:rPr lang="it-IT" sz="2000" dirty="0" smtClean="0">
                <a:hlinkClick r:id="rId2"/>
              </a:rPr>
              <a:t>c.castelli@reply.eu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www.reply.com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5350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/>
          <p:cNvSpPr/>
          <p:nvPr/>
        </p:nvSpPr>
        <p:spPr bwMode="auto">
          <a:xfrm>
            <a:off x="200025" y="635087"/>
            <a:ext cx="11701463" cy="10772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Hanno </a:t>
            </a:r>
            <a:r>
              <a:rPr lang="it-IT" sz="1600" b="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dichiarato i dati in maniera completa (sia </a:t>
            </a:r>
            <a:r>
              <a:rPr lang="it-IT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nel valore degli investimenti netti </a:t>
            </a:r>
            <a:r>
              <a:rPr lang="it-IT" sz="1600" b="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che </a:t>
            </a:r>
            <a:r>
              <a:rPr lang="it-IT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nel </a:t>
            </a:r>
            <a:r>
              <a:rPr lang="it-IT" sz="1600" b="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volume di </a:t>
            </a:r>
            <a:r>
              <a:rPr lang="it-IT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Impression </a:t>
            </a:r>
            <a:r>
              <a:rPr lang="it-IT" sz="1600" b="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vendute) </a:t>
            </a:r>
            <a:r>
              <a:rPr lang="it-IT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20 delle 23 Concessionarie aderenti all’Osservatorio. </a:t>
            </a:r>
            <a:endParaRPr lang="it-IT" sz="1100" b="0" i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 20 Concessionarie </a:t>
            </a:r>
            <a:r>
              <a:rPr lang="it-IT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rappresentano circa il 90% </a:t>
            </a:r>
            <a:r>
              <a:rPr lang="it-IT" sz="16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del fatturato del canale di vendita Impression complessivamente dichiarato all’Osservatorio nei mesi considerati.</a:t>
            </a:r>
            <a:endParaRPr lang="it-IT" sz="1600" b="0" i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447595"/>
              </p:ext>
            </p:extLst>
          </p:nvPr>
        </p:nvGraphicFramePr>
        <p:xfrm>
          <a:off x="2875930" y="1818600"/>
          <a:ext cx="6411564" cy="454111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169458"/>
                <a:gridCol w="2169458"/>
                <a:gridCol w="2072648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it-IT" sz="13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del Fatturato Totale Impression dichiarato su totale FCP</a:t>
                      </a:r>
                      <a:endParaRPr lang="it-IT" sz="13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247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19" marR="4571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19" marR="4571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Progressivo 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89,9%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91,3%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</a:tbl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919288" y="116632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0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Note metodologiche</a:t>
            </a:r>
            <a:endParaRPr lang="it-IT" altLang="it-IT" sz="2000" b="1" i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45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 bwMode="auto">
          <a:xfrm>
            <a:off x="482821" y="961696"/>
            <a:ext cx="11160000" cy="4680000"/>
          </a:xfrm>
          <a:prstGeom prst="rect">
            <a:avLst/>
          </a:prstGeom>
          <a:solidFill>
            <a:srgbClr val="576B8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0" tIns="45720" rIns="72000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it-IT" altLang="it-IT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2913" algn="ctr"/>
            <a:endParaRPr lang="it-IT" altLang="it-IT" sz="2400" i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357188" algn="ctr"/>
            <a:r>
              <a:rPr lang="it-IT" altLang="it-IT" sz="3200" i="1" dirty="0" smtClean="0">
                <a:solidFill>
                  <a:srgbClr val="FFC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Investimenti netti venduti ad Impression</a:t>
            </a:r>
          </a:p>
          <a:p>
            <a:pPr marL="357188" algn="ctr"/>
            <a:endParaRPr lang="it-IT" altLang="it-IT" sz="2400" i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357188" algn="ctr"/>
            <a:endParaRPr lang="it-IT" altLang="it-IT" sz="2400" i="1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357188" lvl="2"/>
            <a:endParaRPr lang="it-IT" altLang="it-IT" sz="2400" i="1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185738" lvl="2" algn="just" defTabSz="441325"/>
            <a:r>
              <a:rPr lang="it-IT" altLang="it-IT" sz="24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Analisi del peso </a:t>
            </a:r>
            <a:r>
              <a:rPr lang="it-IT" altLang="it-IT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dei tre canali di </a:t>
            </a:r>
            <a:r>
              <a:rPr lang="it-IT" altLang="it-IT" sz="24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vendita - </a:t>
            </a:r>
            <a:r>
              <a:rPr lang="it-IT" altLang="it-IT" sz="2400" i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Vendita diretta, Programmatic </a:t>
            </a:r>
            <a:r>
              <a:rPr lang="it-IT" altLang="it-IT" sz="2400" i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</a:t>
            </a:r>
            <a:r>
              <a:rPr lang="it-IT" altLang="it-IT" sz="2400" i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Auction, Programmatic </a:t>
            </a:r>
            <a:r>
              <a:rPr lang="it-IT" altLang="it-IT" sz="2400" i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Private </a:t>
            </a:r>
            <a:r>
              <a:rPr lang="it-IT" altLang="it-IT" sz="2400" i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Deal</a:t>
            </a:r>
            <a:r>
              <a:rPr lang="it-IT" altLang="it-IT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24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per l’anno 2018 a confronto con l’anno 2017</a:t>
            </a:r>
          </a:p>
          <a:p>
            <a:pPr marL="185738" lvl="2" algn="just" defTabSz="441325"/>
            <a:endParaRPr lang="it-IT" altLang="it-IT" sz="24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5738" lvl="2" algn="just" defTabSz="441325"/>
            <a:endParaRPr lang="it-IT" altLang="it-IT" sz="2400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altLang="it-IT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91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098525"/>
              </p:ext>
            </p:extLst>
          </p:nvPr>
        </p:nvGraphicFramePr>
        <p:xfrm>
          <a:off x="856645" y="1286200"/>
          <a:ext cx="10385097" cy="508058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267991"/>
                <a:gridCol w="1794602"/>
                <a:gridCol w="1412639"/>
                <a:gridCol w="1714383"/>
                <a:gridCol w="1452282"/>
                <a:gridCol w="1371600"/>
                <a:gridCol w="1371600"/>
              </a:tblGrid>
              <a:tr h="9191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it-IT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</a:t>
                      </a:r>
                    </a:p>
                    <a:p>
                      <a:pPr algn="ctr" fontAlgn="ctr"/>
                      <a:r>
                        <a:rPr kumimoji="0" lang="it-IT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Open </a:t>
                      </a:r>
                      <a:r>
                        <a:rPr kumimoji="0" lang="it-IT" sz="16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Auction</a:t>
                      </a:r>
                      <a:endParaRPr kumimoji="0" lang="it-IT" sz="1600" b="1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Crescita %*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Private Deal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18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5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5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5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5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5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5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5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8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5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5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66,2%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-4,6%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19,7%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22,5%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47498" y="-13937"/>
            <a:ext cx="990052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pPr marL="357188"/>
            <a:r>
              <a:rPr lang="it-IT" altLang="it-IT" dirty="0">
                <a:solidFill>
                  <a:srgbClr val="FFC000"/>
                </a:solidFill>
                <a:latin typeface="Arial Black" panose="020B0A04020102020204" pitchFamily="34" charset="0"/>
              </a:rPr>
              <a:t>Investimenti netti venduti ad Impression</a:t>
            </a:r>
          </a:p>
          <a:p>
            <a:r>
              <a:rPr lang="it-IT" altLang="it-IT" sz="1800" b="1" dirty="0" smtClean="0"/>
              <a:t>Peso % dei tre canali di vendita </a:t>
            </a:r>
            <a:r>
              <a:rPr lang="it-IT" altLang="it-IT" sz="1800" dirty="0" smtClean="0"/>
              <a:t>sul totale </a:t>
            </a:r>
            <a:r>
              <a:rPr lang="it-IT" altLang="it-IT" sz="1800" dirty="0"/>
              <a:t>i</a:t>
            </a:r>
            <a:r>
              <a:rPr lang="it-IT" altLang="it-IT" sz="1800" dirty="0" smtClean="0"/>
              <a:t>nvestimenti a Impression </a:t>
            </a:r>
          </a:p>
          <a:p>
            <a:r>
              <a:rPr lang="it-IT" altLang="it-IT" sz="1800" b="1" dirty="0" smtClean="0"/>
              <a:t>Crescita % degli investimenti netti 2018 </a:t>
            </a:r>
            <a:r>
              <a:rPr lang="it-IT" altLang="it-IT" sz="1800" dirty="0" smtClean="0"/>
              <a:t>sugli investimenti netti  2017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1147498" y="6522106"/>
            <a:ext cx="100942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smtClean="0"/>
              <a:t>* </a:t>
            </a:r>
            <a:r>
              <a:rPr lang="it-IT" sz="1200" dirty="0"/>
              <a:t>Crescita % </a:t>
            </a:r>
            <a:r>
              <a:rPr lang="it-IT" sz="1200" dirty="0" smtClean="0"/>
              <a:t>degli investimenti netti 2018 su investimenti 2017: (Investimenti netti 2018 – Investimenti netti 2017)/ Investimenti netti 2017</a:t>
            </a:r>
            <a:endParaRPr lang="it-IT" sz="1200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17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45739" y="158019"/>
            <a:ext cx="990052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pPr marL="357188"/>
            <a:r>
              <a:rPr lang="it-IT" altLang="it-IT" dirty="0">
                <a:solidFill>
                  <a:srgbClr val="FFC000"/>
                </a:solidFill>
                <a:latin typeface="Arial Black" panose="020B0A04020102020204" pitchFamily="34" charset="0"/>
              </a:rPr>
              <a:t>Investimenti netti venduti ad Impression</a:t>
            </a:r>
          </a:p>
          <a:p>
            <a:endParaRPr lang="it-IT" altLang="it-IT" dirty="0">
              <a:latin typeface="Arial Black" panose="020B0A04020102020204" pitchFamily="34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" name="Rettangolo 14"/>
          <p:cNvSpPr/>
          <p:nvPr/>
        </p:nvSpPr>
        <p:spPr>
          <a:xfrm>
            <a:off x="734298" y="575534"/>
            <a:ext cx="107188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altLang="it-IT" dirty="0"/>
              <a:t>Peso % di ciascun </a:t>
            </a:r>
            <a:r>
              <a:rPr lang="it-IT" altLang="it-IT" b="1" dirty="0" smtClean="0"/>
              <a:t>CANALE </a:t>
            </a:r>
            <a:r>
              <a:rPr lang="it-IT" altLang="it-IT" b="1" dirty="0"/>
              <a:t>DI VENDITA progressivo </a:t>
            </a:r>
            <a:r>
              <a:rPr lang="it-IT" altLang="it-IT" b="1" dirty="0" smtClean="0"/>
              <a:t>a Marzo </a:t>
            </a:r>
            <a:r>
              <a:rPr lang="it-IT" altLang="it-IT" dirty="0" smtClean="0"/>
              <a:t>per </a:t>
            </a:r>
            <a:r>
              <a:rPr lang="it-IT" altLang="it-IT" dirty="0"/>
              <a:t>ciascun </a:t>
            </a:r>
            <a:r>
              <a:rPr lang="it-IT" altLang="it-IT" b="1" dirty="0">
                <a:solidFill>
                  <a:srgbClr val="FFC000"/>
                </a:solidFill>
              </a:rPr>
              <a:t>Device/Strumento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197773" y="1476685"/>
            <a:ext cx="9941035" cy="5110231"/>
            <a:chOff x="1197773" y="1476685"/>
            <a:chExt cx="9941035" cy="5110231"/>
          </a:xfrm>
        </p:grpSpPr>
        <p:sp>
          <p:nvSpPr>
            <p:cNvPr id="7" name="CasellaDiTesto 6"/>
            <p:cNvSpPr txBox="1"/>
            <p:nvPr/>
          </p:nvSpPr>
          <p:spPr>
            <a:xfrm>
              <a:off x="2657487" y="1678105"/>
              <a:ext cx="1557337" cy="39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</a:rPr>
                <a:t>2017</a:t>
              </a:r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1643082" y="1678105"/>
              <a:ext cx="1557337" cy="39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</a:rPr>
                <a:t>2018</a:t>
              </a:r>
            </a:p>
          </p:txBody>
        </p:sp>
        <p:sp>
          <p:nvSpPr>
            <p:cNvPr id="14" name="Rettangolo 13"/>
            <p:cNvSpPr/>
            <p:nvPr/>
          </p:nvSpPr>
          <p:spPr>
            <a:xfrm>
              <a:off x="4655372" y="1476686"/>
              <a:ext cx="2343142" cy="4342873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>
                      <a:lumMod val="75000"/>
                    </a:schemeClr>
                  </a:solidFill>
                </a:ln>
                <a:noFill/>
              </a:endParaRPr>
            </a:p>
          </p:txBody>
        </p:sp>
        <p:sp>
          <p:nvSpPr>
            <p:cNvPr id="17" name="Rettangolo 16"/>
            <p:cNvSpPr/>
            <p:nvPr/>
          </p:nvSpPr>
          <p:spPr>
            <a:xfrm>
              <a:off x="7591437" y="1476685"/>
              <a:ext cx="2343142" cy="4342873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>
                      <a:lumMod val="75000"/>
                    </a:schemeClr>
                  </a:solidFill>
                </a:ln>
                <a:noFill/>
              </a:endParaRPr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1769302" y="1485730"/>
              <a:ext cx="2343142" cy="4342873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>
                      <a:lumMod val="75000"/>
                    </a:schemeClr>
                  </a:solidFill>
                </a:ln>
                <a:noFill/>
              </a:endParaRPr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5569638" y="1655582"/>
              <a:ext cx="1557337" cy="39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</a:rPr>
                <a:t>2017</a:t>
              </a:r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4555233" y="1655582"/>
              <a:ext cx="1557337" cy="39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</a:rPr>
                <a:t>2018</a:t>
              </a:r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8495624" y="1663013"/>
              <a:ext cx="1557337" cy="39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</a:rPr>
                <a:t>2017</a:t>
              </a:r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7481219" y="1663013"/>
              <a:ext cx="1557337" cy="39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</a:rPr>
                <a:t>2018</a:t>
              </a:r>
            </a:p>
          </p:txBody>
        </p:sp>
        <p:graphicFrame>
          <p:nvGraphicFramePr>
            <p:cNvPr id="24" name="Grafico 2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63127365"/>
                </p:ext>
              </p:extLst>
            </p:nvPr>
          </p:nvGraphicFramePr>
          <p:xfrm>
            <a:off x="1197773" y="1757363"/>
            <a:ext cx="9941035" cy="48295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25789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45739" y="158019"/>
            <a:ext cx="990052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pPr marL="357188"/>
            <a:r>
              <a:rPr lang="it-IT" altLang="it-IT" dirty="0">
                <a:solidFill>
                  <a:srgbClr val="FFC000"/>
                </a:solidFill>
                <a:latin typeface="Arial Black" panose="020B0A04020102020204" pitchFamily="34" charset="0"/>
              </a:rPr>
              <a:t>Investimenti netti venduti ad Impression</a:t>
            </a:r>
          </a:p>
          <a:p>
            <a:endParaRPr lang="it-IT" altLang="it-IT" dirty="0">
              <a:latin typeface="Arial Black" panose="020B0A04020102020204" pitchFamily="34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Rettangolo 14"/>
          <p:cNvSpPr/>
          <p:nvPr/>
        </p:nvSpPr>
        <p:spPr>
          <a:xfrm>
            <a:off x="734298" y="575534"/>
            <a:ext cx="107188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altLang="it-IT" dirty="0"/>
              <a:t>Peso % di ciascun </a:t>
            </a:r>
            <a:r>
              <a:rPr lang="it-IT" altLang="it-IT" b="1" dirty="0" smtClean="0"/>
              <a:t>CANALE </a:t>
            </a:r>
            <a:r>
              <a:rPr lang="it-IT" altLang="it-IT" b="1" dirty="0"/>
              <a:t>DI VENDITA progressivo </a:t>
            </a:r>
            <a:r>
              <a:rPr lang="it-IT" altLang="it-IT" b="1" dirty="0" smtClean="0"/>
              <a:t>a Marzo </a:t>
            </a:r>
            <a:r>
              <a:rPr lang="it-IT" altLang="it-IT" dirty="0" smtClean="0"/>
              <a:t>per modalità di </a:t>
            </a:r>
            <a:r>
              <a:rPr lang="it-IT" altLang="it-IT" b="1" dirty="0" smtClean="0">
                <a:solidFill>
                  <a:srgbClr val="FFC000"/>
                </a:solidFill>
              </a:rPr>
              <a:t>Fruizione</a:t>
            </a:r>
            <a:endParaRPr lang="it-IT" altLang="it-IT" b="1" dirty="0">
              <a:solidFill>
                <a:srgbClr val="FFC000"/>
              </a:solidFill>
            </a:endParaRPr>
          </a:p>
        </p:txBody>
      </p:sp>
      <p:grpSp>
        <p:nvGrpSpPr>
          <p:cNvPr id="9" name="Gruppo 8"/>
          <p:cNvGrpSpPr/>
          <p:nvPr/>
        </p:nvGrpSpPr>
        <p:grpSpPr>
          <a:xfrm>
            <a:off x="596182" y="1400477"/>
            <a:ext cx="11233867" cy="4842764"/>
            <a:chOff x="596182" y="1400477"/>
            <a:chExt cx="11233867" cy="4842764"/>
          </a:xfrm>
        </p:grpSpPr>
        <p:grpSp>
          <p:nvGrpSpPr>
            <p:cNvPr id="7" name="Gruppo 6"/>
            <p:cNvGrpSpPr/>
            <p:nvPr/>
          </p:nvGrpSpPr>
          <p:grpSpPr>
            <a:xfrm>
              <a:off x="1966908" y="1400477"/>
              <a:ext cx="7953390" cy="4114501"/>
              <a:chOff x="1966908" y="1400477"/>
              <a:chExt cx="7953390" cy="4114501"/>
            </a:xfrm>
          </p:grpSpPr>
          <p:sp>
            <p:nvSpPr>
              <p:cNvPr id="10" name="Rettangolo 9"/>
              <p:cNvSpPr/>
              <p:nvPr/>
            </p:nvSpPr>
            <p:spPr>
              <a:xfrm>
                <a:off x="6686545" y="1405245"/>
                <a:ext cx="3233753" cy="4109733"/>
              </a:xfrm>
              <a:prstGeom prst="rect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2" name="CasellaDiTesto 1"/>
              <p:cNvSpPr txBox="1"/>
              <p:nvPr/>
            </p:nvSpPr>
            <p:spPr>
              <a:xfrm>
                <a:off x="2914651" y="5022529"/>
                <a:ext cx="231457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"/>
                  </a:rPr>
                  <a:t>Browsing</a:t>
                </a:r>
              </a:p>
            </p:txBody>
          </p:sp>
          <p:sp>
            <p:nvSpPr>
              <p:cNvPr id="12" name="CasellaDiTesto 11"/>
              <p:cNvSpPr txBox="1"/>
              <p:nvPr/>
            </p:nvSpPr>
            <p:spPr>
              <a:xfrm>
                <a:off x="7894868" y="5022529"/>
                <a:ext cx="19397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"/>
                  </a:rPr>
                  <a:t>APP</a:t>
                </a:r>
              </a:p>
            </p:txBody>
          </p:sp>
          <p:sp>
            <p:nvSpPr>
              <p:cNvPr id="16" name="Rettangolo 15"/>
              <p:cNvSpPr/>
              <p:nvPr/>
            </p:nvSpPr>
            <p:spPr>
              <a:xfrm>
                <a:off x="1966908" y="1400477"/>
                <a:ext cx="3233753" cy="4109733"/>
              </a:xfrm>
              <a:prstGeom prst="rect">
                <a:avLst/>
              </a:prstGeom>
              <a:noFill/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</p:grpSp>
        <p:sp>
          <p:nvSpPr>
            <p:cNvPr id="17" name="CasellaDiTesto 16"/>
            <p:cNvSpPr txBox="1"/>
            <p:nvPr/>
          </p:nvSpPr>
          <p:spPr>
            <a:xfrm>
              <a:off x="3564739" y="1685674"/>
              <a:ext cx="15573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</a:rPr>
                <a:t>2017</a:t>
              </a:r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2009773" y="1685674"/>
              <a:ext cx="15573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</a:rPr>
                <a:t>2018</a:t>
              </a:r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8330239" y="1692979"/>
              <a:ext cx="15573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</a:rPr>
                <a:t>2017</a:t>
              </a:r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6703833" y="1692979"/>
              <a:ext cx="15573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</a:rPr>
                <a:t>2018</a:t>
              </a:r>
            </a:p>
          </p:txBody>
        </p:sp>
        <p:graphicFrame>
          <p:nvGraphicFramePr>
            <p:cNvPr id="21" name="Grafico 2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54617667"/>
                </p:ext>
              </p:extLst>
            </p:nvPr>
          </p:nvGraphicFramePr>
          <p:xfrm>
            <a:off x="596182" y="1714251"/>
            <a:ext cx="11233867" cy="45289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776000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45739" y="171510"/>
            <a:ext cx="990052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pPr marL="357188"/>
            <a:r>
              <a:rPr lang="it-IT" altLang="it-IT" dirty="0">
                <a:solidFill>
                  <a:srgbClr val="FFC000"/>
                </a:solidFill>
                <a:latin typeface="Arial Black" panose="020B0A04020102020204" pitchFamily="34" charset="0"/>
              </a:rPr>
              <a:t>Investimenti netti venduti ad Impression</a:t>
            </a:r>
          </a:p>
          <a:p>
            <a:endParaRPr lang="it-IT" altLang="it-IT" dirty="0">
              <a:latin typeface="Arial Black" panose="020B0A04020102020204" pitchFamily="34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5" name="Rettangolo 14"/>
          <p:cNvSpPr/>
          <p:nvPr/>
        </p:nvSpPr>
        <p:spPr>
          <a:xfrm>
            <a:off x="734298" y="575534"/>
            <a:ext cx="107188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altLang="it-IT" dirty="0"/>
              <a:t>Peso % di ciascun </a:t>
            </a:r>
            <a:r>
              <a:rPr lang="it-IT" altLang="it-IT" b="1" dirty="0" smtClean="0"/>
              <a:t>CANALE </a:t>
            </a:r>
            <a:r>
              <a:rPr lang="it-IT" altLang="it-IT" b="1" dirty="0"/>
              <a:t>DI VENDITA progressivo </a:t>
            </a:r>
            <a:r>
              <a:rPr lang="it-IT" altLang="it-IT" b="1" dirty="0" smtClean="0"/>
              <a:t>a Marzo </a:t>
            </a:r>
            <a:r>
              <a:rPr lang="it-IT" altLang="it-IT" dirty="0" smtClean="0"/>
              <a:t>per modalità di </a:t>
            </a:r>
            <a:r>
              <a:rPr lang="it-IT" altLang="it-IT" b="1" dirty="0" smtClean="0">
                <a:solidFill>
                  <a:srgbClr val="FFC000"/>
                </a:solidFill>
              </a:rPr>
              <a:t>Oggetto/Tipologia</a:t>
            </a:r>
            <a:endParaRPr lang="it-IT" altLang="it-IT" b="1" dirty="0">
              <a:solidFill>
                <a:srgbClr val="FFC000"/>
              </a:solidFill>
            </a:endParaRPr>
          </a:p>
        </p:txBody>
      </p:sp>
      <p:grpSp>
        <p:nvGrpSpPr>
          <p:cNvPr id="9" name="Gruppo 8"/>
          <p:cNvGrpSpPr/>
          <p:nvPr/>
        </p:nvGrpSpPr>
        <p:grpSpPr>
          <a:xfrm>
            <a:off x="130628" y="1103025"/>
            <a:ext cx="11739144" cy="5627519"/>
            <a:chOff x="0" y="1030455"/>
            <a:chExt cx="11739144" cy="5627519"/>
          </a:xfrm>
        </p:grpSpPr>
        <p:sp>
          <p:nvSpPr>
            <p:cNvPr id="6" name="Rettangolo 5"/>
            <p:cNvSpPr/>
            <p:nvPr/>
          </p:nvSpPr>
          <p:spPr>
            <a:xfrm>
              <a:off x="2211060" y="4777970"/>
              <a:ext cx="9528084" cy="4120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8" name="Grafico 2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25962122"/>
                </p:ext>
              </p:extLst>
            </p:nvPr>
          </p:nvGraphicFramePr>
          <p:xfrm>
            <a:off x="0" y="1030455"/>
            <a:ext cx="10767888" cy="562751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3" name="Gruppo 2"/>
            <p:cNvGrpSpPr/>
            <p:nvPr/>
          </p:nvGrpSpPr>
          <p:grpSpPr>
            <a:xfrm>
              <a:off x="10353886" y="1414598"/>
              <a:ext cx="1099250" cy="4536120"/>
              <a:chOff x="10207049" y="1453748"/>
              <a:chExt cx="1099250" cy="4536120"/>
            </a:xfrm>
          </p:grpSpPr>
          <p:sp>
            <p:nvSpPr>
              <p:cNvPr id="16" name="CasellaDiTesto 15"/>
              <p:cNvSpPr txBox="1"/>
              <p:nvPr/>
            </p:nvSpPr>
            <p:spPr>
              <a:xfrm>
                <a:off x="10211815" y="1689643"/>
                <a:ext cx="10944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2017</a:t>
                </a:r>
              </a:p>
            </p:txBody>
          </p:sp>
          <p:sp>
            <p:nvSpPr>
              <p:cNvPr id="17" name="CasellaDiTesto 16"/>
              <p:cNvSpPr txBox="1"/>
              <p:nvPr/>
            </p:nvSpPr>
            <p:spPr>
              <a:xfrm>
                <a:off x="10211815" y="1453748"/>
                <a:ext cx="10944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2018</a:t>
                </a:r>
              </a:p>
            </p:txBody>
          </p:sp>
          <p:sp>
            <p:nvSpPr>
              <p:cNvPr id="18" name="CasellaDiTesto 17"/>
              <p:cNvSpPr txBox="1"/>
              <p:nvPr/>
            </p:nvSpPr>
            <p:spPr>
              <a:xfrm>
                <a:off x="10211815" y="2319717"/>
                <a:ext cx="10944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2017</a:t>
                </a:r>
              </a:p>
            </p:txBody>
          </p:sp>
          <p:sp>
            <p:nvSpPr>
              <p:cNvPr id="19" name="CasellaDiTesto 18"/>
              <p:cNvSpPr txBox="1"/>
              <p:nvPr/>
            </p:nvSpPr>
            <p:spPr>
              <a:xfrm>
                <a:off x="10211815" y="2098991"/>
                <a:ext cx="10944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2018</a:t>
                </a:r>
              </a:p>
            </p:txBody>
          </p:sp>
          <p:sp>
            <p:nvSpPr>
              <p:cNvPr id="20" name="CasellaDiTesto 19"/>
              <p:cNvSpPr txBox="1"/>
              <p:nvPr/>
            </p:nvSpPr>
            <p:spPr>
              <a:xfrm>
                <a:off x="10211815" y="2990736"/>
                <a:ext cx="10944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2017</a:t>
                </a:r>
              </a:p>
            </p:txBody>
          </p:sp>
          <p:sp>
            <p:nvSpPr>
              <p:cNvPr id="21" name="CasellaDiTesto 20"/>
              <p:cNvSpPr txBox="1"/>
              <p:nvPr/>
            </p:nvSpPr>
            <p:spPr>
              <a:xfrm>
                <a:off x="10211815" y="2782139"/>
                <a:ext cx="10944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2018</a:t>
                </a:r>
              </a:p>
            </p:txBody>
          </p:sp>
          <p:sp>
            <p:nvSpPr>
              <p:cNvPr id="22" name="CasellaDiTesto 21"/>
              <p:cNvSpPr txBox="1"/>
              <p:nvPr/>
            </p:nvSpPr>
            <p:spPr>
              <a:xfrm>
                <a:off x="10211815" y="3675407"/>
                <a:ext cx="10944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2017</a:t>
                </a:r>
              </a:p>
            </p:txBody>
          </p:sp>
          <p:sp>
            <p:nvSpPr>
              <p:cNvPr id="23" name="CasellaDiTesto 22"/>
              <p:cNvSpPr txBox="1"/>
              <p:nvPr/>
            </p:nvSpPr>
            <p:spPr>
              <a:xfrm>
                <a:off x="10211815" y="3452651"/>
                <a:ext cx="10944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2018</a:t>
                </a:r>
              </a:p>
            </p:txBody>
          </p:sp>
          <p:sp>
            <p:nvSpPr>
              <p:cNvPr id="24" name="CasellaDiTesto 23"/>
              <p:cNvSpPr txBox="1"/>
              <p:nvPr/>
            </p:nvSpPr>
            <p:spPr>
              <a:xfrm>
                <a:off x="10211815" y="4389703"/>
                <a:ext cx="10944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2017</a:t>
                </a:r>
              </a:p>
            </p:txBody>
          </p:sp>
          <p:sp>
            <p:nvSpPr>
              <p:cNvPr id="25" name="CasellaDiTesto 24"/>
              <p:cNvSpPr txBox="1"/>
              <p:nvPr/>
            </p:nvSpPr>
            <p:spPr>
              <a:xfrm>
                <a:off x="10211815" y="4155505"/>
                <a:ext cx="10944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2018</a:t>
                </a:r>
              </a:p>
            </p:txBody>
          </p:sp>
          <p:sp>
            <p:nvSpPr>
              <p:cNvPr id="26" name="CasellaDiTesto 25"/>
              <p:cNvSpPr txBox="1"/>
              <p:nvPr/>
            </p:nvSpPr>
            <p:spPr>
              <a:xfrm>
                <a:off x="10211815" y="5061136"/>
                <a:ext cx="10944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2017</a:t>
                </a:r>
              </a:p>
            </p:txBody>
          </p:sp>
          <p:sp>
            <p:nvSpPr>
              <p:cNvPr id="27" name="CasellaDiTesto 26"/>
              <p:cNvSpPr txBox="1"/>
              <p:nvPr/>
            </p:nvSpPr>
            <p:spPr>
              <a:xfrm>
                <a:off x="10211815" y="4825018"/>
                <a:ext cx="10944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2018</a:t>
                </a:r>
              </a:p>
            </p:txBody>
          </p:sp>
          <p:sp>
            <p:nvSpPr>
              <p:cNvPr id="30" name="CasellaDiTesto 29"/>
              <p:cNvSpPr txBox="1"/>
              <p:nvPr/>
            </p:nvSpPr>
            <p:spPr>
              <a:xfrm>
                <a:off x="10207049" y="5728258"/>
                <a:ext cx="10944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2017</a:t>
                </a:r>
              </a:p>
            </p:txBody>
          </p:sp>
          <p:sp>
            <p:nvSpPr>
              <p:cNvPr id="31" name="CasellaDiTesto 30"/>
              <p:cNvSpPr txBox="1"/>
              <p:nvPr/>
            </p:nvSpPr>
            <p:spPr>
              <a:xfrm>
                <a:off x="10207049" y="5492363"/>
                <a:ext cx="10944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2018</a:t>
                </a:r>
              </a:p>
            </p:txBody>
          </p:sp>
        </p:grpSp>
        <p:cxnSp>
          <p:nvCxnSpPr>
            <p:cNvPr id="7" name="Connettore 1 6"/>
            <p:cNvCxnSpPr/>
            <p:nvPr/>
          </p:nvCxnSpPr>
          <p:spPr>
            <a:xfrm flipV="1">
              <a:off x="529586" y="1954772"/>
              <a:ext cx="11124000" cy="12141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/>
            <p:nvPr/>
          </p:nvCxnSpPr>
          <p:spPr>
            <a:xfrm flipV="1">
              <a:off x="529586" y="2692968"/>
              <a:ext cx="11124000" cy="12141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32"/>
            <p:cNvCxnSpPr/>
            <p:nvPr/>
          </p:nvCxnSpPr>
          <p:spPr>
            <a:xfrm flipV="1">
              <a:off x="529586" y="3316863"/>
              <a:ext cx="11124000" cy="12141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33"/>
            <p:cNvCxnSpPr/>
            <p:nvPr/>
          </p:nvCxnSpPr>
          <p:spPr>
            <a:xfrm flipV="1">
              <a:off x="529586" y="4040770"/>
              <a:ext cx="11124000" cy="12141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34"/>
            <p:cNvCxnSpPr/>
            <p:nvPr/>
          </p:nvCxnSpPr>
          <p:spPr>
            <a:xfrm flipV="1">
              <a:off x="529586" y="4707528"/>
              <a:ext cx="11124000" cy="12141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35"/>
            <p:cNvCxnSpPr/>
            <p:nvPr/>
          </p:nvCxnSpPr>
          <p:spPr>
            <a:xfrm flipV="1">
              <a:off x="529586" y="5374282"/>
              <a:ext cx="11124000" cy="12141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6"/>
            <p:cNvCxnSpPr/>
            <p:nvPr/>
          </p:nvCxnSpPr>
          <p:spPr>
            <a:xfrm flipV="1">
              <a:off x="529586" y="5978132"/>
              <a:ext cx="11124000" cy="12141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37"/>
            <p:cNvCxnSpPr/>
            <p:nvPr/>
          </p:nvCxnSpPr>
          <p:spPr>
            <a:xfrm flipV="1">
              <a:off x="529586" y="1337552"/>
              <a:ext cx="11124000" cy="12141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137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47498" y="157516"/>
            <a:ext cx="9900521" cy="81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pPr marL="357188"/>
            <a:r>
              <a:rPr lang="it-IT" altLang="it-IT" dirty="0">
                <a:solidFill>
                  <a:srgbClr val="FFC000"/>
                </a:solidFill>
                <a:latin typeface="Arial Black" panose="020B0A04020102020204" pitchFamily="34" charset="0"/>
              </a:rPr>
              <a:t>Investimenti netti venduti ad Impression</a:t>
            </a:r>
          </a:p>
          <a:p>
            <a:r>
              <a:rPr lang="it-IT" altLang="it-IT" sz="1800" b="1" dirty="0" smtClean="0"/>
              <a:t>Peso % dei tre canali di vendita progressivo a Marzo </a:t>
            </a:r>
            <a:r>
              <a:rPr lang="it-IT" altLang="it-IT" sz="1800" dirty="0" smtClean="0"/>
              <a:t>sul </a:t>
            </a:r>
            <a:r>
              <a:rPr lang="it-IT" altLang="it-IT" sz="1800" b="1" dirty="0" smtClean="0">
                <a:solidFill>
                  <a:srgbClr val="FFC000"/>
                </a:solidFill>
              </a:rPr>
              <a:t>totale investimenti a Impression 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0411059"/>
              </p:ext>
            </p:extLst>
          </p:nvPr>
        </p:nvGraphicFramePr>
        <p:xfrm>
          <a:off x="1648731" y="1736725"/>
          <a:ext cx="8894537" cy="4330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76049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Graphic spid="5" grpId="0">
        <p:bldAsOne/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Reply Consulting PRESENTATION WHITE 4.3">
  <a:themeElements>
    <a:clrScheme name="Impostazioni personalizzate 150">
      <a:dk1>
        <a:srgbClr val="FFFFFF"/>
      </a:dk1>
      <a:lt1>
        <a:srgbClr val="000000"/>
      </a:lt1>
      <a:dk2>
        <a:srgbClr val="053238"/>
      </a:dk2>
      <a:lt2>
        <a:srgbClr val="576B8A"/>
      </a:lt2>
      <a:accent1>
        <a:srgbClr val="C6D1E2"/>
      </a:accent1>
      <a:accent2>
        <a:srgbClr val="576B8A"/>
      </a:accent2>
      <a:accent3>
        <a:srgbClr val="84D896"/>
      </a:accent3>
      <a:accent4>
        <a:srgbClr val="22C0BD"/>
      </a:accent4>
      <a:accent5>
        <a:srgbClr val="6375B3"/>
      </a:accent5>
      <a:accent6>
        <a:srgbClr val="8BB4FF"/>
      </a:accent6>
      <a:hlink>
        <a:srgbClr val="FFFE50"/>
      </a:hlink>
      <a:folHlink>
        <a:srgbClr val="FFC1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FFF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Reply_ppt_template_black_4.3-TRIPLESENSE-CLD-rev.pptx" id="{5300BBF0-B928-40B7-A4F0-B85F7BB21587}" vid="{87529293-EB9D-4693-B12D-DC576F2C49D1}"/>
    </a:ext>
  </a:extLst>
</a:theme>
</file>

<file path=ppt/theme/theme2.xml><?xml version="1.0" encoding="utf-8"?>
<a:theme xmlns:a="http://schemas.openxmlformats.org/drawingml/2006/main" name="1_Reply Consulting PRESENTATION WHITE 4.3">
  <a:themeElements>
    <a:clrScheme name="Impostazioni personalizzate 150">
      <a:dk1>
        <a:srgbClr val="FFFFFF"/>
      </a:dk1>
      <a:lt1>
        <a:srgbClr val="000000"/>
      </a:lt1>
      <a:dk2>
        <a:srgbClr val="053238"/>
      </a:dk2>
      <a:lt2>
        <a:srgbClr val="576B8A"/>
      </a:lt2>
      <a:accent1>
        <a:srgbClr val="C6D1E2"/>
      </a:accent1>
      <a:accent2>
        <a:srgbClr val="576B8A"/>
      </a:accent2>
      <a:accent3>
        <a:srgbClr val="84D896"/>
      </a:accent3>
      <a:accent4>
        <a:srgbClr val="22C0BD"/>
      </a:accent4>
      <a:accent5>
        <a:srgbClr val="6375B3"/>
      </a:accent5>
      <a:accent6>
        <a:srgbClr val="8BB4FF"/>
      </a:accent6>
      <a:hlink>
        <a:srgbClr val="FFFE50"/>
      </a:hlink>
      <a:folHlink>
        <a:srgbClr val="FFC1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FFF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Reply_ppt_template_black_4.3-TRIPLESENSE-CLD-rev.pptx" id="{5300BBF0-B928-40B7-A4F0-B85F7BB21587}" vid="{87529293-EB9D-4693-B12D-DC576F2C49D1}"/>
    </a:ext>
  </a:extLst>
</a:theme>
</file>

<file path=ppt/theme/theme3.xml><?xml version="1.0" encoding="utf-8"?>
<a:theme xmlns:a="http://schemas.openxmlformats.org/drawingml/2006/main" name="Reply">
  <a:themeElements>
    <a:clrScheme name="Impostazioni personalizzate 149">
      <a:dk1>
        <a:srgbClr val="FFFFFF"/>
      </a:dk1>
      <a:lt1>
        <a:srgbClr val="000000"/>
      </a:lt1>
      <a:dk2>
        <a:srgbClr val="053238"/>
      </a:dk2>
      <a:lt2>
        <a:srgbClr val="576B8A"/>
      </a:lt2>
      <a:accent1>
        <a:srgbClr val="C6D1E2"/>
      </a:accent1>
      <a:accent2>
        <a:srgbClr val="5A6F90"/>
      </a:accent2>
      <a:accent3>
        <a:srgbClr val="84D896"/>
      </a:accent3>
      <a:accent4>
        <a:srgbClr val="22C0BD"/>
      </a:accent4>
      <a:accent5>
        <a:srgbClr val="6375B3"/>
      </a:accent5>
      <a:accent6>
        <a:srgbClr val="8BB4FF"/>
      </a:accent6>
      <a:hlink>
        <a:srgbClr val="FFFE50"/>
      </a:hlink>
      <a:folHlink>
        <a:srgbClr val="FFC1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FFF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097ED64C-1469-4E9B-A6EE-E169F18D7DB3}" vid="{B73C506B-0DF6-4CFA-9B1D-8AAF7C797600}"/>
    </a:ext>
  </a:extLst>
</a:theme>
</file>

<file path=ppt/theme/theme4.xml><?xml version="1.0" encoding="utf-8"?>
<a:theme xmlns:a="http://schemas.openxmlformats.org/drawingml/2006/main" name="1_Reply">
  <a:themeElements>
    <a:clrScheme name="Impostazioni personalizzate 149">
      <a:dk1>
        <a:srgbClr val="FFFFFF"/>
      </a:dk1>
      <a:lt1>
        <a:srgbClr val="000000"/>
      </a:lt1>
      <a:dk2>
        <a:srgbClr val="053238"/>
      </a:dk2>
      <a:lt2>
        <a:srgbClr val="576B8A"/>
      </a:lt2>
      <a:accent1>
        <a:srgbClr val="C6D1E2"/>
      </a:accent1>
      <a:accent2>
        <a:srgbClr val="5A6F90"/>
      </a:accent2>
      <a:accent3>
        <a:srgbClr val="84D896"/>
      </a:accent3>
      <a:accent4>
        <a:srgbClr val="22C0BD"/>
      </a:accent4>
      <a:accent5>
        <a:srgbClr val="6375B3"/>
      </a:accent5>
      <a:accent6>
        <a:srgbClr val="8BB4FF"/>
      </a:accent6>
      <a:hlink>
        <a:srgbClr val="FFFE50"/>
      </a:hlink>
      <a:folHlink>
        <a:srgbClr val="FFC1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FFF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097ED64C-1469-4E9B-A6EE-E169F18D7DB3}" vid="{B73C506B-0DF6-4CFA-9B1D-8AAF7C797600}"/>
    </a:ext>
  </a:extLst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Reply Consulting PRESENTATION WHITE 4.3</Template>
  <TotalTime>4112</TotalTime>
  <Words>1060</Words>
  <Application>Microsoft Office PowerPoint</Application>
  <PresentationFormat>Widescreen</PresentationFormat>
  <Paragraphs>309</Paragraphs>
  <Slides>21</Slides>
  <Notes>20</Notes>
  <HiddenSlides>1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4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32" baseType="lpstr">
      <vt:lpstr>ＭＳ Ｐゴシック</vt:lpstr>
      <vt:lpstr>Arial</vt:lpstr>
      <vt:lpstr>Arial </vt:lpstr>
      <vt:lpstr>Arial Black</vt:lpstr>
      <vt:lpstr>Calibri</vt:lpstr>
      <vt:lpstr>Wingdings</vt:lpstr>
      <vt:lpstr>Reply Consulting PRESENTATION WHITE 4.3</vt:lpstr>
      <vt:lpstr>1_Reply Consulting PRESENTATION WHITE 4.3</vt:lpstr>
      <vt:lpstr>Reply</vt:lpstr>
      <vt:lpstr>1_Reply</vt:lpstr>
      <vt:lpstr>think-cell Folie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Thank you</vt:lpstr>
    </vt:vector>
  </TitlesOfParts>
  <Manager/>
  <Company>Reply S.p.A.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OF YOUR PRESENTATION</dc:title>
  <dc:subject/>
  <dc:creator>Selvaggi Laura</dc:creator>
  <cp:keywords/>
  <dc:description/>
  <cp:lastModifiedBy>Selvaggi Laura</cp:lastModifiedBy>
  <cp:revision>465</cp:revision>
  <cp:lastPrinted>2018-05-21T18:42:28Z</cp:lastPrinted>
  <dcterms:created xsi:type="dcterms:W3CDTF">2017-09-15T07:09:01Z</dcterms:created>
  <dcterms:modified xsi:type="dcterms:W3CDTF">2018-05-22T11:08:30Z</dcterms:modified>
  <cp:category/>
</cp:coreProperties>
</file>