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18" r:id="rId2"/>
    <p:sldMasterId id="2147483686" r:id="rId3"/>
    <p:sldMasterId id="2147483702" r:id="rId4"/>
  </p:sldMasterIdLst>
  <p:notesMasterIdLst>
    <p:notesMasterId r:id="rId33"/>
  </p:notesMasterIdLst>
  <p:handoutMasterIdLst>
    <p:handoutMasterId r:id="rId34"/>
  </p:handoutMasterIdLst>
  <p:sldIdLst>
    <p:sldId id="324" r:id="rId5"/>
    <p:sldId id="319" r:id="rId6"/>
    <p:sldId id="328" r:id="rId7"/>
    <p:sldId id="329" r:id="rId8"/>
    <p:sldId id="330" r:id="rId9"/>
    <p:sldId id="331" r:id="rId10"/>
    <p:sldId id="332" r:id="rId11"/>
    <p:sldId id="352" r:id="rId12"/>
    <p:sldId id="354" r:id="rId13"/>
    <p:sldId id="353" r:id="rId14"/>
    <p:sldId id="355" r:id="rId15"/>
    <p:sldId id="335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27" r:id="rId32"/>
  </p:sldIdLst>
  <p:sldSz cx="12192000" cy="6858000"/>
  <p:notesSz cx="6797675" cy="992822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1B63D-C3B3-4692-AF05-0E94781C1321}">
          <p14:sldIdLst>
            <p14:sldId id="324"/>
            <p14:sldId id="319"/>
            <p14:sldId id="328"/>
            <p14:sldId id="329"/>
            <p14:sldId id="330"/>
            <p14:sldId id="331"/>
            <p14:sldId id="332"/>
            <p14:sldId id="352"/>
            <p14:sldId id="354"/>
            <p14:sldId id="353"/>
            <p14:sldId id="355"/>
            <p14:sldId id="335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ACD1"/>
    <a:srgbClr val="FFCB25"/>
    <a:srgbClr val="576B8A"/>
    <a:srgbClr val="A6A6A6"/>
    <a:srgbClr val="5A6F90"/>
    <a:srgbClr val="FEFE50"/>
    <a:srgbClr val="FC9728"/>
    <a:srgbClr val="FDE88D"/>
    <a:srgbClr val="FFFF00"/>
    <a:srgbClr val="FFFE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0" autoAdjust="0"/>
    <p:restoredTop sz="99343" autoAdjust="0"/>
  </p:normalViewPr>
  <p:slideViewPr>
    <p:cSldViewPr snapToGrid="0" snapToObjects="1">
      <p:cViewPr varScale="1">
        <p:scale>
          <a:sx n="69" d="100"/>
          <a:sy n="69" d="100"/>
        </p:scale>
        <p:origin x="6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7\Analisi%20trimestrale\IV%20trimestre%202017\File%20di%20lavoro\Internet_Totale%20IV%20Trimestre%20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7\Analisi%20trimestrale\IV%20trimestre%202017\File%20di%20lavoro\Internet_Totale%20IV%20Trimestre%20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7\Analisi%20trimestrale\IV%20trimestre%202017\File%20di%20lavoro\Internet_Totale%20IV%20Trimestre%2020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7\Analisi%20trimestrale\IV%20trimestre%202017\File%20di%20lavoro\Internet_Totale%20IV%20Trimestre%2020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05348822472233"/>
          <c:y val="3.7758654894543345E-2"/>
          <c:w val="0.83881202471989724"/>
          <c:h val="0.670222689477701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grafici!$C$11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grafici!$D$10:$G$10</c:f>
              <c:strCache>
                <c:ptCount val="4"/>
                <c:pt idx="0">
                  <c:v>WEB</c:v>
                </c:pt>
                <c:pt idx="1">
                  <c:v>MOBILE</c:v>
                </c:pt>
                <c:pt idx="2">
                  <c:v>TABLETS</c:v>
                </c:pt>
                <c:pt idx="3">
                  <c:v>Smart TV</c:v>
                </c:pt>
              </c:strCache>
            </c:strRef>
          </c:cat>
          <c:val>
            <c:numRef>
              <c:f>grafici!$D$11:$G$11</c:f>
              <c:numCache>
                <c:formatCode>0%</c:formatCode>
                <c:ptCount val="4"/>
                <c:pt idx="0">
                  <c:v>0.71891723896796478</c:v>
                </c:pt>
                <c:pt idx="1">
                  <c:v>0.67958477041552012</c:v>
                </c:pt>
                <c:pt idx="2">
                  <c:v>0.77374327265192666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grafici!$C$12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grafici!$D$10:$G$10</c:f>
              <c:strCache>
                <c:ptCount val="4"/>
                <c:pt idx="0">
                  <c:v>WEB</c:v>
                </c:pt>
                <c:pt idx="1">
                  <c:v>MOBILE</c:v>
                </c:pt>
                <c:pt idx="2">
                  <c:v>TABLETS</c:v>
                </c:pt>
                <c:pt idx="3">
                  <c:v>Smart TV</c:v>
                </c:pt>
              </c:strCache>
            </c:strRef>
          </c:cat>
          <c:val>
            <c:numRef>
              <c:f>grafici!$D$12:$G$12</c:f>
              <c:numCache>
                <c:formatCode>0%</c:formatCode>
                <c:ptCount val="4"/>
                <c:pt idx="0">
                  <c:v>0.13918443341463013</c:v>
                </c:pt>
                <c:pt idx="1">
                  <c:v>0.2028884588580997</c:v>
                </c:pt>
                <c:pt idx="2">
                  <c:v>0.10436852301746294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grafici!$C$13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FFFD7B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244662195178561E-3"/>
                  <c:y val="-1.029781497123909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grafici!$D$10:$G$10</c:f>
              <c:strCache>
                <c:ptCount val="4"/>
                <c:pt idx="0">
                  <c:v>WEB</c:v>
                </c:pt>
                <c:pt idx="1">
                  <c:v>MOBILE</c:v>
                </c:pt>
                <c:pt idx="2">
                  <c:v>TABLETS</c:v>
                </c:pt>
                <c:pt idx="3">
                  <c:v>Smart TV</c:v>
                </c:pt>
              </c:strCache>
            </c:strRef>
          </c:cat>
          <c:val>
            <c:numRef>
              <c:f>grafici!$D$13:$G$13</c:f>
              <c:numCache>
                <c:formatCode>0%</c:formatCode>
                <c:ptCount val="4"/>
                <c:pt idx="0">
                  <c:v>0.14189832761740512</c:v>
                </c:pt>
                <c:pt idx="1">
                  <c:v>0.11752677072638025</c:v>
                </c:pt>
                <c:pt idx="2">
                  <c:v>0.1218882043306105</c:v>
                </c:pt>
                <c:pt idx="3">
                  <c:v>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6458248"/>
        <c:axId val="66458640"/>
      </c:barChart>
      <c:catAx>
        <c:axId val="66458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6458640"/>
        <c:crosses val="autoZero"/>
        <c:auto val="1"/>
        <c:lblAlgn val="ctr"/>
        <c:lblOffset val="100"/>
        <c:noMultiLvlLbl val="0"/>
      </c:catAx>
      <c:valAx>
        <c:axId val="664586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6645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1604229393551756E-2"/>
          <c:y val="0.89890243658921587"/>
          <c:w val="0.90604086308999898"/>
          <c:h val="9.82387067511702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134564207348106E-2"/>
          <c:y val="3.7758654894543345E-2"/>
          <c:w val="0.95573087158530379"/>
          <c:h val="0.6866901957774093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grafici!$C$4</c:f>
              <c:strCache>
                <c:ptCount val="1"/>
                <c:pt idx="0">
                  <c:v>WEB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grafici!$D$3:$F$3</c:f>
              <c:strCache>
                <c:ptCount val="3"/>
                <c:pt idx="0">
                  <c:v>VENDITA DIRETTA</c:v>
                </c:pt>
                <c:pt idx="1">
                  <c:v>VENDITA OPEN AUCTION</c:v>
                </c:pt>
                <c:pt idx="2">
                  <c:v>VENDITA PRIVATE DEAL</c:v>
                </c:pt>
              </c:strCache>
            </c:strRef>
          </c:cat>
          <c:val>
            <c:numRef>
              <c:f>grafici!$D$4:$F$4</c:f>
              <c:numCache>
                <c:formatCode>0.0%</c:formatCode>
                <c:ptCount val="3"/>
                <c:pt idx="0">
                  <c:v>0.8064801898641677</c:v>
                </c:pt>
                <c:pt idx="1">
                  <c:v>0.74489846870285681</c:v>
                </c:pt>
                <c:pt idx="2">
                  <c:v>0.82953543177337286</c:v>
                </c:pt>
              </c:numCache>
            </c:numRef>
          </c:val>
        </c:ser>
        <c:ser>
          <c:idx val="1"/>
          <c:order val="1"/>
          <c:tx>
            <c:strRef>
              <c:f>grafici!$C$5</c:f>
              <c:strCache>
                <c:ptCount val="1"/>
                <c:pt idx="0">
                  <c:v>MOBILE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grafici!$D$3:$F$3</c:f>
              <c:strCache>
                <c:ptCount val="3"/>
                <c:pt idx="0">
                  <c:v>VENDITA DIRETTA</c:v>
                </c:pt>
                <c:pt idx="1">
                  <c:v>VENDITA OPEN AUCTION</c:v>
                </c:pt>
                <c:pt idx="2">
                  <c:v>VENDITA PRIVATE DEAL</c:v>
                </c:pt>
              </c:strCache>
            </c:strRef>
          </c:cat>
          <c:val>
            <c:numRef>
              <c:f>grafici!$D$5:$F$5</c:f>
              <c:numCache>
                <c:formatCode>0.0%</c:formatCode>
                <c:ptCount val="3"/>
                <c:pt idx="0">
                  <c:v>0.16922275725088323</c:v>
                </c:pt>
                <c:pt idx="1">
                  <c:v>0.24102610461531807</c:v>
                </c:pt>
                <c:pt idx="2">
                  <c:v>0.15250875999556085</c:v>
                </c:pt>
              </c:numCache>
            </c:numRef>
          </c:val>
        </c:ser>
        <c:ser>
          <c:idx val="2"/>
          <c:order val="2"/>
          <c:tx>
            <c:strRef>
              <c:f>grafici!$C$6</c:f>
              <c:strCache>
                <c:ptCount val="1"/>
                <c:pt idx="0">
                  <c:v>TABLETS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244662195178561E-3"/>
                  <c:y val="-1.0297814971239095E-2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9685980689758782E-3"/>
                  <c:y val="-7.533005835410347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grafici!$D$3:$F$3</c:f>
              <c:strCache>
                <c:ptCount val="3"/>
                <c:pt idx="0">
                  <c:v>VENDITA DIRETTA</c:v>
                </c:pt>
                <c:pt idx="1">
                  <c:v>VENDITA OPEN AUCTION</c:v>
                </c:pt>
                <c:pt idx="2">
                  <c:v>VENDITA PRIVATE DEAL</c:v>
                </c:pt>
              </c:strCache>
            </c:strRef>
          </c:cat>
          <c:val>
            <c:numRef>
              <c:f>grafici!$D$6:$F$6</c:f>
              <c:numCache>
                <c:formatCode>0.0%</c:formatCode>
                <c:ptCount val="3"/>
                <c:pt idx="0">
                  <c:v>2.1872443737067718E-2</c:v>
                </c:pt>
                <c:pt idx="1">
                  <c:v>1.407542668182518E-2</c:v>
                </c:pt>
                <c:pt idx="2">
                  <c:v>1.7955808231066239E-2</c:v>
                </c:pt>
              </c:numCache>
            </c:numRef>
          </c:val>
        </c:ser>
        <c:ser>
          <c:idx val="3"/>
          <c:order val="3"/>
          <c:tx>
            <c:strRef>
              <c:f>grafici!$C$7</c:f>
              <c:strCache>
                <c:ptCount val="1"/>
                <c:pt idx="0">
                  <c:v>Smart TV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grafici!$D$3:$F$3</c:f>
              <c:strCache>
                <c:ptCount val="3"/>
                <c:pt idx="0">
                  <c:v>VENDITA DIRETTA</c:v>
                </c:pt>
                <c:pt idx="1">
                  <c:v>VENDITA OPEN AUCTION</c:v>
                </c:pt>
                <c:pt idx="2">
                  <c:v>VENDITA PRIVATE DEAL</c:v>
                </c:pt>
              </c:strCache>
            </c:strRef>
          </c:cat>
          <c:val>
            <c:numRef>
              <c:f>grafici!$D$7:$F$7</c:f>
              <c:numCache>
                <c:formatCode>0.0%</c:formatCode>
                <c:ptCount val="3"/>
                <c:pt idx="0">
                  <c:v>2.4246091478812718E-3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7274680"/>
        <c:axId val="67275072"/>
      </c:barChart>
      <c:catAx>
        <c:axId val="67274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7275072"/>
        <c:crosses val="autoZero"/>
        <c:auto val="1"/>
        <c:lblAlgn val="ctr"/>
        <c:lblOffset val="100"/>
        <c:noMultiLvlLbl val="0"/>
      </c:catAx>
      <c:valAx>
        <c:axId val="672750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67274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092908313996977"/>
          <c:y val="3.7758654894543345E-2"/>
          <c:w val="0.6471707558294344"/>
          <c:h val="0.7519096905952570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grafici!$C$23</c:f>
              <c:strCache>
                <c:ptCount val="1"/>
                <c:pt idx="0">
                  <c:v>Banner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grafici!$D$22:$F$22</c:f>
              <c:strCache>
                <c:ptCount val="3"/>
                <c:pt idx="0">
                  <c:v>VENDITA PRIVATE DEAL</c:v>
                </c:pt>
                <c:pt idx="1">
                  <c:v>VENDITA OPEN AUCTION</c:v>
                </c:pt>
                <c:pt idx="2">
                  <c:v>VENDITA DIRETTA</c:v>
                </c:pt>
              </c:strCache>
            </c:strRef>
          </c:cat>
          <c:val>
            <c:numRef>
              <c:f>grafici!$D$23:$F$23</c:f>
              <c:numCache>
                <c:formatCode>0.0%</c:formatCode>
                <c:ptCount val="3"/>
                <c:pt idx="0">
                  <c:v>0.58317187030519868</c:v>
                </c:pt>
                <c:pt idx="1">
                  <c:v>0.88718087790753897</c:v>
                </c:pt>
                <c:pt idx="2">
                  <c:v>0.64515152354934913</c:v>
                </c:pt>
              </c:numCache>
            </c:numRef>
          </c:val>
        </c:ser>
        <c:ser>
          <c:idx val="1"/>
          <c:order val="1"/>
          <c:tx>
            <c:strRef>
              <c:f>grafici!$C$24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grafici!$D$22:$F$22</c:f>
              <c:strCache>
                <c:ptCount val="3"/>
                <c:pt idx="0">
                  <c:v>VENDITA PRIVATE DEAL</c:v>
                </c:pt>
                <c:pt idx="1">
                  <c:v>VENDITA OPEN AUCTION</c:v>
                </c:pt>
                <c:pt idx="2">
                  <c:v>VENDITA DIRETTA</c:v>
                </c:pt>
              </c:strCache>
            </c:strRef>
          </c:cat>
          <c:val>
            <c:numRef>
              <c:f>grafici!$D$24:$F$24</c:f>
              <c:numCache>
                <c:formatCode>0.0%</c:formatCode>
                <c:ptCount val="3"/>
                <c:pt idx="0">
                  <c:v>0.41614489389475429</c:v>
                </c:pt>
                <c:pt idx="1">
                  <c:v>0.10994913464825679</c:v>
                </c:pt>
                <c:pt idx="2">
                  <c:v>0.30927537148436018</c:v>
                </c:pt>
              </c:numCache>
            </c:numRef>
          </c:val>
        </c:ser>
        <c:ser>
          <c:idx val="2"/>
          <c:order val="2"/>
          <c:tx>
            <c:strRef>
              <c:f>grafici!$C$25</c:f>
              <c:strCache>
                <c:ptCount val="1"/>
                <c:pt idx="0">
                  <c:v>NEWSLETTER/EMAIL/SMS/MMS</c:v>
                </c:pt>
              </c:strCache>
            </c:strRef>
          </c:tx>
          <c:spPr>
            <a:solidFill>
              <a:srgbClr val="00CC99"/>
            </a:solidFill>
            <a:ln>
              <a:noFill/>
            </a:ln>
            <a:effectLst/>
          </c:spPr>
          <c:invertIfNegative val="0"/>
          <c:cat>
            <c:strRef>
              <c:f>grafici!$D$22:$F$22</c:f>
              <c:strCache>
                <c:ptCount val="3"/>
                <c:pt idx="0">
                  <c:v>VENDITA PRIVATE DEAL</c:v>
                </c:pt>
                <c:pt idx="1">
                  <c:v>VENDITA OPEN AUCTION</c:v>
                </c:pt>
                <c:pt idx="2">
                  <c:v>VENDITA DIRETTA</c:v>
                </c:pt>
              </c:strCache>
            </c:strRef>
          </c:cat>
          <c:val>
            <c:numRef>
              <c:f>grafici!$D$25:$F$25</c:f>
              <c:numCache>
                <c:formatCode>0.0%</c:formatCode>
                <c:ptCount val="3"/>
                <c:pt idx="0">
                  <c:v>8.5600774099786489E-5</c:v>
                </c:pt>
                <c:pt idx="1">
                  <c:v>8.7687846539589366E-5</c:v>
                </c:pt>
                <c:pt idx="2">
                  <c:v>2.6853229771126606E-2</c:v>
                </c:pt>
              </c:numCache>
            </c:numRef>
          </c:val>
        </c:ser>
        <c:ser>
          <c:idx val="3"/>
          <c:order val="3"/>
          <c:tx>
            <c:strRef>
              <c:f>grafici!$C$26</c:f>
              <c:strCache>
                <c:ptCount val="1"/>
                <c:pt idx="0">
                  <c:v>Classified/Directories</c:v>
                </c:pt>
              </c:strCache>
            </c:strRef>
          </c:tx>
          <c:spPr>
            <a:solidFill>
              <a:srgbClr val="FAC70C"/>
            </a:solidFill>
            <a:ln>
              <a:noFill/>
            </a:ln>
            <a:effectLst/>
          </c:spPr>
          <c:invertIfNegative val="0"/>
          <c:cat>
            <c:strRef>
              <c:f>grafici!$D$22:$F$22</c:f>
              <c:strCache>
                <c:ptCount val="3"/>
                <c:pt idx="0">
                  <c:v>VENDITA PRIVATE DEAL</c:v>
                </c:pt>
                <c:pt idx="1">
                  <c:v>VENDITA OPEN AUCTION</c:v>
                </c:pt>
                <c:pt idx="2">
                  <c:v>VENDITA DIRETTA</c:v>
                </c:pt>
              </c:strCache>
            </c:strRef>
          </c:cat>
          <c:val>
            <c:numRef>
              <c:f>grafici!$D$26:$F$26</c:f>
              <c:numCache>
                <c:formatCode>0.0%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grafici!$C$27</c:f>
              <c:strCache>
                <c:ptCount val="1"/>
                <c:pt idx="0">
                  <c:v>Native</c:v>
                </c:pt>
              </c:strCache>
            </c:strRef>
          </c:tx>
          <c:spPr>
            <a:solidFill>
              <a:srgbClr val="6600FF"/>
            </a:solidFill>
            <a:ln>
              <a:noFill/>
            </a:ln>
            <a:effectLst/>
          </c:spPr>
          <c:invertIfNegative val="0"/>
          <c:cat>
            <c:strRef>
              <c:f>grafici!$D$22:$F$22</c:f>
              <c:strCache>
                <c:ptCount val="3"/>
                <c:pt idx="0">
                  <c:v>VENDITA PRIVATE DEAL</c:v>
                </c:pt>
                <c:pt idx="1">
                  <c:v>VENDITA OPEN AUCTION</c:v>
                </c:pt>
                <c:pt idx="2">
                  <c:v>VENDITA DIRETTA</c:v>
                </c:pt>
              </c:strCache>
            </c:strRef>
          </c:cat>
          <c:val>
            <c:numRef>
              <c:f>grafici!$D$27:$F$27</c:f>
              <c:numCache>
                <c:formatCode>0.0%</c:formatCode>
                <c:ptCount val="3"/>
                <c:pt idx="0">
                  <c:v>5.9763502594728849E-4</c:v>
                </c:pt>
                <c:pt idx="1">
                  <c:v>2.7822995976646515E-3</c:v>
                </c:pt>
                <c:pt idx="2">
                  <c:v>1.4916852646529435E-2</c:v>
                </c:pt>
              </c:numCache>
            </c:numRef>
          </c:val>
        </c:ser>
        <c:ser>
          <c:idx val="6"/>
          <c:order val="5"/>
          <c:tx>
            <c:strRef>
              <c:f>grafici!$C$28</c:f>
              <c:strCache>
                <c:ptCount val="1"/>
                <c:pt idx="0">
                  <c:v>Altre tipologie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grafici!$D$22:$F$22</c:f>
              <c:strCache>
                <c:ptCount val="3"/>
                <c:pt idx="0">
                  <c:v>VENDITA PRIVATE DEAL</c:v>
                </c:pt>
                <c:pt idx="1">
                  <c:v>VENDITA OPEN AUCTION</c:v>
                </c:pt>
                <c:pt idx="2">
                  <c:v>VENDITA DIRETTA</c:v>
                </c:pt>
              </c:strCache>
            </c:strRef>
          </c:cat>
          <c:val>
            <c:numRef>
              <c:f>grafici!$D$28:$F$28</c:f>
              <c:numCache>
                <c:formatCode>0.0%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3.8030225486346669E-3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275856"/>
        <c:axId val="67276248"/>
      </c:barChart>
      <c:catAx>
        <c:axId val="67275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67276248"/>
        <c:crosses val="autoZero"/>
        <c:auto val="1"/>
        <c:lblAlgn val="ctr"/>
        <c:lblOffset val="100"/>
        <c:noMultiLvlLbl val="0"/>
      </c:catAx>
      <c:valAx>
        <c:axId val="67276248"/>
        <c:scaling>
          <c:orientation val="minMax"/>
          <c:max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672758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092908313996977"/>
          <c:y val="3.7758654894543345E-2"/>
          <c:w val="0.6471707558294344"/>
          <c:h val="0.7519096905952570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grafici!$B$34</c:f>
              <c:strCache>
                <c:ptCount val="1"/>
                <c:pt idx="0">
                  <c:v>VENDITA DIRETTA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cat>
            <c:strRef>
              <c:f>grafici!$C$33:$H$33</c:f>
              <c:strCache>
                <c:ptCount val="6"/>
                <c:pt idx="0">
                  <c:v>Banner</c:v>
                </c:pt>
                <c:pt idx="1">
                  <c:v>Video</c:v>
                </c:pt>
                <c:pt idx="2">
                  <c:v>NEWSLETTER/EMAIL/SMS/MMS</c:v>
                </c:pt>
                <c:pt idx="3">
                  <c:v>Native</c:v>
                </c:pt>
                <c:pt idx="4">
                  <c:v>Altre tipologie</c:v>
                </c:pt>
                <c:pt idx="5">
                  <c:v>Classified/Directories</c:v>
                </c:pt>
              </c:strCache>
            </c:strRef>
          </c:cat>
          <c:val>
            <c:numRef>
              <c:f>grafici!$C$34:$H$34</c:f>
              <c:numCache>
                <c:formatCode>0.0%</c:formatCode>
                <c:ptCount val="6"/>
                <c:pt idx="0">
                  <c:v>0.68413486228077613</c:v>
                </c:pt>
                <c:pt idx="1">
                  <c:v>0.75034684940847896</c:v>
                </c:pt>
                <c:pt idx="2">
                  <c:v>0.99870551307854272</c:v>
                </c:pt>
                <c:pt idx="3">
                  <c:v>0.95530665225169598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grafici!$B$35</c:f>
              <c:strCache>
                <c:ptCount val="1"/>
                <c:pt idx="0">
                  <c:v>VENDITA OPEN AUCTION</c:v>
                </c:pt>
              </c:strCache>
            </c:strRef>
          </c:tx>
          <c:spPr>
            <a:solidFill>
              <a:srgbClr val="A1ACD1"/>
            </a:solidFill>
            <a:ln>
              <a:solidFill>
                <a:srgbClr val="A1ACD1"/>
              </a:solidFill>
            </a:ln>
            <a:effectLst/>
          </c:spPr>
          <c:invertIfNegative val="0"/>
          <c:cat>
            <c:strRef>
              <c:f>grafici!$C$33:$H$33</c:f>
              <c:strCache>
                <c:ptCount val="6"/>
                <c:pt idx="0">
                  <c:v>Banner</c:v>
                </c:pt>
                <c:pt idx="1">
                  <c:v>Video</c:v>
                </c:pt>
                <c:pt idx="2">
                  <c:v>NEWSLETTER/EMAIL/SMS/MMS</c:v>
                </c:pt>
                <c:pt idx="3">
                  <c:v>Native</c:v>
                </c:pt>
                <c:pt idx="4">
                  <c:v>Altre tipologie</c:v>
                </c:pt>
                <c:pt idx="5">
                  <c:v>Classified/Directories</c:v>
                </c:pt>
              </c:strCache>
            </c:strRef>
          </c:cat>
          <c:val>
            <c:numRef>
              <c:f>grafici!$C$35:$H$35</c:f>
              <c:numCache>
                <c:formatCode>0.0%</c:formatCode>
                <c:ptCount val="6"/>
                <c:pt idx="0">
                  <c:v>0.19719711542570562</c:v>
                </c:pt>
                <c:pt idx="1">
                  <c:v>5.5913532684709291E-2</c:v>
                </c:pt>
                <c:pt idx="2">
                  <c:v>6.8357900355890157E-4</c:v>
                </c:pt>
                <c:pt idx="3">
                  <c:v>3.734890605482763E-2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grafici!$B$36</c:f>
              <c:strCache>
                <c:ptCount val="1"/>
                <c:pt idx="0">
                  <c:v>VENDITA PRIVATE DEAL</c:v>
                </c:pt>
              </c:strCache>
            </c:strRef>
          </c:tx>
          <c:spPr>
            <a:solidFill>
              <a:srgbClr val="FFFF66"/>
            </a:solidFill>
            <a:ln>
              <a:solidFill>
                <a:srgbClr val="FFFF66"/>
              </a:solidFill>
            </a:ln>
            <a:effectLst/>
          </c:spPr>
          <c:invertIfNegative val="0"/>
          <c:cat>
            <c:strRef>
              <c:f>grafici!$C$33:$H$33</c:f>
              <c:strCache>
                <c:ptCount val="6"/>
                <c:pt idx="0">
                  <c:v>Banner</c:v>
                </c:pt>
                <c:pt idx="1">
                  <c:v>Video</c:v>
                </c:pt>
                <c:pt idx="2">
                  <c:v>NEWSLETTER/EMAIL/SMS/MMS</c:v>
                </c:pt>
                <c:pt idx="3">
                  <c:v>Native</c:v>
                </c:pt>
                <c:pt idx="4">
                  <c:v>Altre tipologie</c:v>
                </c:pt>
                <c:pt idx="5">
                  <c:v>Classified/Directories</c:v>
                </c:pt>
              </c:strCache>
            </c:strRef>
          </c:cat>
          <c:val>
            <c:numRef>
              <c:f>grafici!$C$36:$H$36</c:f>
              <c:numCache>
                <c:formatCode>0.0%</c:formatCode>
                <c:ptCount val="6"/>
                <c:pt idx="0">
                  <c:v>0.1186680222935184</c:v>
                </c:pt>
                <c:pt idx="1">
                  <c:v>0.19373961790681182</c:v>
                </c:pt>
                <c:pt idx="2">
                  <c:v>6.1090791789843754E-4</c:v>
                </c:pt>
                <c:pt idx="3">
                  <c:v>7.3444416934763902E-3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7006136"/>
        <c:axId val="277006920"/>
      </c:barChart>
      <c:catAx>
        <c:axId val="277006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77006920"/>
        <c:crosses val="autoZero"/>
        <c:auto val="1"/>
        <c:lblAlgn val="ctr"/>
        <c:lblOffset val="100"/>
        <c:noMultiLvlLbl val="0"/>
      </c:catAx>
      <c:valAx>
        <c:axId val="277006920"/>
        <c:scaling>
          <c:orientation val="minMax"/>
          <c:max val="1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27700613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D4E21-AA1D-BE49-8829-DEA10D5CF4C8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8DF2B-E534-A049-A267-F065CD4583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8907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6D68F-7DBE-1C48-BC1F-E6A07B52C7E0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627C-DB68-9A4D-8B30-F0E92B6BDF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0326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3670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623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76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3852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0840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471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7641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422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508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5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649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68136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2588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1489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3818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19135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36990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4582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856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076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647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7677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135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874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4482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424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emf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8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28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5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35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3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1" name="Segnaposto numero diapositiva 3"/>
          <p:cNvSpPr txBox="1">
            <a:spLocks/>
          </p:cNvSpPr>
          <p:nvPr userDrawn="1"/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07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41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7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9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2775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0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0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59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878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58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495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532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52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758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38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8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83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  <a:prstGeom prst="rect">
            <a:avLst/>
          </a:prstGeo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27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  <a:prstGeom prst="rect">
            <a:avLst/>
          </a:prstGeo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2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24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99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9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270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35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  <a:prstGeom prst="rect">
            <a:avLst/>
          </a:prstGeo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83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387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41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30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7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  <a:prstGeom prst="rect">
            <a:avLst/>
          </a:prstGeo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  <a:prstGeom prst="rect">
            <a:avLst/>
          </a:prstGeo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  <a:prstGeom prst="rect">
            <a:avLst/>
          </a:prstGeo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9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23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  <a:prstGeom prst="rect">
            <a:avLst/>
          </a:prstGeo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1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56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08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85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2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95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120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30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7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20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31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47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0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733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3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17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7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3" r:id="rId3"/>
    <p:sldLayoutId id="2147483680" r:id="rId4"/>
    <p:sldLayoutId id="2147483677" r:id="rId5"/>
    <p:sldLayoutId id="2147483682" r:id="rId6"/>
    <p:sldLayoutId id="2147483684" r:id="rId7"/>
    <p:sldLayoutId id="2147483666" r:id="rId8"/>
    <p:sldLayoutId id="2147483662" r:id="rId9"/>
    <p:sldLayoutId id="2147483664" r:id="rId10"/>
    <p:sldLayoutId id="2147483685" r:id="rId11"/>
    <p:sldLayoutId id="2147483678" r:id="rId12"/>
    <p:sldLayoutId id="2147483679" r:id="rId13"/>
    <p:sldLayoutId id="2147483667" r:id="rId14"/>
    <p:sldLayoutId id="214748367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480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0" y="6483518"/>
            <a:ext cx="605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32D80-1F26-47DC-9D34-A861242AB24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50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7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c.castelli@reply.eu" TargetMode="External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315237" y="1570936"/>
            <a:ext cx="7091866" cy="3216228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sz="4400" dirty="0" smtClean="0">
                <a:solidFill>
                  <a:srgbClr val="FFFFFF"/>
                </a:solidFill>
              </a:rPr>
              <a:t>CANALE DI VENDITA IMPRESSION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IV TRIMESTRE 2017</a:t>
            </a:r>
            <a:r>
              <a:rPr lang="it-IT" sz="4400" dirty="0">
                <a:solidFill>
                  <a:srgbClr val="FFFFFF"/>
                </a:solidFill>
              </a:rPr>
              <a:t/>
            </a:r>
            <a:br>
              <a:rPr lang="it-IT" sz="4400" dirty="0">
                <a:solidFill>
                  <a:srgbClr val="FFFFFF"/>
                </a:solidFill>
              </a:rPr>
            </a:br>
            <a:endParaRPr lang="it-IT" sz="2000" dirty="0" smtClean="0">
              <a:solidFill>
                <a:srgbClr val="FFFFFF"/>
              </a:solidFill>
            </a:endParaRPr>
          </a:p>
          <a:p>
            <a:r>
              <a:rPr lang="it-IT" sz="4400" dirty="0" smtClean="0">
                <a:solidFill>
                  <a:srgbClr val="FFFFFF"/>
                </a:solidFill>
              </a:rPr>
              <a:t>OSSERVATORIO - FCP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ASSOINTERNET</a:t>
            </a:r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"/>
          </p:nvPr>
        </p:nvSpPr>
        <p:spPr>
          <a:xfrm>
            <a:off x="1345717" y="5175273"/>
            <a:ext cx="7585612" cy="438427"/>
          </a:xfrm>
        </p:spPr>
        <p:txBody>
          <a:bodyPr/>
          <a:lstStyle/>
          <a:p>
            <a:r>
              <a:rPr lang="it-IT" sz="1800" dirty="0" smtClean="0"/>
              <a:t>Milano, 27 marzo 2018</a:t>
            </a:r>
            <a:endParaRPr lang="it-IT" sz="1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424" y="373634"/>
            <a:ext cx="3425003" cy="17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7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201215"/>
            <a:ext cx="990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Gruppo 9"/>
          <p:cNvGrpSpPr/>
          <p:nvPr/>
        </p:nvGrpSpPr>
        <p:grpSpPr>
          <a:xfrm>
            <a:off x="13449" y="685801"/>
            <a:ext cx="11981948" cy="5927102"/>
            <a:chOff x="13449" y="685801"/>
            <a:chExt cx="11981948" cy="5927102"/>
          </a:xfrm>
        </p:grpSpPr>
        <p:sp>
          <p:nvSpPr>
            <p:cNvPr id="5" name="Rettangolo 4"/>
            <p:cNvSpPr/>
            <p:nvPr/>
          </p:nvSpPr>
          <p:spPr>
            <a:xfrm>
              <a:off x="13449" y="4234722"/>
              <a:ext cx="2230192" cy="11695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1400" dirty="0"/>
                <a:t>Peso % di ciascun </a:t>
              </a:r>
              <a:r>
                <a:rPr lang="it-IT" altLang="it-IT" sz="1400" b="1" dirty="0"/>
                <a:t>CANALE DI VENDITA </a:t>
              </a:r>
              <a:r>
                <a:rPr lang="it-IT" altLang="it-IT" sz="1400" dirty="0"/>
                <a:t>progressivo a Dicembre, per ciascun </a:t>
              </a:r>
              <a:r>
                <a:rPr lang="it-IT" altLang="it-IT" sz="1400" b="1" dirty="0" smtClean="0"/>
                <a:t>Oggetto/</a:t>
              </a:r>
            </a:p>
            <a:p>
              <a:pPr algn="ctr"/>
              <a:r>
                <a:rPr lang="it-IT" altLang="it-IT" sz="1400" b="1" dirty="0" smtClean="0"/>
                <a:t>Tipologia</a:t>
              </a:r>
              <a:endParaRPr lang="it-IT" altLang="it-IT" sz="1400" b="1" dirty="0"/>
            </a:p>
          </p:txBody>
        </p:sp>
        <p:graphicFrame>
          <p:nvGraphicFramePr>
            <p:cNvPr id="7" name="Grafico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09493704"/>
                </p:ext>
              </p:extLst>
            </p:nvPr>
          </p:nvGraphicFramePr>
          <p:xfrm>
            <a:off x="745293" y="707706"/>
            <a:ext cx="11236036" cy="25964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Rettangolo 1"/>
            <p:cNvSpPr/>
            <p:nvPr/>
          </p:nvSpPr>
          <p:spPr>
            <a:xfrm>
              <a:off x="26895" y="1293051"/>
              <a:ext cx="2212246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altLang="it-IT" sz="1400" dirty="0"/>
                <a:t>Peso % di ciascun </a:t>
              </a:r>
              <a:r>
                <a:rPr lang="it-IT" altLang="it-IT" sz="1400" b="1" dirty="0" smtClean="0"/>
                <a:t>OGGETTO/TIPOLOGIA </a:t>
              </a:r>
              <a:r>
                <a:rPr lang="it-IT" altLang="it-IT" sz="1400" dirty="0"/>
                <a:t>progressivo a Dicembre, per </a:t>
              </a:r>
              <a:r>
                <a:rPr lang="it-IT" altLang="it-IT" sz="1400" b="1" dirty="0"/>
                <a:t>ogni canale di Vendita </a:t>
              </a:r>
            </a:p>
          </p:txBody>
        </p:sp>
        <p:sp>
          <p:nvSpPr>
            <p:cNvPr id="8" name="Rettangolo 7"/>
            <p:cNvSpPr/>
            <p:nvPr/>
          </p:nvSpPr>
          <p:spPr>
            <a:xfrm>
              <a:off x="2192787" y="685801"/>
              <a:ext cx="9802610" cy="2907615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2197597" y="3812363"/>
              <a:ext cx="9796030" cy="2800540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12" name="Grafico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2793832"/>
                </p:ext>
              </p:extLst>
            </p:nvPr>
          </p:nvGraphicFramePr>
          <p:xfrm>
            <a:off x="1547446" y="3812363"/>
            <a:ext cx="10447951" cy="26564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0540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201215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  <a:p>
            <a:r>
              <a:rPr lang="it-IT" altLang="it-IT" sz="1600" dirty="0"/>
              <a:t>Peso % di ciascun </a:t>
            </a:r>
            <a:r>
              <a:rPr lang="it-IT" altLang="it-IT" sz="1600" b="1" dirty="0"/>
              <a:t>OGGETTO/TIPOLOGIA progressivo a </a:t>
            </a:r>
            <a:r>
              <a:rPr lang="it-IT" altLang="it-IT" sz="1600" b="1" dirty="0" smtClean="0"/>
              <a:t>Dicembre</a:t>
            </a:r>
            <a:r>
              <a:rPr lang="it-IT" altLang="it-IT" sz="1600" dirty="0" smtClean="0"/>
              <a:t>, </a:t>
            </a:r>
            <a:r>
              <a:rPr lang="it-IT" altLang="it-IT" sz="1600" dirty="0"/>
              <a:t>per ogni canale di Vendita </a:t>
            </a:r>
          </a:p>
        </p:txBody>
      </p:sp>
      <p:graphicFrame>
        <p:nvGraphicFramePr>
          <p:cNvPr id="4" name="Group 41"/>
          <p:cNvGraphicFramePr>
            <a:graphicFrameLocks noGrp="1"/>
          </p:cNvGraphicFramePr>
          <p:nvPr>
            <p:extLst/>
          </p:nvPr>
        </p:nvGraphicFramePr>
        <p:xfrm>
          <a:off x="207819" y="1032505"/>
          <a:ext cx="11532283" cy="23360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531419"/>
                <a:gridCol w="1195454"/>
                <a:gridCol w="914400"/>
                <a:gridCol w="1731818"/>
                <a:gridCol w="1537855"/>
                <a:gridCol w="1205345"/>
                <a:gridCol w="1288473"/>
                <a:gridCol w="1127519"/>
              </a:tblGrid>
              <a:tr h="782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OGGETTO/TIPOLOGIA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EMAIL/SMS/MMS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66" marR="45766" marT="45770" marB="457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NATIVE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ALTRE</a:t>
                      </a:r>
                      <a:r>
                        <a:rPr lang="it-IT" sz="14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TIPOLOGIE</a:t>
                      </a:r>
                      <a:endParaRPr lang="it-IT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Totale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148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3788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632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5" name="Rettangolo 4"/>
          <p:cNvSpPr/>
          <p:nvPr/>
        </p:nvSpPr>
        <p:spPr>
          <a:xfrm>
            <a:off x="1869136" y="3630870"/>
            <a:ext cx="9117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Peso % di ciascun </a:t>
            </a:r>
            <a:r>
              <a:rPr lang="it-IT" altLang="it-IT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CANALE DI VENDITA progressivo a </a:t>
            </a:r>
            <a:r>
              <a:rPr lang="it-IT" altLang="it-IT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Dicembre</a:t>
            </a:r>
            <a:r>
              <a:rPr lang="it-IT" altLang="it-IT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per ciascun Oggetto/tipologia</a:t>
            </a:r>
            <a:endParaRPr lang="it-IT" altLang="it-I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191328"/>
              </p:ext>
            </p:extLst>
          </p:nvPr>
        </p:nvGraphicFramePr>
        <p:xfrm>
          <a:off x="448647" y="4008884"/>
          <a:ext cx="11291454" cy="241962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95599"/>
                <a:gridCol w="1205345"/>
                <a:gridCol w="1260764"/>
                <a:gridCol w="1717964"/>
                <a:gridCol w="1399309"/>
                <a:gridCol w="1427018"/>
                <a:gridCol w="1385455"/>
              </a:tblGrid>
              <a:tr h="745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OGGETTO/TIPOLOGIA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EMAIL/SMS/MMS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66" marR="45766" marT="45770" marB="4577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NATIVE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ALTRE</a:t>
                      </a:r>
                      <a:r>
                        <a:rPr lang="it-IT" sz="14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TIPOLOGIE</a:t>
                      </a:r>
                      <a:endParaRPr lang="it-IT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400" b="1" i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45772" marR="45772" marT="45757" marB="457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3973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105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949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Totale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37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VENDITA DIRETTA: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DEVICE/STRUMENTO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97367"/>
              </p:ext>
            </p:extLst>
          </p:nvPr>
        </p:nvGraphicFramePr>
        <p:xfrm>
          <a:off x="471380" y="797882"/>
          <a:ext cx="11160000" cy="55964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610"/>
                <a:gridCol w="1263870"/>
                <a:gridCol w="1111977"/>
                <a:gridCol w="1221745"/>
                <a:gridCol w="1154102"/>
                <a:gridCol w="1162527"/>
                <a:gridCol w="1213321"/>
                <a:gridCol w="1278276"/>
                <a:gridCol w="1097572"/>
              </a:tblGrid>
              <a:tr h="2913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814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433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-15,2%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05599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96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OPEN AUCTION: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DEVICE/STRUMENTO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577196"/>
              </p:ext>
            </p:extLst>
          </p:nvPr>
        </p:nvGraphicFramePr>
        <p:xfrm>
          <a:off x="486867" y="812144"/>
          <a:ext cx="11160000" cy="55964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616"/>
                <a:gridCol w="1286121"/>
                <a:gridCol w="1089725"/>
                <a:gridCol w="1205586"/>
                <a:gridCol w="1170260"/>
                <a:gridCol w="1209543"/>
                <a:gridCol w="1166303"/>
                <a:gridCol w="1227580"/>
                <a:gridCol w="1148266"/>
              </a:tblGrid>
              <a:tr h="2913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814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433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05599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1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PRIVATE DEAL: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DEVICE/STRUMENTO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102697"/>
              </p:ext>
            </p:extLst>
          </p:nvPr>
        </p:nvGraphicFramePr>
        <p:xfrm>
          <a:off x="540655" y="828039"/>
          <a:ext cx="11160000" cy="55964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616"/>
                <a:gridCol w="1234673"/>
                <a:gridCol w="1141173"/>
                <a:gridCol w="1225988"/>
                <a:gridCol w="1149858"/>
                <a:gridCol w="1174780"/>
                <a:gridCol w="1201066"/>
                <a:gridCol w="1222787"/>
                <a:gridCol w="1153059"/>
              </a:tblGrid>
              <a:tr h="29137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7814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1259,3%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26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433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235,4%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277,9%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05599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VENDITA DIRETTA: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917347"/>
              </p:ext>
            </p:extLst>
          </p:nvPr>
        </p:nvGraphicFramePr>
        <p:xfrm>
          <a:off x="703032" y="848840"/>
          <a:ext cx="10439999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68863"/>
                <a:gridCol w="1335728"/>
                <a:gridCol w="1487984"/>
                <a:gridCol w="1465302"/>
                <a:gridCol w="1358410"/>
                <a:gridCol w="1285798"/>
                <a:gridCol w="1537914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69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VENDITA DIRETTA: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656606"/>
              </p:ext>
            </p:extLst>
          </p:nvPr>
        </p:nvGraphicFramePr>
        <p:xfrm>
          <a:off x="865111" y="848840"/>
          <a:ext cx="10296000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41710"/>
                <a:gridCol w="1424462"/>
                <a:gridCol w="1360301"/>
                <a:gridCol w="1359080"/>
                <a:gridCol w="1425683"/>
                <a:gridCol w="1449501"/>
                <a:gridCol w="1335263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-75,8%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64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OPEN AUCTION: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734760"/>
              </p:ext>
            </p:extLst>
          </p:nvPr>
        </p:nvGraphicFramePr>
        <p:xfrm>
          <a:off x="1013032" y="848840"/>
          <a:ext cx="10228706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07766"/>
                <a:gridCol w="1341917"/>
                <a:gridCol w="1394161"/>
                <a:gridCol w="1322144"/>
                <a:gridCol w="1413934"/>
                <a:gridCol w="1302372"/>
                <a:gridCol w="1546412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0,011%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0,044%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0,020%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0,009%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6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OPEN AUCTION: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573305"/>
              </p:ext>
            </p:extLst>
          </p:nvPr>
        </p:nvGraphicFramePr>
        <p:xfrm>
          <a:off x="932350" y="848840"/>
          <a:ext cx="10044000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94188"/>
                <a:gridCol w="1288262"/>
                <a:gridCol w="1428342"/>
                <a:gridCol w="1261070"/>
                <a:gridCol w="1455534"/>
                <a:gridCol w="1247325"/>
                <a:gridCol w="1469279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259,6%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1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PRIVATE DEAL: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763136"/>
              </p:ext>
            </p:extLst>
          </p:nvPr>
        </p:nvGraphicFramePr>
        <p:xfrm>
          <a:off x="1174396" y="848840"/>
          <a:ext cx="9758063" cy="534585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09848"/>
                <a:gridCol w="1318815"/>
                <a:gridCol w="1276802"/>
                <a:gridCol w="1291586"/>
                <a:gridCol w="1304031"/>
                <a:gridCol w="1291251"/>
                <a:gridCol w="1465730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NESLETTER/EMAIL/SMS/MMS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0,013%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0,027%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0,025%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0,018%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58,3%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0,009%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19288" y="483613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Dati richiesti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242340" y="1621137"/>
            <a:ext cx="9714771" cy="3519471"/>
            <a:chOff x="2000245" y="3449808"/>
            <a:chExt cx="7384266" cy="2411244"/>
          </a:xfrm>
        </p:grpSpPr>
        <p:sp>
          <p:nvSpPr>
            <p:cNvPr id="9" name="Rettangolo 8"/>
            <p:cNvSpPr/>
            <p:nvPr/>
          </p:nvSpPr>
          <p:spPr bwMode="auto">
            <a:xfrm>
              <a:off x="3695167" y="3449808"/>
              <a:ext cx="5689344" cy="1075399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>
                  <a:latin typeface="+mj-lt"/>
                </a:rPr>
                <a:t>I </a:t>
              </a:r>
              <a:r>
                <a:rPr lang="it-IT" sz="1600" b="0" dirty="0">
                  <a:latin typeface="+mj-lt"/>
                </a:rPr>
                <a:t>dati dovranno corrispondere nei totali a quanto già dichiarato mensilmente in tale tipologia ed essere suddivisi tra</a:t>
              </a:r>
              <a:r>
                <a:rPr lang="it-IT" sz="1600" b="0" dirty="0" smtClean="0">
                  <a:latin typeface="+mj-lt"/>
                </a:rPr>
                <a:t>:</a:t>
              </a:r>
            </a:p>
            <a:p>
              <a:pPr algn="just"/>
              <a:endParaRPr lang="it-IT" sz="1600" b="0" dirty="0">
                <a:latin typeface="+mj-lt"/>
              </a:endParaRPr>
            </a:p>
            <a:p>
              <a:pPr marL="342900" indent="-342900" algn="just">
                <a:buClr>
                  <a:srgbClr val="E27A08"/>
                </a:buClr>
                <a:buAutoNum type="arabicPeriod"/>
              </a:pPr>
              <a:r>
                <a:rPr lang="it-IT" sz="1600" b="0" dirty="0" smtClean="0">
                  <a:latin typeface="+mj-lt"/>
                </a:rPr>
                <a:t>Fatturato netto effettuato tramite la </a:t>
              </a:r>
              <a:r>
                <a:rPr lang="it-IT" sz="1600" i="1" dirty="0" smtClean="0">
                  <a:latin typeface="+mj-lt"/>
                </a:rPr>
                <a:t>Vendita diretta</a:t>
              </a:r>
            </a:p>
            <a:p>
              <a:pPr marL="342900" indent="-342900" algn="just">
                <a:buClr>
                  <a:srgbClr val="E27A08"/>
                </a:buClr>
                <a:buFont typeface="+mj-lt"/>
                <a:buAutoNum type="arabicPeriod"/>
              </a:pPr>
              <a:r>
                <a:rPr lang="it-IT" sz="1600" b="0" dirty="0" smtClean="0">
                  <a:latin typeface="+mj-lt"/>
                </a:rPr>
                <a:t>Fatturato netto effettuato </a:t>
              </a:r>
              <a:r>
                <a:rPr lang="it-IT" sz="1600" b="0" dirty="0">
                  <a:latin typeface="+mj-lt"/>
                </a:rPr>
                <a:t>tramite la modalità </a:t>
              </a:r>
              <a:r>
                <a:rPr lang="it-IT" sz="1600" i="1" dirty="0">
                  <a:latin typeface="+mj-lt"/>
                </a:rPr>
                <a:t>Open </a:t>
              </a:r>
              <a:r>
                <a:rPr lang="it-IT" sz="1600" i="1" dirty="0" err="1">
                  <a:latin typeface="+mj-lt"/>
                </a:rPr>
                <a:t>Auction</a:t>
              </a:r>
              <a:r>
                <a:rPr lang="it-IT" sz="1600" i="1" dirty="0">
                  <a:latin typeface="+mj-lt"/>
                </a:rPr>
                <a:t> </a:t>
              </a:r>
              <a:r>
                <a:rPr lang="it-IT" sz="1600" b="0" dirty="0">
                  <a:latin typeface="+mj-lt"/>
                </a:rPr>
                <a:t>(o RTB)</a:t>
              </a:r>
            </a:p>
            <a:p>
              <a:pPr marL="342900" indent="-342900" algn="just">
                <a:buClr>
                  <a:srgbClr val="E27A08"/>
                </a:buClr>
                <a:buFont typeface="+mj-lt"/>
                <a:buAutoNum type="arabicPeriod"/>
              </a:pPr>
              <a:r>
                <a:rPr lang="it-IT" sz="1600" b="0" dirty="0">
                  <a:latin typeface="+mj-lt"/>
                </a:rPr>
                <a:t>Fatturato netto effettuato </a:t>
              </a:r>
              <a:r>
                <a:rPr lang="it-IT" sz="1600" b="0" dirty="0" smtClean="0">
                  <a:latin typeface="+mj-lt"/>
                </a:rPr>
                <a:t>dai cosiddetti </a:t>
              </a:r>
              <a:r>
                <a:rPr lang="it-IT" sz="1600" i="1" dirty="0">
                  <a:latin typeface="+mj-lt"/>
                </a:rPr>
                <a:t>Private Deal</a:t>
              </a:r>
              <a:r>
                <a:rPr lang="it-IT" sz="1600" dirty="0">
                  <a:latin typeface="+mj-lt"/>
                </a:rPr>
                <a:t>.  </a:t>
              </a:r>
            </a:p>
          </p:txBody>
        </p:sp>
        <p:sp>
          <p:nvSpPr>
            <p:cNvPr id="10" name="Rettangolo 9"/>
            <p:cNvSpPr/>
            <p:nvPr/>
          </p:nvSpPr>
          <p:spPr bwMode="auto">
            <a:xfrm>
              <a:off x="3695167" y="5291723"/>
              <a:ext cx="5689344" cy="569329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/>
                <a:t>I </a:t>
              </a:r>
              <a:r>
                <a:rPr lang="it-IT" sz="1600" b="0" dirty="0"/>
                <a:t>volumi di </a:t>
              </a:r>
              <a:r>
                <a:rPr lang="it-IT" sz="1600" b="0" dirty="0" smtClean="0"/>
                <a:t>Impression </a:t>
              </a:r>
              <a:r>
                <a:rPr lang="it-IT" sz="1600" b="0" dirty="0"/>
                <a:t>erogati in modalità </a:t>
              </a:r>
              <a:r>
                <a:rPr lang="it-IT" sz="1600" b="0" dirty="0" smtClean="0"/>
                <a:t>di “Vendita ad Impression”, </a:t>
              </a:r>
              <a:r>
                <a:rPr lang="it-IT" sz="1600" b="0" dirty="0"/>
                <a:t>suddivisi per Device e </a:t>
              </a:r>
              <a:r>
                <a:rPr lang="it-IT" sz="1600" b="0" dirty="0" smtClean="0"/>
                <a:t>Formato. </a:t>
              </a:r>
            </a:p>
            <a:p>
              <a:pPr algn="just"/>
              <a:r>
                <a:rPr lang="it-IT" sz="1600" b="0" dirty="0" smtClean="0"/>
                <a:t>Il dato non è suddiviso per i tre canali di Vendita ad Impression </a:t>
              </a:r>
              <a:endParaRPr lang="it-IT" sz="1600" b="0" dirty="0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2000245" y="3449849"/>
              <a:ext cx="1479610" cy="1075358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 smtClean="0">
                  <a:solidFill>
                    <a:schemeClr val="bg1"/>
                  </a:solidFill>
                </a:rPr>
                <a:t>Fatturati netti </a:t>
              </a:r>
              <a:r>
                <a:rPr lang="it-IT" sz="1600" dirty="0">
                  <a:solidFill>
                    <a:schemeClr val="bg1"/>
                  </a:solidFill>
                </a:rPr>
                <a:t>relativi alla </a:t>
              </a:r>
              <a:endParaRPr lang="it-IT" sz="16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it-IT" sz="1600" dirty="0" smtClean="0">
                  <a:solidFill>
                    <a:schemeClr val="bg1"/>
                  </a:solidFill>
                </a:rPr>
                <a:t>Vendita ad Impression</a:t>
              </a:r>
            </a:p>
          </p:txBody>
        </p:sp>
        <p:sp>
          <p:nvSpPr>
            <p:cNvPr id="12" name="Rettangolo 11"/>
            <p:cNvSpPr/>
            <p:nvPr/>
          </p:nvSpPr>
          <p:spPr bwMode="auto">
            <a:xfrm>
              <a:off x="2000245" y="5291723"/>
              <a:ext cx="1479610" cy="56932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4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dirty="0" smtClean="0">
                  <a:solidFill>
                    <a:schemeClr val="bg1"/>
                  </a:solidFill>
                </a:rPr>
                <a:t>Volumi di Impression Venduti</a:t>
              </a:r>
              <a:endParaRPr lang="it-IT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4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PROGRAMMATICO VENDITA PRIVATE DEAL:</a:t>
            </a:r>
          </a:p>
          <a:p>
            <a:r>
              <a:rPr lang="it-IT" altLang="it-IT" sz="1600" b="1" dirty="0" smtClean="0"/>
              <a:t>Peso </a:t>
            </a:r>
            <a:r>
              <a:rPr lang="it-IT" altLang="it-IT" sz="1600" b="1" dirty="0"/>
              <a:t>% del Fatturato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OGGETTO/TIPOLOGIA e </a:t>
            </a:r>
            <a:r>
              <a:rPr lang="it-IT" altLang="it-IT" sz="1600" b="1" dirty="0"/>
              <a:t>crescita % dei fatturati </a:t>
            </a:r>
            <a:r>
              <a:rPr lang="it-IT" altLang="it-IT" sz="1600" dirty="0"/>
              <a:t>2017 sui fatturati 2016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615610"/>
              </p:ext>
            </p:extLst>
          </p:nvPr>
        </p:nvGraphicFramePr>
        <p:xfrm>
          <a:off x="770986" y="848840"/>
          <a:ext cx="10440000" cy="55592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68867"/>
                <a:gridCol w="1075674"/>
                <a:gridCol w="1748037"/>
                <a:gridCol w="1075674"/>
                <a:gridCol w="1748037"/>
                <a:gridCol w="1075674"/>
                <a:gridCol w="1748037"/>
              </a:tblGrid>
              <a:tr h="39632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264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 su totale Vendita Diretta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su totale 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1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856389,8%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11559" y="6519046"/>
            <a:ext cx="75454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* </a:t>
            </a:r>
            <a:r>
              <a:rPr lang="it-IT" sz="1300" dirty="0"/>
              <a:t>Crescita % dei fatturati 2017 sui fatturati </a:t>
            </a:r>
            <a:r>
              <a:rPr lang="it-IT" sz="1300" dirty="0" smtClean="0"/>
              <a:t>2016: (Fatturato 2017 – Fatturato 2016)/ Fatturato 2016</a:t>
            </a:r>
            <a:endParaRPr lang="it-IT" sz="13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912620" y="6535308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95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 bwMode="auto">
          <a:xfrm>
            <a:off x="879558" y="1094456"/>
            <a:ext cx="10432885" cy="4093428"/>
          </a:xfrm>
          <a:prstGeom prst="rect">
            <a:avLst/>
          </a:prstGeom>
          <a:solidFill>
            <a:srgbClr val="FEA7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it-IT" altLang="it-IT" sz="20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2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</a:t>
            </a: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it-IT" altLang="it-IT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dei prezzi medi del Canale di Vendita Impression.</a:t>
            </a: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L’analisi non considera separatamente i tre canali di vendita (Diretta, Open 	Auction e Private Deal), ma è realizzata a Totale Impression.</a:t>
            </a:r>
          </a:p>
          <a:p>
            <a:pPr marL="457200"/>
            <a:endParaRPr lang="it-IT" altLang="it-IT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prezzi medi sono pertanto calcolati come:</a:t>
            </a:r>
          </a:p>
          <a:p>
            <a:pPr marL="457200"/>
            <a:r>
              <a:rPr lang="it-IT" altLang="it-IT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(Totale Fatturato Impression/Volumi di </a:t>
            </a:r>
            <a:r>
              <a:rPr lang="it-IT" altLang="it-IT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Impression Vendute)*1.000 </a:t>
            </a:r>
          </a:p>
          <a:p>
            <a:endParaRPr lang="it-IT" altLang="it-IT" sz="1600" i="1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altLang="it-IT" sz="16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16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o 18"/>
          <p:cNvGrpSpPr/>
          <p:nvPr/>
        </p:nvGrpSpPr>
        <p:grpSpPr>
          <a:xfrm>
            <a:off x="963960" y="800272"/>
            <a:ext cx="10264080" cy="2554545"/>
            <a:chOff x="963960" y="692696"/>
            <a:chExt cx="10264080" cy="2554545"/>
          </a:xfrm>
        </p:grpSpPr>
        <p:sp>
          <p:nvSpPr>
            <p:cNvPr id="3" name="Rettangolo 2"/>
            <p:cNvSpPr/>
            <p:nvPr/>
          </p:nvSpPr>
          <p:spPr bwMode="auto">
            <a:xfrm>
              <a:off x="963960" y="692696"/>
              <a:ext cx="10264080" cy="255454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600" b="0" dirty="0" smtClean="0"/>
                <a:t>Nelle slide che seguono è riportata l’analisi dei </a:t>
              </a:r>
              <a:r>
                <a:rPr lang="it-IT" sz="1600" dirty="0" smtClean="0"/>
                <a:t>Prezzi Medi del Canale di Vendita Impression</a:t>
              </a:r>
              <a:r>
                <a:rPr lang="it-IT" sz="1600" b="0" dirty="0"/>
                <a:t> </a:t>
              </a:r>
              <a:r>
                <a:rPr lang="it-IT" sz="1600" b="0" dirty="0" smtClean="0"/>
                <a:t>per le </a:t>
              </a:r>
              <a:r>
                <a:rPr lang="it-IT" sz="1600" dirty="0" smtClean="0"/>
                <a:t>22 Concessionarie </a:t>
              </a:r>
              <a:r>
                <a:rPr lang="it-IT" sz="1600" b="0" dirty="0" smtClean="0"/>
                <a:t>che hanno dichiarato </a:t>
              </a:r>
              <a:r>
                <a:rPr lang="it-IT" sz="1600" b="0" dirty="0"/>
                <a:t>in maniera </a:t>
              </a:r>
              <a:r>
                <a:rPr lang="it-IT" sz="1600" b="0" dirty="0" smtClean="0"/>
                <a:t>completa i propri dati (sia </a:t>
              </a:r>
              <a:r>
                <a:rPr lang="it-IT" sz="1600" b="0" dirty="0"/>
                <a:t>nei fatturati netti che nel volume di Impression </a:t>
              </a:r>
              <a:r>
                <a:rPr lang="it-IT" sz="1600" b="0" dirty="0" smtClean="0"/>
                <a:t>vendute). </a:t>
              </a: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L’analisi è stata effettuata…</a:t>
              </a: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…in ciascuna vista sono </a:t>
              </a:r>
              <a:r>
                <a:rPr lang="it-IT" altLang="it-IT" sz="16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riportati i seguenti dati:</a:t>
              </a:r>
              <a:endParaRPr lang="it-IT" altLang="it-IT" sz="1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Rettangolo 3"/>
            <p:cNvSpPr/>
            <p:nvPr/>
          </p:nvSpPr>
          <p:spPr bwMode="auto">
            <a:xfrm>
              <a:off x="5018350" y="2392991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400" b="1" dirty="0" smtClean="0">
                  <a:solidFill>
                    <a:schemeClr val="bg1"/>
                  </a:solidFill>
                </a:rPr>
                <a:t>PER DEVICE/STRUMENTO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Rettangolo 4"/>
            <p:cNvSpPr/>
            <p:nvPr/>
          </p:nvSpPr>
          <p:spPr bwMode="auto">
            <a:xfrm>
              <a:off x="7749601" y="2392991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400" b="1" dirty="0" smtClean="0">
                  <a:solidFill>
                    <a:schemeClr val="bg1"/>
                  </a:solidFill>
                </a:rPr>
                <a:t>PER OGGETTO/TIPOLOGIA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ttangolo 5"/>
            <p:cNvSpPr/>
            <p:nvPr/>
          </p:nvSpPr>
          <p:spPr bwMode="auto">
            <a:xfrm>
              <a:off x="1936916" y="2392991"/>
              <a:ext cx="2890319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400" b="1" dirty="0" smtClean="0">
                  <a:solidFill>
                    <a:schemeClr val="bg1"/>
                  </a:solidFill>
                </a:rPr>
                <a:t>A TOTALE CANALE DI VENDITA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1335361" y="3870269"/>
            <a:ext cx="9521279" cy="2152636"/>
            <a:chOff x="549729" y="3480306"/>
            <a:chExt cx="9521279" cy="2152636"/>
          </a:xfrm>
        </p:grpSpPr>
        <p:sp>
          <p:nvSpPr>
            <p:cNvPr id="7" name="Rettangolo 6"/>
            <p:cNvSpPr/>
            <p:nvPr/>
          </p:nvSpPr>
          <p:spPr bwMode="auto">
            <a:xfrm>
              <a:off x="549729" y="3480306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1" dirty="0">
                  <a:solidFill>
                    <a:srgbClr val="FEA70A"/>
                  </a:solidFill>
                </a:rPr>
                <a:t>Prezzi medi </a:t>
              </a:r>
              <a:r>
                <a:rPr lang="it-IT" altLang="it-IT" sz="1600" b="0" dirty="0"/>
                <a:t>a totale Canale di vendita Impression</a:t>
              </a:r>
              <a:endParaRPr lang="it-IT" sz="1600" b="0" dirty="0"/>
            </a:p>
          </p:txBody>
        </p:sp>
        <p:sp>
          <p:nvSpPr>
            <p:cNvPr id="9" name="Rettangolo 8"/>
            <p:cNvSpPr/>
            <p:nvPr/>
          </p:nvSpPr>
          <p:spPr bwMode="auto">
            <a:xfrm>
              <a:off x="549729" y="4291793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Crescita % dei Prezzi Medi </a:t>
              </a:r>
              <a:r>
                <a:rPr lang="it-IT" altLang="it-IT" sz="1600" b="0" dirty="0"/>
                <a:t>rispetto all’anno precedente</a:t>
              </a:r>
              <a:endParaRPr lang="it-IT" sz="1600" b="0" dirty="0"/>
            </a:p>
          </p:txBody>
        </p:sp>
        <p:sp>
          <p:nvSpPr>
            <p:cNvPr id="10" name="Rettangolo 9"/>
            <p:cNvSpPr/>
            <p:nvPr/>
          </p:nvSpPr>
          <p:spPr bwMode="auto">
            <a:xfrm>
              <a:off x="549729" y="5048167"/>
              <a:ext cx="38878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altLang="it-IT" sz="1600" b="1" dirty="0">
                  <a:solidFill>
                    <a:srgbClr val="FEA70A"/>
                  </a:solidFill>
                </a:rPr>
                <a:t>Crescita % dei fatturati </a:t>
              </a:r>
              <a:r>
                <a:rPr lang="it-IT" altLang="it-IT" sz="1600" b="0" dirty="0"/>
                <a:t>2017 sui fatturati 2016</a:t>
              </a:r>
              <a:endParaRPr lang="it-IT" sz="1600" b="0" dirty="0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5260826" y="3484377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Totale Fatturato Impression/Volumi di Impression Vendute)*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1.000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ttangolo 11"/>
            <p:cNvSpPr/>
            <p:nvPr/>
          </p:nvSpPr>
          <p:spPr bwMode="auto">
            <a:xfrm>
              <a:off x="5260826" y="4295863"/>
              <a:ext cx="4810182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(Prezzi Medi 2017 – Prezzi Medi 2016)/ Prezzi Medi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ttangolo 12"/>
            <p:cNvSpPr/>
            <p:nvPr/>
          </p:nvSpPr>
          <p:spPr bwMode="auto">
            <a:xfrm>
              <a:off x="5260826" y="5191662"/>
              <a:ext cx="4810182" cy="338554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1600" b="0" i="1" dirty="0">
                  <a:latin typeface="Arial" panose="020B0604020202020204" pitchFamily="34" charset="0"/>
                  <a:cs typeface="Arial" panose="020B0604020202020204" pitchFamily="34" charset="0"/>
                </a:rPr>
                <a:t>(Fatturato 2017 – Fatturato 2016)/ Fatturato </a:t>
              </a:r>
              <a:r>
                <a:rPr lang="it-IT" altLang="it-IT" sz="1600" b="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altLang="it-IT" sz="1600" b="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riangolo isoscele 13"/>
            <p:cNvSpPr/>
            <p:nvPr/>
          </p:nvSpPr>
          <p:spPr bwMode="auto">
            <a:xfrm rot="5400000">
              <a:off x="4711975" y="357159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riangolo isoscele 14"/>
            <p:cNvSpPr/>
            <p:nvPr/>
          </p:nvSpPr>
          <p:spPr bwMode="auto">
            <a:xfrm rot="5400000">
              <a:off x="4711975" y="4383078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riangolo isoscele 15"/>
            <p:cNvSpPr/>
            <p:nvPr/>
          </p:nvSpPr>
          <p:spPr bwMode="auto">
            <a:xfrm rot="5400000">
              <a:off x="4711975" y="5139452"/>
              <a:ext cx="359097" cy="430870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e approfondimenti…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919288" y="143525"/>
            <a:ext cx="8353425" cy="672125"/>
          </a:xfrm>
          <a:prstGeom prst="rect">
            <a:avLst/>
          </a:prstGeom>
          <a:extLst/>
        </p:spPr>
        <p:txBody>
          <a:bodyPr>
            <a:normAutofit fontScale="325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2000" b="1" i="1" dirty="0" smtClean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5000" b="1" i="1" dirty="0" smtClean="0">
                <a:cs typeface="Arial" panose="020B0604020202020204" pitchFamily="34" charset="0"/>
              </a:rPr>
              <a:t>Prezzi Medi</a:t>
            </a:r>
            <a:r>
              <a:rPr lang="it-IT" altLang="it-IT" sz="5000" i="1" dirty="0" smtClean="0">
                <a:cs typeface="Arial" panose="020B0604020202020204" pitchFamily="34" charset="0"/>
              </a:rPr>
              <a:t> a Totale Canale di Vendita Impression</a:t>
            </a:r>
            <a:endParaRPr lang="it-IT" altLang="it-IT" sz="5000" i="1" dirty="0"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262697"/>
              </p:ext>
            </p:extLst>
          </p:nvPr>
        </p:nvGraphicFramePr>
        <p:xfrm>
          <a:off x="2164978" y="1043273"/>
          <a:ext cx="7100046" cy="477883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33823"/>
                <a:gridCol w="1506818"/>
                <a:gridCol w="1771471"/>
                <a:gridCol w="1887934"/>
              </a:tblGrid>
              <a:tr h="745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1,613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2,045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2,294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2,228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2,451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2,210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1,663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1,201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2,237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2,698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2,788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3,017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13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2,224 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5949280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3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DEVICE/STRUMENTO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08667"/>
              </p:ext>
            </p:extLst>
          </p:nvPr>
        </p:nvGraphicFramePr>
        <p:xfrm>
          <a:off x="1060077" y="1003909"/>
          <a:ext cx="10008001" cy="503177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41815"/>
                <a:gridCol w="1357414"/>
                <a:gridCol w="1438835"/>
                <a:gridCol w="1399462"/>
                <a:gridCol w="1279578"/>
                <a:gridCol w="1412509"/>
                <a:gridCol w="1678388"/>
              </a:tblGrid>
              <a:tr h="26945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6763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1,816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1,121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2,143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1,746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2,413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1,871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2,349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1,778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2,603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2,462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1,515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1,834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1,260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1,049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2,420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1,627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2,858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2,115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2,945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2,181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3,172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2,444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2,390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1,696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04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DEVICE/STRUMENTO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189196"/>
              </p:ext>
            </p:extLst>
          </p:nvPr>
        </p:nvGraphicFramePr>
        <p:xfrm>
          <a:off x="1060077" y="1019399"/>
          <a:ext cx="10007999" cy="503177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41812"/>
                <a:gridCol w="1300024"/>
                <a:gridCol w="1369851"/>
                <a:gridCol w="1525840"/>
                <a:gridCol w="1279578"/>
                <a:gridCol w="1412509"/>
                <a:gridCol w="1678385"/>
              </a:tblGrid>
              <a:tr h="26945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TV/CONSOLE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6763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1,055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21,179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1,733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17,800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1,948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16,912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2,284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16,830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2,616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14,311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1,954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19,237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1,454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16,685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1,044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15,537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2,064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21,303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3,079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23,410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3,256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20,121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-86,2%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94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2,801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20,125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39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2,034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17,707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-30,4%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</a:t>
            </a:r>
            <a:r>
              <a:rPr lang="it-IT" sz="1200" b="1" dirty="0"/>
              <a:t>2</a:t>
            </a:r>
            <a:r>
              <a:rPr lang="it-IT" sz="1200" b="1" dirty="0" smtClean="0"/>
              <a:t>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79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OGGETTO/TIPOLOGIA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251570"/>
              </p:ext>
            </p:extLst>
          </p:nvPr>
        </p:nvGraphicFramePr>
        <p:xfrm>
          <a:off x="528917" y="1057697"/>
          <a:ext cx="11160002" cy="485798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139803"/>
                <a:gridCol w="832443"/>
                <a:gridCol w="1111949"/>
                <a:gridCol w="1299099"/>
                <a:gridCol w="948141"/>
                <a:gridCol w="1186692"/>
                <a:gridCol w="1299098"/>
                <a:gridCol w="918865"/>
                <a:gridCol w="1140663"/>
                <a:gridCol w="1283249"/>
              </a:tblGrid>
              <a:tr h="29686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74519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1,188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9,426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4,241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1,459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9,741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5,055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1,735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9,923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5,868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1,561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10,444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5,007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1,827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10,012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5,081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9,654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4,410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1,249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8,785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4,209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0,921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9,073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2,403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1,645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11,273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5,442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1,919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10,904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6,227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0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2,051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10,500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4,473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2,276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10,040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6,297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450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1,633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10,086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4,917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-29,9%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1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2353" y="35949"/>
            <a:ext cx="10663517" cy="672125"/>
          </a:xfrm>
          <a:prstGeom prst="rect">
            <a:avLst/>
          </a:prstGeom>
          <a:extLst/>
        </p:spPr>
        <p:txBody>
          <a:bodyPr>
            <a:normAutofit fontScale="25000" lnSpcReduction="20000"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62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IMPRESSION:</a:t>
            </a:r>
          </a:p>
          <a:p>
            <a:endParaRPr lang="it-IT" altLang="it-IT" sz="32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Prezzi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Medi</a:t>
            </a:r>
            <a:r>
              <a:rPr lang="it-IT" altLang="it-IT" sz="6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OGGETTO/TIPOLOGIA</a:t>
            </a:r>
          </a:p>
          <a:p>
            <a:endParaRPr lang="it-IT" altLang="it-IT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6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Crescita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% dei Prezzi Medi 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e dei </a:t>
            </a:r>
            <a:r>
              <a:rPr lang="it-IT" altLang="it-IT" sz="6400" b="1" i="1" dirty="0">
                <a:latin typeface="Arial" panose="020B0604020202020204" pitchFamily="34" charset="0"/>
                <a:cs typeface="Arial" panose="020B0604020202020204" pitchFamily="34" charset="0"/>
              </a:rPr>
              <a:t>Fatturati</a:t>
            </a:r>
            <a:r>
              <a:rPr lang="it-IT" altLang="it-IT" sz="6400" i="1" dirty="0">
                <a:latin typeface="Arial" panose="020B0604020202020204" pitchFamily="34" charset="0"/>
                <a:cs typeface="Arial" panose="020B0604020202020204" pitchFamily="34" charset="0"/>
              </a:rPr>
              <a:t> su anno precedente</a:t>
            </a:r>
            <a:endParaRPr lang="it-IT" altLang="it-IT" sz="6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993169"/>
              </p:ext>
            </p:extLst>
          </p:nvPr>
        </p:nvGraphicFramePr>
        <p:xfrm>
          <a:off x="528917" y="1071144"/>
          <a:ext cx="11160000" cy="485798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139803"/>
                <a:gridCol w="832443"/>
                <a:gridCol w="1111949"/>
                <a:gridCol w="1299098"/>
                <a:gridCol w="948141"/>
                <a:gridCol w="1186692"/>
                <a:gridCol w="1299097"/>
                <a:gridCol w="918865"/>
                <a:gridCol w="1140663"/>
                <a:gridCol w="1283249"/>
              </a:tblGrid>
              <a:tr h="29686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74519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kumimoji="0" lang="it-IT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kumimoji="0" lang="it-IT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0,875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4,379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1,634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-26,5%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5,052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2,335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2,157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-86,0%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2,944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6,174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4,289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3,766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3,243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5,929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2,832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1,848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2,162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3,159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-52,3%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0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4,096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2,770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3,351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246,6%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3,139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90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3,465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245,9%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0,936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-55,5%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67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6,562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768,2%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1,077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-89,0%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450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2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3,146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171,9%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89,9%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2,768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-52,4%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-75,8%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1" name="Rettangolo 20"/>
          <p:cNvSpPr/>
          <p:nvPr/>
        </p:nvSpPr>
        <p:spPr>
          <a:xfrm>
            <a:off x="786371" y="6070303"/>
            <a:ext cx="7507183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300" dirty="0" smtClean="0">
                <a:solidFill>
                  <a:srgbClr val="FF0000"/>
                </a:solidFill>
              </a:rPr>
              <a:t>* </a:t>
            </a:r>
            <a:r>
              <a:rPr lang="it-IT" sz="1300" dirty="0" smtClean="0"/>
              <a:t>  Prezzi </a:t>
            </a:r>
            <a:r>
              <a:rPr lang="it-IT" sz="1300" dirty="0"/>
              <a:t>medi: Fatturato (in migliaia di euro</a:t>
            </a:r>
            <a:r>
              <a:rPr lang="it-IT" sz="1300" dirty="0" smtClean="0"/>
              <a:t>)/Numero Impression Vendute*1.000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 </a:t>
            </a:r>
            <a:r>
              <a:rPr lang="it-IT" sz="1300" dirty="0" smtClean="0"/>
              <a:t>Crescita % Prezzi Medi: </a:t>
            </a:r>
            <a:r>
              <a:rPr lang="it-IT" sz="1300" dirty="0"/>
              <a:t>(Prezzi Medi 2017 – Prezzi Medi 2016)/ Prezzi Medi </a:t>
            </a:r>
            <a:r>
              <a:rPr lang="it-IT" sz="1300" dirty="0" smtClean="0"/>
              <a:t>2016</a:t>
            </a:r>
          </a:p>
          <a:p>
            <a:endParaRPr lang="it-IT" sz="400" dirty="0" smtClean="0"/>
          </a:p>
          <a:p>
            <a:r>
              <a:rPr lang="it-IT" sz="1300" dirty="0" smtClean="0">
                <a:solidFill>
                  <a:srgbClr val="FF0000"/>
                </a:solidFill>
              </a:rPr>
              <a:t>***</a:t>
            </a:r>
            <a:r>
              <a:rPr lang="it-IT" sz="1300" dirty="0"/>
              <a:t>Crescita % dei fatturati 2017 sui fatturati 2016: (Fatturato 2017 – Fatturato 2016)/ Fatturato </a:t>
            </a:r>
            <a:r>
              <a:rPr lang="it-IT" sz="1300" dirty="0" smtClean="0"/>
              <a:t>2016</a:t>
            </a:r>
            <a:endParaRPr lang="it-IT" sz="13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912620" y="6562202"/>
            <a:ext cx="1601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Pagina 2 di 2</a:t>
            </a:r>
            <a:endParaRPr lang="it-IT" sz="12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4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ctrTitle"/>
          </p:nvPr>
        </p:nvSpPr>
        <p:spPr>
          <a:xfrm>
            <a:off x="1433788" y="2877954"/>
            <a:ext cx="5274716" cy="1564614"/>
          </a:xfrm>
        </p:spPr>
        <p:txBody>
          <a:bodyPr/>
          <a:lstStyle/>
          <a:p>
            <a:r>
              <a:rPr lang="it-IT" sz="6000" dirty="0" err="1" smtClean="0"/>
              <a:t>Thank</a:t>
            </a:r>
            <a:r>
              <a:rPr lang="it-IT" sz="6000" dirty="0" smtClean="0"/>
              <a:t> </a:t>
            </a:r>
            <a:r>
              <a:rPr lang="it-IT" sz="6000" dirty="0" err="1" smtClean="0"/>
              <a:t>you</a:t>
            </a:r>
            <a:endParaRPr lang="it-IT" sz="6000" dirty="0"/>
          </a:p>
        </p:txBody>
      </p:sp>
      <p:sp>
        <p:nvSpPr>
          <p:cNvPr id="7" name="Sottotitolo 4"/>
          <p:cNvSpPr>
            <a:spLocks noGrp="1"/>
          </p:cNvSpPr>
          <p:nvPr>
            <p:ph type="subTitle" idx="1"/>
          </p:nvPr>
        </p:nvSpPr>
        <p:spPr>
          <a:xfrm>
            <a:off x="1541365" y="4501190"/>
            <a:ext cx="9337921" cy="1232066"/>
          </a:xfrm>
        </p:spPr>
        <p:txBody>
          <a:bodyPr/>
          <a:lstStyle/>
          <a:p>
            <a:pPr algn="l"/>
            <a:r>
              <a:rPr lang="it-IT" sz="2000" dirty="0" smtClean="0"/>
              <a:t>Chiara Castelli</a:t>
            </a:r>
            <a:br>
              <a:rPr lang="it-IT" sz="2000" dirty="0" smtClean="0"/>
            </a:br>
            <a:r>
              <a:rPr lang="it-IT" sz="2000" dirty="0" smtClean="0"/>
              <a:t>Tel. +39 348 1001107</a:t>
            </a:r>
            <a:br>
              <a:rPr lang="it-IT" sz="2000" dirty="0" smtClean="0"/>
            </a:br>
            <a:r>
              <a:rPr lang="it-IT" sz="2000" dirty="0" smtClean="0">
                <a:hlinkClick r:id="rId2"/>
              </a:rPr>
              <a:t>c.castelli@reply.eu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www.reply.com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50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19288" y="183867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Dati dichiarati</a:t>
            </a:r>
            <a:endParaRPr lang="it-IT" altLang="it-IT" sz="2000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tangolo 13"/>
          <p:cNvSpPr/>
          <p:nvPr/>
        </p:nvSpPr>
        <p:spPr bwMode="auto">
          <a:xfrm>
            <a:off x="582706" y="687540"/>
            <a:ext cx="11026588" cy="126188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>
                <a:latin typeface="+mj-lt"/>
              </a:rPr>
              <a:t>Hanno </a:t>
            </a:r>
            <a:r>
              <a:rPr lang="it-IT" sz="1600" b="0" dirty="0">
                <a:latin typeface="+mj-lt"/>
              </a:rPr>
              <a:t>dichiarato i dati in maniera completa (sia </a:t>
            </a:r>
            <a:r>
              <a:rPr lang="it-IT" sz="1600" b="0" dirty="0" smtClean="0">
                <a:latin typeface="+mj-lt"/>
              </a:rPr>
              <a:t>nei </a:t>
            </a:r>
            <a:r>
              <a:rPr lang="it-IT" sz="1600" b="0" dirty="0">
                <a:latin typeface="+mj-lt"/>
              </a:rPr>
              <a:t>fatturati netti che </a:t>
            </a:r>
            <a:r>
              <a:rPr lang="it-IT" sz="1600" b="0" dirty="0" smtClean="0">
                <a:latin typeface="+mj-lt"/>
              </a:rPr>
              <a:t>nel </a:t>
            </a:r>
            <a:r>
              <a:rPr lang="it-IT" sz="1600" b="0" dirty="0">
                <a:latin typeface="+mj-lt"/>
              </a:rPr>
              <a:t>volume di </a:t>
            </a:r>
            <a:r>
              <a:rPr lang="it-IT" sz="1600" b="0" dirty="0" smtClean="0">
                <a:latin typeface="+mj-lt"/>
              </a:rPr>
              <a:t>Impression </a:t>
            </a:r>
            <a:r>
              <a:rPr lang="it-IT" sz="1600" b="0" dirty="0">
                <a:latin typeface="+mj-lt"/>
              </a:rPr>
              <a:t>vendute) </a:t>
            </a:r>
            <a:r>
              <a:rPr lang="it-IT" sz="1600" dirty="0" smtClean="0">
                <a:latin typeface="+mj-lt"/>
              </a:rPr>
              <a:t>22 delle 26 Concessionarie aderenti all’Osservatorio. </a:t>
            </a: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sz="1100" b="0" dirty="0" smtClean="0">
              <a:latin typeface="+mj-lt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>
                <a:latin typeface="+mj-lt"/>
              </a:rPr>
              <a:t>Come mostra la tabella, le 22 Concessionarie </a:t>
            </a:r>
            <a:r>
              <a:rPr lang="it-IT" sz="1600" dirty="0" smtClean="0">
                <a:latin typeface="+mj-lt"/>
              </a:rPr>
              <a:t>rappresentano più dell’80% </a:t>
            </a:r>
            <a:r>
              <a:rPr lang="it-IT" sz="1600" b="0" dirty="0" smtClean="0">
                <a:latin typeface="+mj-lt"/>
              </a:rPr>
              <a:t>del fatturato del canale di vendita Impression complessivamente dichiarato all’Osservatorio per tutti i mesi.</a:t>
            </a:r>
            <a:endParaRPr lang="it-IT" sz="1600" b="0" dirty="0">
              <a:latin typeface="+mj-lt"/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808212"/>
              </p:ext>
            </p:extLst>
          </p:nvPr>
        </p:nvGraphicFramePr>
        <p:xfrm>
          <a:off x="2841813" y="2114725"/>
          <a:ext cx="6508374" cy="454111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69458"/>
                <a:gridCol w="2169458"/>
                <a:gridCol w="2169458"/>
              </a:tblGrid>
              <a:tr h="224794">
                <a:tc gridSpan="3">
                  <a:txBody>
                    <a:bodyPr/>
                    <a:lstStyle/>
                    <a:p>
                      <a:pPr algn="ctr"/>
                      <a:r>
                        <a:rPr lang="it-IT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del Fatturato Totale Impression dichiarato su totale FCP</a:t>
                      </a:r>
                      <a:endParaRPr lang="it-IT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2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2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Progressivo 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84,6%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 bwMode="auto">
          <a:xfrm>
            <a:off x="897161" y="1622282"/>
            <a:ext cx="10397679" cy="3600986"/>
          </a:xfrm>
          <a:prstGeom prst="rect">
            <a:avLst/>
          </a:prstGeom>
          <a:solidFill>
            <a:srgbClr val="FEA70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altLang="it-IT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Canale di Vendita Impression</a:t>
            </a: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alt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alt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del Fatturato venduto ad Impression suddiviso nei canali:</a:t>
            </a:r>
          </a:p>
          <a:p>
            <a:pPr algn="ctr"/>
            <a:endParaRPr lang="it-IT" altLang="it-IT" sz="20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Vendita diretta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Programmatic Open Auction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it-IT" altLang="it-IT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Programmatic Private Deal.</a:t>
            </a:r>
          </a:p>
          <a:p>
            <a:pPr algn="ctr"/>
            <a:endParaRPr lang="it-IT" altLang="it-IT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9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919288" y="479704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e approfondimenti…</a:t>
            </a:r>
            <a:endParaRPr lang="it-IT" altLang="it-IT" sz="2000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1535242" y="2390130"/>
            <a:ext cx="9121517" cy="2544670"/>
            <a:chOff x="1797495" y="3102824"/>
            <a:chExt cx="9121517" cy="2544670"/>
          </a:xfrm>
        </p:grpSpPr>
        <p:sp>
          <p:nvSpPr>
            <p:cNvPr id="4" name="Rettangolo 3"/>
            <p:cNvSpPr/>
            <p:nvPr/>
          </p:nvSpPr>
          <p:spPr bwMode="auto">
            <a:xfrm>
              <a:off x="5083507" y="3102824"/>
              <a:ext cx="5835505" cy="1077218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/>
                <a:t>Indica l’incidenza percentuale dei tre canali </a:t>
              </a:r>
              <a:r>
                <a:rPr lang="it-IT" sz="1600" b="0" dirty="0"/>
                <a:t>di vendita (Diretta, Open Auction e Private Deal</a:t>
              </a:r>
              <a:r>
                <a:rPr lang="it-IT" sz="1600" b="0" dirty="0" smtClean="0"/>
                <a:t>) sul </a:t>
              </a:r>
              <a:r>
                <a:rPr lang="it-IT" sz="1600" b="0" dirty="0"/>
                <a:t>F</a:t>
              </a:r>
              <a:r>
                <a:rPr lang="it-IT" sz="1600" b="0" dirty="0" smtClean="0"/>
                <a:t>atturato Totale. </a:t>
              </a:r>
            </a:p>
            <a:p>
              <a:pPr algn="just"/>
              <a:r>
                <a:rPr lang="it-IT" sz="1600" b="0" dirty="0" smtClean="0"/>
                <a:t>In particolare fatto cento il Fatturato Totale Impression è riportato quanto pesa ciascun canale. </a:t>
              </a:r>
              <a:endParaRPr lang="it-IT" sz="1600" b="0" dirty="0"/>
            </a:p>
          </p:txBody>
        </p:sp>
        <p:sp>
          <p:nvSpPr>
            <p:cNvPr id="5" name="Rettangolo 4"/>
            <p:cNvSpPr/>
            <p:nvPr/>
          </p:nvSpPr>
          <p:spPr bwMode="auto">
            <a:xfrm>
              <a:off x="1797495" y="3102825"/>
              <a:ext cx="3105452" cy="1077218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Peso % dei fatturati :</a:t>
              </a:r>
            </a:p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 - Vendita Diretta</a:t>
              </a:r>
            </a:p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- Open </a:t>
              </a:r>
              <a:r>
                <a:rPr lang="it-IT" sz="1600" dirty="0" err="1">
                  <a:solidFill>
                    <a:schemeClr val="bg1"/>
                  </a:solidFill>
                </a:rPr>
                <a:t>Auction</a:t>
              </a:r>
              <a:endParaRPr lang="it-IT" sz="1600" dirty="0">
                <a:solidFill>
                  <a:schemeClr val="bg1"/>
                </a:solidFill>
              </a:endParaRPr>
            </a:p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- Private Deal</a:t>
              </a:r>
            </a:p>
          </p:txBody>
        </p:sp>
        <p:sp>
          <p:nvSpPr>
            <p:cNvPr id="6" name="Rettangolo 5"/>
            <p:cNvSpPr/>
            <p:nvPr/>
          </p:nvSpPr>
          <p:spPr bwMode="auto">
            <a:xfrm>
              <a:off x="5083508" y="4570276"/>
              <a:ext cx="5835504" cy="1077218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sz="1600" b="0" dirty="0" smtClean="0"/>
                <a:t>Indica la crescita % del fatturato 2017 </a:t>
              </a:r>
              <a:r>
                <a:rPr lang="it-IT" sz="1600" b="0" dirty="0"/>
                <a:t>di </a:t>
              </a:r>
              <a:r>
                <a:rPr lang="it-IT" sz="1600" b="0" dirty="0" smtClean="0"/>
                <a:t>ciascun canale </a:t>
              </a:r>
              <a:r>
                <a:rPr lang="it-IT" sz="1600" b="0" dirty="0"/>
                <a:t>di vendita </a:t>
              </a:r>
              <a:r>
                <a:rPr lang="it-IT" sz="1600" b="0" dirty="0" smtClean="0"/>
                <a:t>(Diretta, Open Auction e Private Deal) rispetto al 2016.</a:t>
              </a:r>
            </a:p>
            <a:p>
              <a:pPr algn="just"/>
              <a:r>
                <a:rPr lang="it-IT" sz="1600" b="0" i="1" dirty="0"/>
                <a:t>Crescita </a:t>
              </a:r>
              <a:r>
                <a:rPr lang="it-IT" sz="1600" b="0" i="1" dirty="0" smtClean="0"/>
                <a:t>% = (</a:t>
              </a:r>
              <a:r>
                <a:rPr lang="it-IT" sz="1600" b="0" i="1" dirty="0"/>
                <a:t>Fatturato 2017 – Fatturato 2016)/ Fatturato </a:t>
              </a:r>
              <a:r>
                <a:rPr lang="it-IT" sz="1600" b="0" i="1" dirty="0" smtClean="0"/>
                <a:t>2016</a:t>
              </a:r>
              <a:endParaRPr lang="it-IT" sz="1600" b="0" i="1" dirty="0"/>
            </a:p>
          </p:txBody>
        </p:sp>
        <p:sp>
          <p:nvSpPr>
            <p:cNvPr id="7" name="Rettangolo 6"/>
            <p:cNvSpPr/>
            <p:nvPr/>
          </p:nvSpPr>
          <p:spPr bwMode="auto">
            <a:xfrm>
              <a:off x="1797495" y="4571094"/>
              <a:ext cx="3105452" cy="10764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bg1"/>
                  </a:solidFill>
                </a:rPr>
                <a:t>Crescita % del fatturato 2017 sul fatturato 2016</a:t>
              </a:r>
            </a:p>
          </p:txBody>
        </p:sp>
      </p:grpSp>
      <p:sp>
        <p:nvSpPr>
          <p:cNvPr id="9" name="Rettangolo 8"/>
          <p:cNvSpPr/>
          <p:nvPr/>
        </p:nvSpPr>
        <p:spPr bwMode="auto">
          <a:xfrm>
            <a:off x="1535242" y="1284846"/>
            <a:ext cx="9121517" cy="3385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/>
              <a:t>Nella slide che segue sono riportati per ciascun mese e a progressivo a </a:t>
            </a:r>
            <a:r>
              <a:rPr lang="it-IT" sz="1600" b="0" dirty="0" smtClean="0"/>
              <a:t>Dicembre </a:t>
            </a:r>
            <a:r>
              <a:rPr lang="it-IT" sz="1600" b="0" dirty="0" smtClean="0"/>
              <a:t>i seguenti dati:</a:t>
            </a:r>
            <a:endParaRPr lang="it-IT" sz="1600" b="0" dirty="0" smtClean="0">
              <a:solidFill>
                <a:schemeClr val="dk1"/>
              </a:solidFill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000787"/>
              </p:ext>
            </p:extLst>
          </p:nvPr>
        </p:nvGraphicFramePr>
        <p:xfrm>
          <a:off x="1071797" y="1178624"/>
          <a:ext cx="9995134" cy="501478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60426"/>
                <a:gridCol w="1402167"/>
                <a:gridCol w="1412639"/>
                <a:gridCol w="1485784"/>
                <a:gridCol w="1374165"/>
                <a:gridCol w="1295885"/>
                <a:gridCol w="1364068"/>
              </a:tblGrid>
              <a:tr h="105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Vendita Diretta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</a:t>
                      </a:r>
                    </a:p>
                    <a:p>
                      <a:pPr algn="ctr" fontAlgn="ctr"/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Open </a:t>
                      </a: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Auction</a:t>
                      </a:r>
                      <a:endParaRPr kumimoji="0" lang="it-IT" sz="14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Crescita %*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Peso 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Private Deal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Crescita %*</a:t>
                      </a:r>
                    </a:p>
                  </a:txBody>
                  <a:tcPr marL="45721" marR="45721" marT="45700" marB="45700" anchor="ctr" horzOverflow="overflow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-20,1%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-21,0%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08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B25"/>
                    </a:solidFill>
                  </a:tcPr>
                </a:tc>
              </a:tr>
              <a:tr h="252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</a:t>
                      </a: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15,0%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13,7%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45,1%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-27384"/>
            <a:ext cx="9900521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  <a:p>
            <a:r>
              <a:rPr lang="it-IT" altLang="it-IT" sz="1600" dirty="0" smtClean="0"/>
              <a:t>Peso % dei tre canali di vendita </a:t>
            </a:r>
            <a:r>
              <a:rPr lang="it-IT" altLang="it-IT" sz="1600" b="0" dirty="0" smtClean="0"/>
              <a:t>sul Fatturato totale Impression </a:t>
            </a:r>
          </a:p>
          <a:p>
            <a:r>
              <a:rPr lang="it-IT" altLang="it-IT" sz="1600" dirty="0" smtClean="0"/>
              <a:t>Crescita % dei fatturati </a:t>
            </a:r>
            <a:r>
              <a:rPr lang="it-IT" altLang="it-IT" sz="1600" b="0" dirty="0" smtClean="0"/>
              <a:t>2017 sui fatturati 2016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174392" y="6428818"/>
            <a:ext cx="88321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* </a:t>
            </a:r>
            <a:r>
              <a:rPr lang="it-IT" sz="1200" dirty="0"/>
              <a:t>Crescita % dei fatturati 2017 sui fatturati </a:t>
            </a:r>
            <a:r>
              <a:rPr lang="it-IT" sz="1200" dirty="0" smtClean="0"/>
              <a:t>2016: (Fatturato 2017 – Fatturato 2016)/ Fatturato 2016</a:t>
            </a:r>
            <a:endParaRPr lang="it-IT" sz="120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7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auto">
          <a:xfrm>
            <a:off x="1125325" y="908720"/>
            <a:ext cx="9995139" cy="550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 smtClean="0">
                <a:latin typeface="+mj-lt"/>
              </a:rPr>
              <a:t>Nelle </a:t>
            </a:r>
            <a:r>
              <a:rPr lang="it-IT" sz="1600" b="0" dirty="0">
                <a:latin typeface="+mj-lt"/>
              </a:rPr>
              <a:t>slide che seguono riportiamo i dati di dettaglio per i</a:t>
            </a:r>
            <a:r>
              <a:rPr lang="it-IT" sz="1600" b="0" dirty="0" smtClean="0">
                <a:latin typeface="+mj-lt"/>
              </a:rPr>
              <a:t> tre canali </a:t>
            </a:r>
            <a:r>
              <a:rPr lang="it-IT" sz="1600" b="0" dirty="0">
                <a:latin typeface="+mj-lt"/>
              </a:rPr>
              <a:t>di Vendita (Diretta, Open Auction e Private Deal</a:t>
            </a:r>
            <a:r>
              <a:rPr lang="it-IT" sz="1600" b="0" dirty="0" smtClean="0">
                <a:latin typeface="+mj-lt"/>
              </a:rPr>
              <a:t>), sia a progressivo a </a:t>
            </a:r>
            <a:r>
              <a:rPr lang="it-IT" sz="1600" b="0" dirty="0" smtClean="0">
                <a:latin typeface="+mj-lt"/>
              </a:rPr>
              <a:t>Dicembre che </a:t>
            </a:r>
            <a:r>
              <a:rPr lang="it-IT" sz="1600" b="0" dirty="0" smtClean="0">
                <a:latin typeface="+mj-lt"/>
              </a:rPr>
              <a:t>per singolo mese.</a:t>
            </a:r>
            <a:endParaRPr lang="it-IT" sz="1600" b="0" dirty="0">
              <a:latin typeface="+mj-lt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+mj-lt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0" dirty="0">
                <a:latin typeface="+mj-lt"/>
              </a:rPr>
              <a:t>In particolare </a:t>
            </a:r>
            <a:r>
              <a:rPr lang="it-IT" sz="1600" b="0" dirty="0" smtClean="0">
                <a:latin typeface="+mj-lt"/>
              </a:rPr>
              <a:t>i </a:t>
            </a:r>
            <a:r>
              <a:rPr lang="it-IT" sz="1600" b="0" dirty="0">
                <a:latin typeface="+mj-lt"/>
              </a:rPr>
              <a:t>dati di Fatturato </a:t>
            </a:r>
            <a:r>
              <a:rPr lang="it-IT" sz="1600" b="0" dirty="0" smtClean="0">
                <a:latin typeface="+mj-lt"/>
              </a:rPr>
              <a:t>vengono analizzati per…</a:t>
            </a: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it-IT" altLang="it-IT" sz="1600" b="0" dirty="0">
                <a:latin typeface="Arial" panose="020B0604020202020204" pitchFamily="34" charset="0"/>
                <a:cs typeface="Arial" panose="020B0604020202020204" pitchFamily="34" charset="0"/>
              </a:rPr>
              <a:t>in ciascuna vista sono riportati i seguenti dati</a:t>
            </a: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Le prime due slide sintetizzano i risultati del progressivo a </a:t>
            </a:r>
            <a:r>
              <a:rPr lang="it-IT" altLang="it-IT" sz="16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Dciembre</a:t>
            </a: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dei dati riportati in dettaglio nelle slide successive.</a:t>
            </a:r>
          </a:p>
        </p:txBody>
      </p:sp>
      <p:sp>
        <p:nvSpPr>
          <p:cNvPr id="8" name="Rettangolo 7"/>
          <p:cNvSpPr/>
          <p:nvPr/>
        </p:nvSpPr>
        <p:spPr bwMode="auto">
          <a:xfrm>
            <a:off x="2927648" y="4075590"/>
            <a:ext cx="6336704" cy="830997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it-IT" altLang="it-IT" sz="1600" b="1" dirty="0" smtClean="0">
                <a:solidFill>
                  <a:srgbClr val="FEA70A"/>
                </a:solidFill>
              </a:rPr>
              <a:t>Peso </a:t>
            </a:r>
            <a:r>
              <a:rPr lang="it-IT" altLang="it-IT" sz="1600" b="1" dirty="0">
                <a:solidFill>
                  <a:srgbClr val="FEA70A"/>
                </a:solidFill>
              </a:rPr>
              <a:t>% </a:t>
            </a:r>
            <a:r>
              <a:rPr lang="it-IT" altLang="it-IT" sz="1600" b="1" dirty="0" smtClean="0">
                <a:solidFill>
                  <a:srgbClr val="FEA70A"/>
                </a:solidFill>
              </a:rPr>
              <a:t>del Fatturato</a:t>
            </a:r>
            <a:r>
              <a:rPr lang="it-IT" altLang="it-IT" sz="1600" b="1" dirty="0" smtClean="0"/>
              <a:t> </a:t>
            </a:r>
            <a:r>
              <a:rPr lang="it-IT" altLang="it-IT" sz="1600" b="0" dirty="0" smtClean="0"/>
              <a:t>di ciascun </a:t>
            </a:r>
            <a:r>
              <a:rPr lang="it-IT" altLang="it-IT" sz="1600" b="0" dirty="0" err="1" smtClean="0"/>
              <a:t>device</a:t>
            </a:r>
            <a:r>
              <a:rPr lang="it-IT" altLang="it-IT" sz="1600" b="0" dirty="0" smtClean="0"/>
              <a:t> e di ciascun oggetto, fatto cento il Fatturato del canale di vendita in analisi nel mese/progressivo</a:t>
            </a:r>
            <a:endParaRPr lang="it-IT" sz="1600" b="0" dirty="0"/>
          </a:p>
        </p:txBody>
      </p:sp>
      <p:sp>
        <p:nvSpPr>
          <p:cNvPr id="9" name="Rettangolo 8"/>
          <p:cNvSpPr/>
          <p:nvPr/>
        </p:nvSpPr>
        <p:spPr bwMode="auto">
          <a:xfrm>
            <a:off x="2927648" y="5107039"/>
            <a:ext cx="6336704" cy="584775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it-IT" altLang="it-IT" sz="1600" b="1" dirty="0">
                <a:solidFill>
                  <a:srgbClr val="FEA70A"/>
                </a:solidFill>
                <a:latin typeface="+mj-lt"/>
              </a:rPr>
              <a:t>Crescita % dei fatturati </a:t>
            </a:r>
            <a:r>
              <a:rPr lang="it-IT" altLang="it-IT" sz="1600" b="0" dirty="0">
                <a:latin typeface="+mj-lt"/>
              </a:rPr>
              <a:t>2017 sui fatturati </a:t>
            </a:r>
            <a:r>
              <a:rPr lang="it-IT" altLang="it-IT" sz="1600" b="0" dirty="0" smtClean="0">
                <a:latin typeface="+mj-lt"/>
              </a:rPr>
              <a:t>2016 </a:t>
            </a:r>
            <a:r>
              <a:rPr lang="it-IT" altLang="it-IT" sz="1600" b="0" dirty="0" smtClean="0">
                <a:latin typeface="+mj-lt"/>
                <a:sym typeface="Wingdings" panose="05000000000000000000" pitchFamily="2" charset="2"/>
              </a:rPr>
              <a:t></a:t>
            </a:r>
            <a:r>
              <a:rPr lang="it-IT" altLang="it-IT" sz="1600" b="0" dirty="0" smtClean="0">
                <a:latin typeface="+mj-lt"/>
              </a:rPr>
              <a:t> (</a:t>
            </a:r>
            <a:r>
              <a:rPr lang="it-IT" altLang="it-IT" sz="1600" b="0" i="1" dirty="0" smtClean="0">
                <a:latin typeface="+mj-lt"/>
                <a:cs typeface="Arial" panose="020B0604020202020204" pitchFamily="34" charset="0"/>
              </a:rPr>
              <a:t>Fatturato </a:t>
            </a:r>
            <a:r>
              <a:rPr lang="it-IT" altLang="it-IT" sz="1600" b="0" i="1" dirty="0">
                <a:latin typeface="+mj-lt"/>
                <a:cs typeface="Arial" panose="020B0604020202020204" pitchFamily="34" charset="0"/>
              </a:rPr>
              <a:t>2017 – Fatturato 2016)/ Fatturato 2016</a:t>
            </a:r>
            <a:endParaRPr lang="it-IT" sz="1600" b="0" dirty="0">
              <a:latin typeface="+mj-lt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19288" y="116632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000" b="1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Note e approfondimenti</a:t>
            </a:r>
            <a:endParaRPr lang="it-IT" altLang="it-IT" sz="2000" b="1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1994934" y="2323073"/>
            <a:ext cx="8229027" cy="1011038"/>
            <a:chOff x="1994934" y="2323073"/>
            <a:chExt cx="8229027" cy="1011038"/>
          </a:xfrm>
        </p:grpSpPr>
        <p:sp>
          <p:nvSpPr>
            <p:cNvPr id="14" name="Rettangolo 13"/>
            <p:cNvSpPr/>
            <p:nvPr/>
          </p:nvSpPr>
          <p:spPr bwMode="auto">
            <a:xfrm>
              <a:off x="2645178" y="2323073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altLang="it-IT" sz="1200" dirty="0" smtClean="0">
                  <a:solidFill>
                    <a:schemeClr val="bg1"/>
                  </a:solidFill>
                </a:rPr>
                <a:t> </a:t>
              </a:r>
              <a:r>
                <a:rPr lang="it-IT" altLang="it-IT" sz="1400" b="1" dirty="0" smtClean="0">
                  <a:solidFill>
                    <a:schemeClr val="bg1"/>
                  </a:solidFill>
                </a:rPr>
                <a:t>DEVICE/STRUMENTO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ettangolo 14"/>
            <p:cNvSpPr/>
            <p:nvPr/>
          </p:nvSpPr>
          <p:spPr bwMode="auto">
            <a:xfrm>
              <a:off x="6963366" y="2323073"/>
              <a:ext cx="2520000" cy="30777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altLang="it-IT" sz="1400" b="1" dirty="0" smtClean="0">
                  <a:solidFill>
                    <a:schemeClr val="bg1"/>
                  </a:solidFill>
                </a:rPr>
                <a:t>OGGETTO/TIPOLOGIA</a:t>
              </a:r>
              <a:endParaRPr lang="it-IT" altLang="it-IT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Rettangolo 15"/>
            <p:cNvSpPr/>
            <p:nvPr/>
          </p:nvSpPr>
          <p:spPr bwMode="auto">
            <a:xfrm>
              <a:off x="1994934" y="2745314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VENDITA 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DIRETTA</a:t>
              </a:r>
              <a:r>
                <a:rPr lang="it-IT" sz="1600" b="0" dirty="0" smtClean="0">
                  <a:solidFill>
                    <a:srgbClr val="FEA70A"/>
                  </a:solidFill>
                </a:rPr>
                <a:t> 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17" name="Rettangolo 16"/>
            <p:cNvSpPr/>
            <p:nvPr/>
          </p:nvSpPr>
          <p:spPr bwMode="auto">
            <a:xfrm>
              <a:off x="3291077" y="2745314"/>
              <a:ext cx="1145469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OPEN </a:t>
              </a:r>
              <a:endParaRPr lang="it-IT" altLang="it-IT" sz="1600" b="0" dirty="0">
                <a:solidFill>
                  <a:srgbClr val="FEA70A"/>
                </a:solidFill>
              </a:endParaRP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AUCTION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18" name="Rettangolo 17"/>
            <p:cNvSpPr/>
            <p:nvPr/>
          </p:nvSpPr>
          <p:spPr bwMode="auto">
            <a:xfrm>
              <a:off x="4652691" y="2745314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PRIVATE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DEAL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19" name="Rettangolo 18"/>
            <p:cNvSpPr/>
            <p:nvPr/>
          </p:nvSpPr>
          <p:spPr bwMode="auto">
            <a:xfrm>
              <a:off x="6459310" y="2749336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VENDITA 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DIRETTA</a:t>
              </a:r>
              <a:r>
                <a:rPr lang="it-IT" sz="1600" b="0" dirty="0" smtClean="0">
                  <a:solidFill>
                    <a:srgbClr val="FEA70A"/>
                  </a:solidFill>
                </a:rPr>
                <a:t> 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20" name="Rettangolo 19"/>
            <p:cNvSpPr/>
            <p:nvPr/>
          </p:nvSpPr>
          <p:spPr bwMode="auto">
            <a:xfrm>
              <a:off x="7755453" y="2749336"/>
              <a:ext cx="1200287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OPEN </a:t>
              </a:r>
              <a:endParaRPr lang="it-IT" altLang="it-IT" sz="1600" b="0" dirty="0">
                <a:solidFill>
                  <a:srgbClr val="FEA70A"/>
                </a:solidFill>
              </a:endParaRP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AUCTION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  <p:sp>
          <p:nvSpPr>
            <p:cNvPr id="21" name="Rettangolo 20"/>
            <p:cNvSpPr/>
            <p:nvPr/>
          </p:nvSpPr>
          <p:spPr bwMode="auto">
            <a:xfrm>
              <a:off x="9143961" y="2749336"/>
              <a:ext cx="1080000" cy="584775"/>
            </a:xfrm>
            <a:prstGeom prst="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PRIVATE</a:t>
              </a:r>
            </a:p>
            <a:p>
              <a:pPr algn="just"/>
              <a:r>
                <a:rPr lang="it-IT" altLang="it-IT" sz="1600" b="0" dirty="0" smtClean="0">
                  <a:solidFill>
                    <a:srgbClr val="FEA70A"/>
                  </a:solidFill>
                </a:rPr>
                <a:t>DEAL</a:t>
              </a:r>
              <a:endParaRPr lang="it-IT" sz="1600" b="0" dirty="0">
                <a:solidFill>
                  <a:srgbClr val="FEA70A"/>
                </a:solidFill>
              </a:endParaRPr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3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45739" y="200883"/>
            <a:ext cx="990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179253" y="1025882"/>
            <a:ext cx="11817290" cy="5347209"/>
            <a:chOff x="179253" y="1025882"/>
            <a:chExt cx="11817290" cy="5347209"/>
          </a:xfrm>
        </p:grpSpPr>
        <p:grpSp>
          <p:nvGrpSpPr>
            <p:cNvPr id="10" name="Gruppo 9"/>
            <p:cNvGrpSpPr/>
            <p:nvPr/>
          </p:nvGrpSpPr>
          <p:grpSpPr>
            <a:xfrm>
              <a:off x="179253" y="1025882"/>
              <a:ext cx="11817290" cy="5347209"/>
              <a:chOff x="-15995" y="1025882"/>
              <a:chExt cx="11996758" cy="5347209"/>
            </a:xfrm>
          </p:grpSpPr>
          <p:sp>
            <p:nvSpPr>
              <p:cNvPr id="2" name="Rettangolo 1"/>
              <p:cNvSpPr/>
              <p:nvPr/>
            </p:nvSpPr>
            <p:spPr>
              <a:xfrm>
                <a:off x="6244045" y="1113063"/>
                <a:ext cx="5542757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altLang="it-IT" dirty="0"/>
                  <a:t>Peso % di ciascun </a:t>
                </a:r>
                <a:endParaRPr lang="it-IT" altLang="it-IT" dirty="0" smtClean="0"/>
              </a:p>
              <a:p>
                <a:pPr algn="ctr"/>
                <a:r>
                  <a:rPr lang="it-IT" altLang="it-IT" b="1" dirty="0" smtClean="0"/>
                  <a:t>CANALE </a:t>
                </a:r>
                <a:r>
                  <a:rPr lang="it-IT" altLang="it-IT" b="1" dirty="0"/>
                  <a:t>DI VENDITA progressivo </a:t>
                </a:r>
                <a:r>
                  <a:rPr lang="it-IT" altLang="it-IT" b="1" dirty="0" smtClean="0"/>
                  <a:t>a Dicembre</a:t>
                </a:r>
                <a:endParaRPr lang="it-IT" altLang="it-IT" dirty="0"/>
              </a:p>
              <a:p>
                <a:pPr algn="ctr"/>
                <a:r>
                  <a:rPr lang="it-IT" altLang="it-IT" dirty="0" smtClean="0"/>
                  <a:t>per </a:t>
                </a:r>
                <a:r>
                  <a:rPr lang="it-IT" altLang="it-IT" dirty="0"/>
                  <a:t>ciascun Device/Strumento</a:t>
                </a:r>
              </a:p>
            </p:txBody>
          </p:sp>
          <p:sp>
            <p:nvSpPr>
              <p:cNvPr id="3" name="Rettangolo 2"/>
              <p:cNvSpPr/>
              <p:nvPr/>
            </p:nvSpPr>
            <p:spPr>
              <a:xfrm>
                <a:off x="164120" y="1102861"/>
                <a:ext cx="5442151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altLang="it-IT" dirty="0"/>
                  <a:t>Peso % di ciascun </a:t>
                </a:r>
                <a:endParaRPr lang="it-IT" altLang="it-IT" dirty="0" smtClean="0"/>
              </a:p>
              <a:p>
                <a:pPr algn="ctr"/>
                <a:r>
                  <a:rPr lang="it-IT" altLang="it-IT" b="1" dirty="0" smtClean="0"/>
                  <a:t>DEVICE/STRUMENTO </a:t>
                </a:r>
                <a:r>
                  <a:rPr lang="it-IT" altLang="it-IT" b="1" dirty="0"/>
                  <a:t>progressivo a </a:t>
                </a:r>
                <a:r>
                  <a:rPr lang="it-IT" altLang="it-IT" b="1" dirty="0" smtClean="0"/>
                  <a:t>Dicembre</a:t>
                </a:r>
                <a:endParaRPr lang="it-IT" altLang="it-IT" dirty="0" smtClean="0"/>
              </a:p>
              <a:p>
                <a:pPr algn="ctr"/>
                <a:r>
                  <a:rPr lang="it-IT" altLang="it-IT" dirty="0" smtClean="0"/>
                  <a:t>in ciascun </a:t>
                </a:r>
                <a:r>
                  <a:rPr lang="it-IT" altLang="it-IT" dirty="0"/>
                  <a:t>canale di Vendita </a:t>
                </a:r>
              </a:p>
            </p:txBody>
          </p:sp>
          <p:graphicFrame>
            <p:nvGraphicFramePr>
              <p:cNvPr id="8" name="Grafico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23363515"/>
                  </p:ext>
                </p:extLst>
              </p:nvPr>
            </p:nvGraphicFramePr>
            <p:xfrm>
              <a:off x="5463420" y="2275771"/>
              <a:ext cx="6517341" cy="385608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2" name="Rettangolo 11"/>
              <p:cNvSpPr/>
              <p:nvPr/>
            </p:nvSpPr>
            <p:spPr>
              <a:xfrm>
                <a:off x="5884763" y="1025882"/>
                <a:ext cx="6096000" cy="5347209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ettangolo 12"/>
              <p:cNvSpPr/>
              <p:nvPr/>
            </p:nvSpPr>
            <p:spPr>
              <a:xfrm>
                <a:off x="-15995" y="1025882"/>
                <a:ext cx="5791201" cy="5347209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aphicFrame>
          <p:nvGraphicFramePr>
            <p:cNvPr id="14" name="Grafico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32077013"/>
                </p:ext>
              </p:extLst>
            </p:nvPr>
          </p:nvGraphicFramePr>
          <p:xfrm>
            <a:off x="356674" y="2275771"/>
            <a:ext cx="5112106" cy="38560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9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174392" y="201215"/>
            <a:ext cx="99005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 smtClean="0">
                <a:latin typeface="Arial Black" panose="020B0A04020102020204" pitchFamily="34" charset="0"/>
              </a:rPr>
              <a:t>CANALE </a:t>
            </a:r>
            <a:r>
              <a:rPr lang="it-IT" altLang="it-IT" dirty="0">
                <a:latin typeface="Arial Black" panose="020B0A04020102020204" pitchFamily="34" charset="0"/>
              </a:rPr>
              <a:t>DI </a:t>
            </a:r>
            <a:r>
              <a:rPr lang="it-IT" altLang="it-IT" dirty="0" smtClean="0">
                <a:latin typeface="Arial Black" panose="020B0A04020102020204" pitchFamily="34" charset="0"/>
              </a:rPr>
              <a:t>VENDITA IMPRESSION</a:t>
            </a:r>
            <a:endParaRPr lang="it-IT" altLang="it-IT" dirty="0">
              <a:latin typeface="Arial Black" panose="020B0A04020102020204" pitchFamily="34" charset="0"/>
            </a:endParaRPr>
          </a:p>
          <a:p>
            <a:r>
              <a:rPr lang="it-IT" altLang="it-IT" sz="1600" dirty="0"/>
              <a:t>Peso % di ciascun </a:t>
            </a:r>
            <a:r>
              <a:rPr lang="it-IT" altLang="it-IT" sz="1600" b="1" dirty="0"/>
              <a:t>DEVICE/STRUMENTO progressivo a </a:t>
            </a:r>
            <a:r>
              <a:rPr lang="it-IT" altLang="it-IT" sz="1600" b="1" dirty="0" smtClean="0"/>
              <a:t>Dicembre</a:t>
            </a:r>
            <a:r>
              <a:rPr lang="it-IT" altLang="it-IT" sz="1600" dirty="0" smtClean="0"/>
              <a:t>,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ciascun canale </a:t>
            </a:r>
            <a:r>
              <a:rPr lang="it-IT" altLang="it-IT" sz="1600" dirty="0"/>
              <a:t>di Vendita 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/>
          </p:nvPr>
        </p:nvGraphicFramePr>
        <p:xfrm>
          <a:off x="1549915" y="1075152"/>
          <a:ext cx="8716303" cy="226548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86047"/>
                <a:gridCol w="1142629"/>
                <a:gridCol w="1199607"/>
                <a:gridCol w="1199607"/>
                <a:gridCol w="1280110"/>
                <a:gridCol w="1008303"/>
              </a:tblGrid>
              <a:tr h="420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DEVICE/STRUMENTO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MOBILE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 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4578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80,6%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74,5%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24,1%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  <a:tr h="57213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83,0%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Group 41"/>
          <p:cNvGraphicFramePr>
            <a:graphicFrameLocks noGrp="1"/>
          </p:cNvGraphicFramePr>
          <p:nvPr>
            <p:extLst/>
          </p:nvPr>
        </p:nvGraphicFramePr>
        <p:xfrm>
          <a:off x="1362651" y="3998794"/>
          <a:ext cx="9395008" cy="242971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517701"/>
                <a:gridCol w="1392710"/>
                <a:gridCol w="1462158"/>
                <a:gridCol w="1462158"/>
                <a:gridCol w="1560281"/>
              </a:tblGrid>
              <a:tr h="420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altLang="it-IT" sz="14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DEVICE/STRUMENTO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MOBILE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 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5725" marR="45725" marT="45702" marB="4570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4578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Vendita Diretta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Open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Auction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13,9%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20,3%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10,4%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213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Programmatic Private Deal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11,8%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91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Totale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7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1532961" y="3553452"/>
            <a:ext cx="10322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Peso % di ciascun </a:t>
            </a:r>
            <a:r>
              <a:rPr lang="it-IT" altLang="it-IT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CANALE DI VENDITA progressivo a </a:t>
            </a:r>
            <a:r>
              <a:rPr lang="it-IT" altLang="it-IT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Dicembre</a:t>
            </a:r>
            <a:r>
              <a:rPr lang="it-IT" altLang="it-IT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ciascun Device/Strumento</a:t>
            </a:r>
            <a:endParaRPr lang="it-IT" altLang="it-I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5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2.xml><?xml version="1.0" encoding="utf-8"?>
<a:theme xmlns:a="http://schemas.openxmlformats.org/drawingml/2006/main" name="1_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3.xml><?xml version="1.0" encoding="utf-8"?>
<a:theme xmlns:a="http://schemas.openxmlformats.org/drawingml/2006/main" name="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4.xml><?xml version="1.0" encoding="utf-8"?>
<a:theme xmlns:a="http://schemas.openxmlformats.org/drawingml/2006/main" name="1_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Reply Consulting PRESENTATION WHITE 4.3</Template>
  <TotalTime>1330</TotalTime>
  <Words>4908</Words>
  <Application>Microsoft Office PowerPoint</Application>
  <PresentationFormat>Widescreen</PresentationFormat>
  <Paragraphs>2171</Paragraphs>
  <Slides>28</Slides>
  <Notes>27</Notes>
  <HiddenSlides>2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4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8" baseType="lpstr">
      <vt:lpstr>ＭＳ Ｐゴシック</vt:lpstr>
      <vt:lpstr>Arial</vt:lpstr>
      <vt:lpstr>Arial Black</vt:lpstr>
      <vt:lpstr>Calibri</vt:lpstr>
      <vt:lpstr>Wingdings</vt:lpstr>
      <vt:lpstr>Reply Consulting PRESENTATION WHITE 4.3</vt:lpstr>
      <vt:lpstr>1_Reply Consulting PRESENTATION WHITE 4.3</vt:lpstr>
      <vt:lpstr>Reply</vt:lpstr>
      <vt:lpstr>1_Reply</vt:lpstr>
      <vt:lpstr>think-cell Folie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</vt:lpstr>
    </vt:vector>
  </TitlesOfParts>
  <Manager/>
  <Company>Reply S.p.A.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OF YOUR PRESENTATION</dc:title>
  <dc:subject/>
  <dc:creator>Selvaggi Laura</dc:creator>
  <cp:keywords/>
  <dc:description/>
  <cp:lastModifiedBy>Selvaggi Laura</cp:lastModifiedBy>
  <cp:revision>171</cp:revision>
  <cp:lastPrinted>2018-03-26T09:28:45Z</cp:lastPrinted>
  <dcterms:created xsi:type="dcterms:W3CDTF">2017-09-15T07:09:01Z</dcterms:created>
  <dcterms:modified xsi:type="dcterms:W3CDTF">2018-03-26T12:55:41Z</dcterms:modified>
  <cp:category/>
</cp:coreProperties>
</file>