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6" r:id="rId2"/>
    <p:sldMasterId id="2147483702" r:id="rId3"/>
  </p:sldMasterIdLst>
  <p:notesMasterIdLst>
    <p:notesMasterId r:id="rId18"/>
  </p:notesMasterIdLst>
  <p:handoutMasterIdLst>
    <p:handoutMasterId r:id="rId19"/>
  </p:handoutMasterIdLst>
  <p:sldIdLst>
    <p:sldId id="324" r:id="rId4"/>
    <p:sldId id="319" r:id="rId5"/>
    <p:sldId id="310" r:id="rId6"/>
    <p:sldId id="329" r:id="rId7"/>
    <p:sldId id="311" r:id="rId8"/>
    <p:sldId id="333" r:id="rId9"/>
    <p:sldId id="320" r:id="rId10"/>
    <p:sldId id="321" r:id="rId11"/>
    <p:sldId id="334" r:id="rId12"/>
    <p:sldId id="339" r:id="rId13"/>
    <p:sldId id="330" r:id="rId14"/>
    <p:sldId id="335" r:id="rId15"/>
    <p:sldId id="338" r:id="rId16"/>
    <p:sldId id="327" r:id="rId17"/>
  </p:sldIdLst>
  <p:sldSz cx="12192000" cy="6858000"/>
  <p:notesSz cx="6797675" cy="9928225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C1B63D-C3B3-4692-AF05-0E94781C1321}">
          <p14:sldIdLst>
            <p14:sldId id="324"/>
            <p14:sldId id="319"/>
            <p14:sldId id="310"/>
            <p14:sldId id="329"/>
            <p14:sldId id="311"/>
            <p14:sldId id="333"/>
            <p14:sldId id="320"/>
            <p14:sldId id="321"/>
            <p14:sldId id="334"/>
            <p14:sldId id="339"/>
            <p14:sldId id="330"/>
            <p14:sldId id="335"/>
            <p14:sldId id="338"/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47638D"/>
    <a:srgbClr val="5A6F90"/>
    <a:srgbClr val="FFFFFF"/>
    <a:srgbClr val="FFCB25"/>
    <a:srgbClr val="576B8A"/>
    <a:srgbClr val="63789B"/>
    <a:srgbClr val="A1ACD1"/>
    <a:srgbClr val="FEFE50"/>
    <a:srgbClr val="FC9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le scuro 1 - Colore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Stile scuro 2 - Colore 3/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Stile scuro 1 - Colore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85" autoAdjust="0"/>
    <p:restoredTop sz="99343" autoAdjust="0"/>
  </p:normalViewPr>
  <p:slideViewPr>
    <p:cSldViewPr snapToGrid="0" snapToObjects="1">
      <p:cViewPr varScale="1">
        <p:scale>
          <a:sx n="71" d="100"/>
          <a:sy n="71" d="100"/>
        </p:scale>
        <p:origin x="432" y="54"/>
      </p:cViewPr>
      <p:guideLst>
        <p:guide orient="horz" pos="2160"/>
        <p:guide pos="3817"/>
        <p:guide orient="horz" pos="22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188"/>
    </p:cViewPr>
  </p:sorterViewPr>
  <p:notesViewPr>
    <p:cSldViewPr snapToGrid="0" snapToObjects="1" showGuides="1">
      <p:cViewPr varScale="1">
        <p:scale>
          <a:sx n="50" d="100"/>
          <a:sy n="50" d="100"/>
        </p:scale>
        <p:origin x="2040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lienti\FCP\1.%20ASSOINTERNET\2018\05_Maggio%202018\Controlli%20e%20Segnalazioni\Tavole%20per%20Insig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acchi\Documents\Clienti%20-%20FCP\AssoInternet\2018\01.%20Gennaio%202018\File%20di%20Lavoro\09_Grafici%20Video%20e%20Modalit&#224;%20di%20Vendi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m.sacchi\Documents\Clienti%20-%20FCP\AssoInternet\2018\03.%20Marzo%202018\File%20di%20Lavoro\09_Grafici%20Video%20e%20Modalit&#224;%20di%20Vendita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.sacchi\Documents\Clienti%20-%20FCP\AssoInternet\2018\05.%20Maggio%202018\File%20di%20Lavoro\Grafico%20Settore%20merceologico%20-%20PROGRESSIV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76134352478227E-2"/>
          <c:y val="3.6170846372528355E-2"/>
          <c:w val="0.94444444444444442"/>
          <c:h val="0.7264563841686041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'Grafici storici'!$B$1</c:f>
              <c:strCache>
                <c:ptCount val="1"/>
                <c:pt idx="0">
                  <c:v>Impression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storici'!$A$2:$A$5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storici'!$B$2:$B$5</c:f>
              <c:numCache>
                <c:formatCode>0%</c:formatCode>
                <c:ptCount val="4"/>
                <c:pt idx="0">
                  <c:v>0.60811231321245263</c:v>
                </c:pt>
                <c:pt idx="1">
                  <c:v>0.66177131193779193</c:v>
                </c:pt>
                <c:pt idx="2">
                  <c:v>0.71084370692268151</c:v>
                </c:pt>
                <c:pt idx="3">
                  <c:v>0.72926774888838508</c:v>
                </c:pt>
              </c:numCache>
            </c:numRef>
          </c:val>
        </c:ser>
        <c:ser>
          <c:idx val="1"/>
          <c:order val="1"/>
          <c:tx>
            <c:strRef>
              <c:f>'Grafici storici'!$C$1</c:f>
              <c:strCache>
                <c:ptCount val="1"/>
                <c:pt idx="0">
                  <c:v>Tempo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storici'!$A$2:$A$5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storici'!$C$2:$C$5</c:f>
              <c:numCache>
                <c:formatCode>0%</c:formatCode>
                <c:ptCount val="4"/>
                <c:pt idx="0">
                  <c:v>0.24346344793706715</c:v>
                </c:pt>
                <c:pt idx="1">
                  <c:v>0.25897825694822063</c:v>
                </c:pt>
                <c:pt idx="2">
                  <c:v>0.19732231459604824</c:v>
                </c:pt>
                <c:pt idx="3">
                  <c:v>0.19058999680993075</c:v>
                </c:pt>
              </c:numCache>
            </c:numRef>
          </c:val>
        </c:ser>
        <c:ser>
          <c:idx val="2"/>
          <c:order val="2"/>
          <c:tx>
            <c:strRef>
              <c:f>'Grafici storici'!$D$1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storici'!$A$2:$A$5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storici'!$D$2:$D$5</c:f>
              <c:numCache>
                <c:formatCode>0%</c:formatCode>
                <c:ptCount val="4"/>
                <c:pt idx="0">
                  <c:v>0.1484242388504802</c:v>
                </c:pt>
                <c:pt idx="1">
                  <c:v>7.9250431113987413E-2</c:v>
                </c:pt>
                <c:pt idx="2">
                  <c:v>9.183397848127034E-2</c:v>
                </c:pt>
                <c:pt idx="3">
                  <c:v>8.0142254301684257E-2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89148280"/>
        <c:axId val="163107920"/>
      </c:barChart>
      <c:catAx>
        <c:axId val="89148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63107920"/>
        <c:crosses val="autoZero"/>
        <c:auto val="1"/>
        <c:lblAlgn val="ctr"/>
        <c:lblOffset val="100"/>
        <c:noMultiLvlLbl val="0"/>
      </c:catAx>
      <c:valAx>
        <c:axId val="16310792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89148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7.2768194880568036E-3"/>
          <c:y val="0.91833123205298495"/>
          <c:w val="0.99272318051194319"/>
          <c:h val="7.8996427529892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30611629422406"/>
          <c:y val="4.732507732246885E-2"/>
          <c:w val="0.84038822185739515"/>
          <c:h val="0.77599463400698077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'Grafico Vendita'!$B$31</c:f>
              <c:strCache>
                <c:ptCount val="1"/>
                <c:pt idx="0">
                  <c:v>Impression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Vendita'!$A$32:$A$34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Vendita'!$B$32:$B$34</c:f>
              <c:numCache>
                <c:formatCode>General</c:formatCode>
                <c:ptCount val="3"/>
                <c:pt idx="0" formatCode="0%">
                  <c:v>0.75347876231235589</c:v>
                </c:pt>
                <c:pt idx="1">
                  <c:v>0</c:v>
                </c:pt>
                <c:pt idx="2" formatCode="0%">
                  <c:v>0.71302479218482884</c:v>
                </c:pt>
              </c:numCache>
            </c:numRef>
          </c:val>
        </c:ser>
        <c:ser>
          <c:idx val="0"/>
          <c:order val="1"/>
          <c:tx>
            <c:strRef>
              <c:f>'Grafico Vendita'!$C$31</c:f>
              <c:strCache>
                <c:ptCount val="1"/>
                <c:pt idx="0">
                  <c:v>Tempo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Vendita'!$A$32:$A$34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Vendita'!$C$32:$C$34</c:f>
              <c:numCache>
                <c:formatCode>General</c:formatCode>
                <c:ptCount val="3"/>
                <c:pt idx="0" formatCode="0%">
                  <c:v>0.16604274615628895</c:v>
                </c:pt>
                <c:pt idx="1">
                  <c:v>0</c:v>
                </c:pt>
                <c:pt idx="2" formatCode="0%">
                  <c:v>0.2032895365574531</c:v>
                </c:pt>
              </c:numCache>
            </c:numRef>
          </c:val>
        </c:ser>
        <c:ser>
          <c:idx val="2"/>
          <c:order val="2"/>
          <c:tx>
            <c:strRef>
              <c:f>'Grafico Vendita'!$D$31</c:f>
              <c:strCache>
                <c:ptCount val="1"/>
                <c:pt idx="0">
                  <c:v>Performance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Vendita'!$A$32:$A$34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Vendita'!$D$32:$D$34</c:f>
              <c:numCache>
                <c:formatCode>General</c:formatCode>
                <c:ptCount val="3"/>
                <c:pt idx="0" formatCode="0%">
                  <c:v>8.0478491531355265E-2</c:v>
                </c:pt>
                <c:pt idx="1">
                  <c:v>0</c:v>
                </c:pt>
                <c:pt idx="2" formatCode="0%">
                  <c:v>8.3685671257718017E-2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8724408"/>
        <c:axId val="163140648"/>
      </c:barChart>
      <c:catAx>
        <c:axId val="8724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100" b="1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defRPr>
            </a:pPr>
            <a:endParaRPr lang="it-IT"/>
          </a:p>
        </c:txPr>
        <c:crossAx val="163140648"/>
        <c:crosses val="autoZero"/>
        <c:auto val="1"/>
        <c:lblAlgn val="ctr"/>
        <c:lblOffset val="100"/>
        <c:tickLblSkip val="1"/>
        <c:noMultiLvlLbl val="1"/>
      </c:catAx>
      <c:valAx>
        <c:axId val="163140648"/>
        <c:scaling>
          <c:orientation val="minMax"/>
          <c:max val="1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none"/>
        <c:minorTickMark val="none"/>
        <c:tickLblPos val="nextTo"/>
        <c:crossAx val="872440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929826385203293"/>
          <c:y val="0"/>
          <c:w val="0.70892684337827538"/>
          <c:h val="0.9984965900711824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Foglio1!$B$29</c:f>
              <c:strCache>
                <c:ptCount val="1"/>
                <c:pt idx="0">
                  <c:v>mag-18</c:v>
                </c:pt>
              </c:strCache>
            </c:strRef>
          </c:tx>
          <c:spPr>
            <a:solidFill>
              <a:srgbClr val="FFCB25"/>
            </a:solidFill>
            <a:ln>
              <a:noFill/>
            </a:ln>
            <a:effectLst/>
          </c:spPr>
          <c:invertIfNegative val="0"/>
          <c:cat>
            <c:strRef>
              <c:f>Foglio1!$A$30:$A$36</c:f>
              <c:strCache>
                <c:ptCount val="7"/>
                <c:pt idx="0">
                  <c:v>Banner</c:v>
                </c:pt>
                <c:pt idx="1">
                  <c:v>Video</c:v>
                </c:pt>
                <c:pt idx="2">
                  <c:v>Native</c:v>
                </c:pt>
                <c:pt idx="3">
                  <c:v>Altre tipologie</c:v>
                </c:pt>
                <c:pt idx="4">
                  <c:v>Direct mkt</c:v>
                </c:pt>
                <c:pt idx="5">
                  <c:v>Classified</c:v>
                </c:pt>
                <c:pt idx="6">
                  <c:v>Audio</c:v>
                </c:pt>
              </c:strCache>
            </c:strRef>
          </c:cat>
          <c:val>
            <c:numRef>
              <c:f>Foglio1!$B$30:$B$36</c:f>
              <c:numCache>
                <c:formatCode>0%</c:formatCode>
                <c:ptCount val="7"/>
                <c:pt idx="0">
                  <c:v>0.59435521899223065</c:v>
                </c:pt>
                <c:pt idx="1">
                  <c:v>0.22210336512174894</c:v>
                </c:pt>
                <c:pt idx="2">
                  <c:v>8.6400525783407817E-2</c:v>
                </c:pt>
                <c:pt idx="3">
                  <c:v>6.0488013806259115E-2</c:v>
                </c:pt>
                <c:pt idx="4">
                  <c:v>2.6336372343530468E-2</c:v>
                </c:pt>
                <c:pt idx="5">
                  <c:v>9.8258326473010388E-3</c:v>
                </c:pt>
                <c:pt idx="6">
                  <c:v>4.9067130552196692E-4</c:v>
                </c:pt>
              </c:numCache>
            </c:numRef>
          </c:val>
        </c:ser>
        <c:ser>
          <c:idx val="1"/>
          <c:order val="1"/>
          <c:tx>
            <c:strRef>
              <c:f>Foglio1!$C$29</c:f>
              <c:strCache>
                <c:ptCount val="1"/>
                <c:pt idx="0">
                  <c:v>mag-17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Foglio1!$A$30:$A$36</c:f>
              <c:strCache>
                <c:ptCount val="7"/>
                <c:pt idx="0">
                  <c:v>Banner</c:v>
                </c:pt>
                <c:pt idx="1">
                  <c:v>Video</c:v>
                </c:pt>
                <c:pt idx="2">
                  <c:v>Native</c:v>
                </c:pt>
                <c:pt idx="3">
                  <c:v>Altre tipologie</c:v>
                </c:pt>
                <c:pt idx="4">
                  <c:v>Direct mkt</c:v>
                </c:pt>
                <c:pt idx="5">
                  <c:v>Classified</c:v>
                </c:pt>
                <c:pt idx="6">
                  <c:v>Audio</c:v>
                </c:pt>
              </c:strCache>
            </c:strRef>
          </c:cat>
          <c:val>
            <c:numRef>
              <c:f>Foglio1!$C$30:$C$36</c:f>
              <c:numCache>
                <c:formatCode>0%</c:formatCode>
                <c:ptCount val="7"/>
                <c:pt idx="0">
                  <c:v>0.60082198767057149</c:v>
                </c:pt>
                <c:pt idx="1">
                  <c:v>0.22771130654447316</c:v>
                </c:pt>
                <c:pt idx="2">
                  <c:v>7.3522487775416451E-2</c:v>
                </c:pt>
                <c:pt idx="3">
                  <c:v>6.1797051902943372E-2</c:v>
                </c:pt>
                <c:pt idx="4">
                  <c:v>2.344175529993394E-2</c:v>
                </c:pt>
                <c:pt idx="5">
                  <c:v>1.2434257234793411E-2</c:v>
                </c:pt>
                <c:pt idx="6">
                  <c:v>2.7115357186817727E-4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3315216"/>
        <c:axId val="88969656"/>
      </c:barChart>
      <c:catAx>
        <c:axId val="1633152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8969656"/>
        <c:crosses val="autoZero"/>
        <c:auto val="1"/>
        <c:lblAlgn val="ctr"/>
        <c:lblOffset val="100"/>
        <c:noMultiLvlLbl val="0"/>
      </c:catAx>
      <c:valAx>
        <c:axId val="8896965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b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6331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0562321244823589"/>
          <c:y val="0.76578723880404309"/>
          <c:w val="0.25658455555275905"/>
          <c:h val="0.16044095242740453"/>
        </c:manualLayout>
      </c:layout>
      <c:overlay val="0"/>
      <c:spPr>
        <a:solidFill>
          <a:srgbClr val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477554783096775E-2"/>
          <c:y val="2.1401838695510451E-2"/>
          <c:w val="0.93888888888888888"/>
          <c:h val="0.7501643485906650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'Grafici storici'!$J$1</c:f>
              <c:strCache>
                <c:ptCount val="1"/>
                <c:pt idx="0">
                  <c:v>Podcasting/Video Banner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storici'!$I$2:$I$5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storici'!$J$2:$J$5</c:f>
              <c:numCache>
                <c:formatCode>0%</c:formatCode>
                <c:ptCount val="4"/>
                <c:pt idx="0">
                  <c:v>0.50816016802309671</c:v>
                </c:pt>
                <c:pt idx="1">
                  <c:v>0.44034635244257186</c:v>
                </c:pt>
                <c:pt idx="2">
                  <c:v>0.36582646715452349</c:v>
                </c:pt>
                <c:pt idx="3">
                  <c:v>0.25233792510166964</c:v>
                </c:pt>
              </c:numCache>
            </c:numRef>
          </c:val>
        </c:ser>
        <c:ser>
          <c:idx val="1"/>
          <c:order val="1"/>
          <c:tx>
            <c:strRef>
              <c:f>'Grafici storici'!$K$1</c:f>
              <c:strCache>
                <c:ptCount val="1"/>
                <c:pt idx="0">
                  <c:v>Pre-Mid-Post Roll </c:v>
                </c:pt>
              </c:strCache>
            </c:strRef>
          </c:tx>
          <c:spPr>
            <a:solidFill>
              <a:srgbClr val="A1ACD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'Grafici storici'!$I$2:$I$5</c:f>
              <c:strCache>
                <c:ptCount val="4"/>
                <c:pt idx="0">
                  <c:v>anno 2013</c:v>
                </c:pt>
                <c:pt idx="1">
                  <c:v>anno 2014</c:v>
                </c:pt>
                <c:pt idx="2">
                  <c:v>anno 2015</c:v>
                </c:pt>
                <c:pt idx="3">
                  <c:v>anno 2016</c:v>
                </c:pt>
              </c:strCache>
            </c:strRef>
          </c:cat>
          <c:val>
            <c:numRef>
              <c:f>'Grafici storici'!$K$2:$K$5</c:f>
              <c:numCache>
                <c:formatCode>0%</c:formatCode>
                <c:ptCount val="4"/>
                <c:pt idx="0">
                  <c:v>0.49183983197690345</c:v>
                </c:pt>
                <c:pt idx="1">
                  <c:v>0.5596536475574283</c:v>
                </c:pt>
                <c:pt idx="2">
                  <c:v>0.63417353284547651</c:v>
                </c:pt>
                <c:pt idx="3">
                  <c:v>0.74766207489833048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195284176"/>
        <c:axId val="162334816"/>
      </c:barChart>
      <c:catAx>
        <c:axId val="19528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it-IT"/>
          </a:p>
        </c:txPr>
        <c:crossAx val="162334816"/>
        <c:crosses val="autoZero"/>
        <c:auto val="1"/>
        <c:lblAlgn val="ctr"/>
        <c:lblOffset val="100"/>
        <c:noMultiLvlLbl val="0"/>
      </c:catAx>
      <c:valAx>
        <c:axId val="16233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lang="it-IT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528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"/>
          <c:y val="0.87608161916231508"/>
          <c:w val="0.89057252932096831"/>
          <c:h val="7.89964275298920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397346860610334"/>
          <c:y val="2.6740645219249896E-2"/>
          <c:w val="0.81577347219437846"/>
          <c:h val="0.7682477414331676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'Grafico Video'!$C$31</c:f>
              <c:strCache>
                <c:ptCount val="1"/>
                <c:pt idx="0">
                  <c:v>Video Banner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Video'!$A$32:$A$34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Video'!$C$32:$C$34</c:f>
              <c:numCache>
                <c:formatCode>General</c:formatCode>
                <c:ptCount val="3"/>
                <c:pt idx="0" formatCode="0%">
                  <c:v>0.22734147489437564</c:v>
                </c:pt>
                <c:pt idx="1">
                  <c:v>0</c:v>
                </c:pt>
                <c:pt idx="2" formatCode="0%">
                  <c:v>0.18642043529473692</c:v>
                </c:pt>
              </c:numCache>
            </c:numRef>
          </c:val>
        </c:ser>
        <c:ser>
          <c:idx val="2"/>
          <c:order val="1"/>
          <c:tx>
            <c:strRef>
              <c:f>'Grafico Video'!$D$31</c:f>
              <c:strCache>
                <c:ptCount val="1"/>
                <c:pt idx="0">
                  <c:v>Video Out Stream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Video'!$A$32:$A$34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Video'!$D$32:$D$34</c:f>
              <c:numCache>
                <c:formatCode>General</c:formatCode>
                <c:ptCount val="3"/>
                <c:pt idx="0" formatCode="0%">
                  <c:v>2.9909875508605268E-2</c:v>
                </c:pt>
                <c:pt idx="1">
                  <c:v>0</c:v>
                </c:pt>
                <c:pt idx="2" formatCode="0%">
                  <c:v>5.5174625235012327E-2</c:v>
                </c:pt>
              </c:numCache>
            </c:numRef>
          </c:val>
        </c:ser>
        <c:ser>
          <c:idx val="1"/>
          <c:order val="2"/>
          <c:tx>
            <c:strRef>
              <c:f>'Grafico Video'!$B$31</c:f>
              <c:strCache>
                <c:ptCount val="1"/>
                <c:pt idx="0">
                  <c:v>Pre-Mid-Post Roll</c:v>
                </c:pt>
              </c:strCache>
            </c:strRef>
          </c:tx>
          <c:spPr>
            <a:solidFill>
              <a:srgbClr val="A1ACD1"/>
            </a:soli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endParaRPr lang="it-I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'Grafico Video'!$A$32:$A$34</c:f>
              <c:strCache>
                <c:ptCount val="3"/>
                <c:pt idx="0">
                  <c:v>progressivo 2017</c:v>
                </c:pt>
                <c:pt idx="1">
                  <c:v>-</c:v>
                </c:pt>
                <c:pt idx="2">
                  <c:v>progressivo 2018</c:v>
                </c:pt>
              </c:strCache>
            </c:strRef>
          </c:cat>
          <c:val>
            <c:numRef>
              <c:f>'Grafico Video'!$B$32:$B$34</c:f>
              <c:numCache>
                <c:formatCode>General</c:formatCode>
                <c:ptCount val="3"/>
                <c:pt idx="0" formatCode="0%">
                  <c:v>0.74274864959701925</c:v>
                </c:pt>
                <c:pt idx="1">
                  <c:v>0</c:v>
                </c:pt>
                <c:pt idx="2" formatCode="0%">
                  <c:v>0.75840493947025078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62336384"/>
        <c:axId val="162336776"/>
      </c:barChart>
      <c:catAx>
        <c:axId val="16233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sz="1000" b="1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defRPr>
            </a:pPr>
            <a:endParaRPr lang="it-IT"/>
          </a:p>
        </c:txPr>
        <c:crossAx val="162336776"/>
        <c:crosses val="autoZero"/>
        <c:auto val="1"/>
        <c:lblAlgn val="ctr"/>
        <c:lblOffset val="100"/>
        <c:tickLblSkip val="1"/>
        <c:noMultiLvlLbl val="1"/>
      </c:catAx>
      <c:valAx>
        <c:axId val="162336776"/>
        <c:scaling>
          <c:orientation val="minMax"/>
          <c:max val="1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0%" sourceLinked="0"/>
        <c:majorTickMark val="none"/>
        <c:minorTickMark val="none"/>
        <c:tickLblPos val="nextTo"/>
        <c:crossAx val="1623363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1.2822849828669398E-3"/>
          <c:y val="0.89106988783434005"/>
          <c:w val="0.99871771501713302"/>
          <c:h val="8.5160753583728557E-2"/>
        </c:manualLayout>
      </c:layout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229434374924144E-2"/>
          <c:y val="6.0906970335458721E-2"/>
          <c:w val="0.93587238585883592"/>
          <c:h val="0.56217964821983568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Foglio1!$H$2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Foglio1!$A$3:$F$29</c:f>
              <c:multiLvlStrCache>
                <c:ptCount val="27"/>
                <c:lvl>
                  <c:pt idx="0">
                    <c:v>Automobili</c:v>
                  </c:pt>
                  <c:pt idx="1">
                    <c:v>Varie</c:v>
                  </c:pt>
                  <c:pt idx="2">
                    <c:v>Media/Editoria</c:v>
                  </c:pt>
                  <c:pt idx="3">
                    <c:v>Alimentari</c:v>
                  </c:pt>
                  <c:pt idx="4">
                    <c:v>Servizi Professionali</c:v>
                  </c:pt>
                  <c:pt idx="5">
                    <c:v>Abbigliamento</c:v>
                  </c:pt>
                  <c:pt idx="6">
                    <c:v>Finanza/Assicurazioni</c:v>
                  </c:pt>
                  <c:pt idx="7">
                    <c:v>Telecomunicazioni</c:v>
                  </c:pt>
                  <c:pt idx="8">
                    <c:v>Distribuzione</c:v>
                  </c:pt>
                  <c:pt idx="9">
                    <c:v>Cura persona</c:v>
                  </c:pt>
                  <c:pt idx="10">
                    <c:v>Locale</c:v>
                  </c:pt>
                  <c:pt idx="11">
                    <c:v>Turismo/Viaggi</c:v>
                  </c:pt>
                  <c:pt idx="12">
                    <c:v>Farmaceutici/Sanitari</c:v>
                  </c:pt>
                  <c:pt idx="13">
                    <c:v>Tempo libero</c:v>
                  </c:pt>
                  <c:pt idx="14">
                    <c:v>Informatica/Fotografia</c:v>
                  </c:pt>
                  <c:pt idx="15">
                    <c:v>Enti/Istituzioni</c:v>
                  </c:pt>
                  <c:pt idx="16">
                    <c:v>Industria/Edilizia/Attività</c:v>
                  </c:pt>
                  <c:pt idx="17">
                    <c:v>Abitazione</c:v>
                  </c:pt>
                  <c:pt idx="18">
                    <c:v>Bevande/Alcoolici</c:v>
                  </c:pt>
                  <c:pt idx="19">
                    <c:v>Oggetti personali</c:v>
                  </c:pt>
                  <c:pt idx="20">
                    <c:v>Gestione casa</c:v>
                  </c:pt>
                  <c:pt idx="21">
                    <c:v>Elettrodomestici</c:v>
                  </c:pt>
                  <c:pt idx="22">
                    <c:v>Toiletries</c:v>
                  </c:pt>
                  <c:pt idx="23">
                    <c:v>Moto/Veicoli</c:v>
                  </c:pt>
                  <c:pt idx="24">
                    <c:v>Giochi/Articoli scolastici</c:v>
                  </c:pt>
                  <c:pt idx="25">
                    <c:v>Di Servizio</c:v>
                  </c:pt>
                  <c:pt idx="26">
                    <c:v>Rubricata</c:v>
                  </c:pt>
                </c:lvl>
                <c:lvl>
                  <c:pt idx="0">
                    <c:v>6%</c:v>
                  </c:pt>
                  <c:pt idx="1">
                    <c:v>2%</c:v>
                  </c:pt>
                  <c:pt idx="2">
                    <c:v>6%</c:v>
                  </c:pt>
                  <c:pt idx="3">
                    <c:v>18%</c:v>
                  </c:pt>
                  <c:pt idx="4">
                    <c:v>1%</c:v>
                  </c:pt>
                  <c:pt idx="5">
                    <c:v>3%</c:v>
                  </c:pt>
                  <c:pt idx="6">
                    <c:v>4%</c:v>
                  </c:pt>
                  <c:pt idx="7">
                    <c:v>1%</c:v>
                  </c:pt>
                  <c:pt idx="8">
                    <c:v>2%</c:v>
                  </c:pt>
                  <c:pt idx="9">
                    <c:v>2%</c:v>
                  </c:pt>
                  <c:pt idx="10">
                    <c:v>6%</c:v>
                  </c:pt>
                  <c:pt idx="11">
                    <c:v>1%</c:v>
                  </c:pt>
                  <c:pt idx="12">
                    <c:v>0%</c:v>
                  </c:pt>
                  <c:pt idx="13">
                    <c:v>2%</c:v>
                  </c:pt>
                  <c:pt idx="14">
                    <c:v>2%</c:v>
                  </c:pt>
                  <c:pt idx="15">
                    <c:v>9%</c:v>
                  </c:pt>
                  <c:pt idx="16">
                    <c:v>0%</c:v>
                  </c:pt>
                  <c:pt idx="17">
                    <c:v>1%</c:v>
                  </c:pt>
                  <c:pt idx="18">
                    <c:v>6%</c:v>
                  </c:pt>
                  <c:pt idx="19">
                    <c:v>5%</c:v>
                  </c:pt>
                  <c:pt idx="20">
                    <c:v>2%</c:v>
                  </c:pt>
                  <c:pt idx="21">
                    <c:v>1%</c:v>
                  </c:pt>
                  <c:pt idx="22">
                    <c:v>3%</c:v>
                  </c:pt>
                  <c:pt idx="23">
                    <c:v>14%</c:v>
                  </c:pt>
                  <c:pt idx="24">
                    <c:v>3%</c:v>
                  </c:pt>
                  <c:pt idx="25">
                    <c:v>0%</c:v>
                  </c:pt>
                  <c:pt idx="26">
                    <c:v>0%</c:v>
                  </c:pt>
                </c:lvl>
                <c:lvl>
                  <c:pt idx="0">
                    <c:v>5%</c:v>
                  </c:pt>
                  <c:pt idx="1">
                    <c:v>2%</c:v>
                  </c:pt>
                  <c:pt idx="2">
                    <c:v>6%</c:v>
                  </c:pt>
                  <c:pt idx="3">
                    <c:v>19%</c:v>
                  </c:pt>
                  <c:pt idx="4">
                    <c:v>2%</c:v>
                  </c:pt>
                  <c:pt idx="5">
                    <c:v>4%</c:v>
                  </c:pt>
                  <c:pt idx="6">
                    <c:v>5%</c:v>
                  </c:pt>
                  <c:pt idx="7">
                    <c:v>1%</c:v>
                  </c:pt>
                  <c:pt idx="8">
                    <c:v>2%</c:v>
                  </c:pt>
                  <c:pt idx="9">
                    <c:v>3%</c:v>
                  </c:pt>
                  <c:pt idx="10">
                    <c:v>5%</c:v>
                  </c:pt>
                  <c:pt idx="11">
                    <c:v>1%</c:v>
                  </c:pt>
                  <c:pt idx="12">
                    <c:v>0%</c:v>
                  </c:pt>
                  <c:pt idx="13">
                    <c:v>2%</c:v>
                  </c:pt>
                  <c:pt idx="14">
                    <c:v>2%</c:v>
                  </c:pt>
                  <c:pt idx="15">
                    <c:v>8%</c:v>
                  </c:pt>
                  <c:pt idx="16">
                    <c:v>1%</c:v>
                  </c:pt>
                  <c:pt idx="17">
                    <c:v>1%</c:v>
                  </c:pt>
                  <c:pt idx="18">
                    <c:v>6%</c:v>
                  </c:pt>
                  <c:pt idx="19">
                    <c:v>5%</c:v>
                  </c:pt>
                  <c:pt idx="20">
                    <c:v>3%</c:v>
                  </c:pt>
                  <c:pt idx="21">
                    <c:v>1%</c:v>
                  </c:pt>
                  <c:pt idx="22">
                    <c:v>3%</c:v>
                  </c:pt>
                  <c:pt idx="23">
                    <c:v>11%</c:v>
                  </c:pt>
                  <c:pt idx="24">
                    <c:v>2%</c:v>
                  </c:pt>
                  <c:pt idx="25">
                    <c:v>0%</c:v>
                  </c:pt>
                  <c:pt idx="26">
                    <c:v>1%</c:v>
                  </c:pt>
                </c:lvl>
                <c:lvl>
                  <c:pt idx="0">
                    <c:v>Abbigliamento</c:v>
                  </c:pt>
                  <c:pt idx="1">
                    <c:v>Abitazione</c:v>
                  </c:pt>
                  <c:pt idx="2">
                    <c:v>Alimentari</c:v>
                  </c:pt>
                  <c:pt idx="3">
                    <c:v>Automobili</c:v>
                  </c:pt>
                  <c:pt idx="4">
                    <c:v>Bevande/Alcoolici</c:v>
                  </c:pt>
                  <c:pt idx="5">
                    <c:v>Cura persona</c:v>
                  </c:pt>
                  <c:pt idx="6">
                    <c:v>Distribuzione</c:v>
                  </c:pt>
                  <c:pt idx="7">
                    <c:v>Elettrodomestici</c:v>
                  </c:pt>
                  <c:pt idx="8">
                    <c:v>Enti/Istituzioni</c:v>
                  </c:pt>
                  <c:pt idx="9">
                    <c:v>Farmaceutici/Sanitari</c:v>
                  </c:pt>
                  <c:pt idx="10">
                    <c:v>Finanza/Assicurazioni</c:v>
                  </c:pt>
                  <c:pt idx="11">
                    <c:v>Gestione casa</c:v>
                  </c:pt>
                  <c:pt idx="12">
                    <c:v>Giochi/Articoli scolastici</c:v>
                  </c:pt>
                  <c:pt idx="13">
                    <c:v>Industria/Edilizia/Attività</c:v>
                  </c:pt>
                  <c:pt idx="14">
                    <c:v>Informatica/Fotografia</c:v>
                  </c:pt>
                  <c:pt idx="15">
                    <c:v>Media/Editoria</c:v>
                  </c:pt>
                  <c:pt idx="16">
                    <c:v>Moto/Veicoli</c:v>
                  </c:pt>
                  <c:pt idx="17">
                    <c:v>Oggetti personali</c:v>
                  </c:pt>
                  <c:pt idx="18">
                    <c:v>Servizi Professionali</c:v>
                  </c:pt>
                  <c:pt idx="19">
                    <c:v>Telecomunicazioni</c:v>
                  </c:pt>
                  <c:pt idx="20">
                    <c:v>Tempo libero</c:v>
                  </c:pt>
                  <c:pt idx="21">
                    <c:v>Toiletries</c:v>
                  </c:pt>
                  <c:pt idx="22">
                    <c:v>Turismo/Viaggi</c:v>
                  </c:pt>
                  <c:pt idx="23">
                    <c:v>Varie</c:v>
                  </c:pt>
                  <c:pt idx="24">
                    <c:v>Locale</c:v>
                  </c:pt>
                  <c:pt idx="25">
                    <c:v>Rubricata</c:v>
                  </c:pt>
                  <c:pt idx="26">
                    <c:v>Di Servizio</c:v>
                  </c:pt>
                </c:lvl>
              </c:multiLvlStrCache>
            </c:multiLvlStrRef>
          </c:cat>
          <c:val>
            <c:numRef>
              <c:f>Foglio1!$H$3:$H$29</c:f>
              <c:numCache>
                <c:formatCode>0.0%</c:formatCode>
                <c:ptCount val="27"/>
                <c:pt idx="0">
                  <c:v>0.17561871502281987</c:v>
                </c:pt>
                <c:pt idx="1">
                  <c:v>0.13804414758849215</c:v>
                </c:pt>
                <c:pt idx="2">
                  <c:v>8.9564793412321528E-2</c:v>
                </c:pt>
                <c:pt idx="3">
                  <c:v>6.4488897615936985E-2</c:v>
                </c:pt>
                <c:pt idx="4">
                  <c:v>6.0405722513055413E-2</c:v>
                </c:pt>
                <c:pt idx="5">
                  <c:v>5.7181327943994852E-2</c:v>
                </c:pt>
                <c:pt idx="6">
                  <c:v>5.6120035061696834E-2</c:v>
                </c:pt>
                <c:pt idx="7">
                  <c:v>4.7731974812377911E-2</c:v>
                </c:pt>
                <c:pt idx="8">
                  <c:v>3.9459413436056474E-2</c:v>
                </c:pt>
                <c:pt idx="9">
                  <c:v>3.450801375130242E-2</c:v>
                </c:pt>
                <c:pt idx="10">
                  <c:v>2.7612918029848048E-2</c:v>
                </c:pt>
                <c:pt idx="11">
                  <c:v>2.5629560643724229E-2</c:v>
                </c:pt>
                <c:pt idx="12">
                  <c:v>2.4837800658742831E-2</c:v>
                </c:pt>
                <c:pt idx="13">
                  <c:v>2.4443803094932621E-2</c:v>
                </c:pt>
                <c:pt idx="14">
                  <c:v>2.0609542107218208E-2</c:v>
                </c:pt>
                <c:pt idx="15">
                  <c:v>1.8825287166734869E-2</c:v>
                </c:pt>
                <c:pt idx="16">
                  <c:v>1.8358600784394333E-2</c:v>
                </c:pt>
                <c:pt idx="17">
                  <c:v>1.5722332776280878E-2</c:v>
                </c:pt>
                <c:pt idx="18">
                  <c:v>1.1860280737807913E-2</c:v>
                </c:pt>
                <c:pt idx="19">
                  <c:v>1.1345512192874956E-2</c:v>
                </c:pt>
                <c:pt idx="20">
                  <c:v>1.0846487545356368E-2</c:v>
                </c:pt>
                <c:pt idx="21">
                  <c:v>8.6504305189555233E-3</c:v>
                </c:pt>
                <c:pt idx="22">
                  <c:v>7.7324265425480505E-3</c:v>
                </c:pt>
                <c:pt idx="23">
                  <c:v>4.3951960529779151E-3</c:v>
                </c:pt>
                <c:pt idx="24">
                  <c:v>2.9538401015887059E-3</c:v>
                </c:pt>
                <c:pt idx="25">
                  <c:v>2.918114697479054E-3</c:v>
                </c:pt>
                <c:pt idx="26">
                  <c:v>1.3482519048089217E-4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95622992"/>
        <c:axId val="195623384"/>
      </c:barChart>
      <c:lineChart>
        <c:grouping val="standard"/>
        <c:varyColors val="0"/>
        <c:ser>
          <c:idx val="0"/>
          <c:order val="0"/>
          <c:tx>
            <c:strRef>
              <c:f>Foglio1!$G$2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Foglio1!$F$3:$F$29</c:f>
              <c:strCache>
                <c:ptCount val="27"/>
                <c:pt idx="0">
                  <c:v>Automobili</c:v>
                </c:pt>
                <c:pt idx="1">
                  <c:v>Varie</c:v>
                </c:pt>
                <c:pt idx="2">
                  <c:v>Media/Editoria</c:v>
                </c:pt>
                <c:pt idx="3">
                  <c:v>Alimentari</c:v>
                </c:pt>
                <c:pt idx="4">
                  <c:v>Servizi Professionali</c:v>
                </c:pt>
                <c:pt idx="5">
                  <c:v>Abbigliamento</c:v>
                </c:pt>
                <c:pt idx="6">
                  <c:v>Finanza/Assicurazioni</c:v>
                </c:pt>
                <c:pt idx="7">
                  <c:v>Telecomunicazioni</c:v>
                </c:pt>
                <c:pt idx="8">
                  <c:v>Distribuzione</c:v>
                </c:pt>
                <c:pt idx="9">
                  <c:v>Cura persona</c:v>
                </c:pt>
                <c:pt idx="10">
                  <c:v>Locale</c:v>
                </c:pt>
                <c:pt idx="11">
                  <c:v>Turismo/Viaggi</c:v>
                </c:pt>
                <c:pt idx="12">
                  <c:v>Farmaceutici/Sanitari</c:v>
                </c:pt>
                <c:pt idx="13">
                  <c:v>Tempo libero</c:v>
                </c:pt>
                <c:pt idx="14">
                  <c:v>Informatica/Fotografia</c:v>
                </c:pt>
                <c:pt idx="15">
                  <c:v>Enti/Istituzioni</c:v>
                </c:pt>
                <c:pt idx="16">
                  <c:v>Industria/Edilizia/Attività</c:v>
                </c:pt>
                <c:pt idx="17">
                  <c:v>Abitazione</c:v>
                </c:pt>
                <c:pt idx="18">
                  <c:v>Bevande/Alcoolici</c:v>
                </c:pt>
                <c:pt idx="19">
                  <c:v>Oggetti personali</c:v>
                </c:pt>
                <c:pt idx="20">
                  <c:v>Gestione casa</c:v>
                </c:pt>
                <c:pt idx="21">
                  <c:v>Elettrodomestici</c:v>
                </c:pt>
                <c:pt idx="22">
                  <c:v>Toiletries</c:v>
                </c:pt>
                <c:pt idx="23">
                  <c:v>Moto/Veicoli</c:v>
                </c:pt>
                <c:pt idx="24">
                  <c:v>Giochi/Articoli scolastici</c:v>
                </c:pt>
                <c:pt idx="25">
                  <c:v>Di Servizio</c:v>
                </c:pt>
                <c:pt idx="26">
                  <c:v>Rubricata</c:v>
                </c:pt>
              </c:strCache>
            </c:strRef>
          </c:cat>
          <c:val>
            <c:numRef>
              <c:f>Foglio1!$G$3:$G$29</c:f>
              <c:numCache>
                <c:formatCode>0%</c:formatCode>
                <c:ptCount val="27"/>
                <c:pt idx="0">
                  <c:v>0.19217952132608776</c:v>
                </c:pt>
                <c:pt idx="1">
                  <c:v>0.10923350985619787</c:v>
                </c:pt>
                <c:pt idx="2">
                  <c:v>7.9698862690751812E-2</c:v>
                </c:pt>
                <c:pt idx="3">
                  <c:v>6.4220507516234079E-2</c:v>
                </c:pt>
                <c:pt idx="4">
                  <c:v>5.8128027768618071E-2</c:v>
                </c:pt>
                <c:pt idx="5">
                  <c:v>5.0345743425571791E-2</c:v>
                </c:pt>
                <c:pt idx="6">
                  <c:v>4.7727929316033306E-2</c:v>
                </c:pt>
                <c:pt idx="7">
                  <c:v>4.9070721936047237E-2</c:v>
                </c:pt>
                <c:pt idx="8">
                  <c:v>4.7157074660597015E-2</c:v>
                </c:pt>
                <c:pt idx="9">
                  <c:v>3.6519079998663252E-2</c:v>
                </c:pt>
                <c:pt idx="10">
                  <c:v>2.4259867993540681E-2</c:v>
                </c:pt>
                <c:pt idx="11">
                  <c:v>2.9132588629416135E-2</c:v>
                </c:pt>
                <c:pt idx="12">
                  <c:v>2.6337230534096784E-2</c:v>
                </c:pt>
                <c:pt idx="13">
                  <c:v>2.8422438058863589E-2</c:v>
                </c:pt>
                <c:pt idx="14">
                  <c:v>1.8921145190786515E-2</c:v>
                </c:pt>
                <c:pt idx="15">
                  <c:v>2.1143547335402118E-2</c:v>
                </c:pt>
                <c:pt idx="16">
                  <c:v>2.3063696505150923E-2</c:v>
                </c:pt>
                <c:pt idx="17">
                  <c:v>1.5650152538818182E-2</c:v>
                </c:pt>
                <c:pt idx="18">
                  <c:v>1.6051888995678949E-2</c:v>
                </c:pt>
                <c:pt idx="19">
                  <c:v>1.1499854171336888E-2</c:v>
                </c:pt>
                <c:pt idx="20">
                  <c:v>1.0334352804900101E-2</c:v>
                </c:pt>
                <c:pt idx="21">
                  <c:v>1.4647190869412631E-2</c:v>
                </c:pt>
                <c:pt idx="22">
                  <c:v>9.4329611442058366E-3</c:v>
                </c:pt>
                <c:pt idx="23">
                  <c:v>6.4993635780549088E-3</c:v>
                </c:pt>
                <c:pt idx="24">
                  <c:v>4.3390095255234741E-3</c:v>
                </c:pt>
                <c:pt idx="25">
                  <c:v>5.8929206372059133E-3</c:v>
                </c:pt>
                <c:pt idx="26">
                  <c:v>9.0812992804527347E-5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622992"/>
        <c:axId val="195623384"/>
      </c:lineChart>
      <c:catAx>
        <c:axId val="195622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5623384"/>
        <c:crosses val="autoZero"/>
        <c:auto val="1"/>
        <c:lblAlgn val="ctr"/>
        <c:lblOffset val="100"/>
        <c:noMultiLvlLbl val="0"/>
      </c:catAx>
      <c:valAx>
        <c:axId val="195623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it-IT"/>
          </a:p>
        </c:txPr>
        <c:crossAx val="195622992"/>
        <c:crosses val="autoZero"/>
        <c:crossBetween val="between"/>
        <c:majorUnit val="2.0000000000000004E-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129023190166455"/>
          <c:y val="0.91507074330511007"/>
          <c:w val="0.22890141083177545"/>
          <c:h val="7.11664906024980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0.44508</cdr:x>
      <cdr:y>0</cdr:y>
    </cdr:from>
    <cdr:to>
      <cdr:x>0.64216</cdr:x>
      <cdr:y>0.93368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2148782" y="0"/>
          <a:ext cx="951499" cy="375838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0.45781</cdr:x>
      <cdr:y>0</cdr:y>
    </cdr:from>
    <cdr:to>
      <cdr:x>0.61373</cdr:x>
      <cdr:y>0.9081</cdr:y>
    </cdr:to>
    <cdr:sp macro="" textlink="">
      <cdr:nvSpPr>
        <cdr:cNvPr id="2" name="Rettangolo 1"/>
        <cdr:cNvSpPr/>
      </cdr:nvSpPr>
      <cdr:spPr>
        <a:xfrm xmlns:a="http://schemas.openxmlformats.org/drawingml/2006/main">
          <a:off x="2114027" y="0"/>
          <a:ext cx="720000" cy="370954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D4E21-AA1D-BE49-8829-DEA10D5CF4C8}" type="datetimeFigureOut">
              <a:rPr lang="it-IT" smtClean="0"/>
              <a:t>21/06/2018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8DF2B-E534-A049-A267-F065CD45830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890798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6D68F-7DBE-1C48-BC1F-E6A07B52C7E0}" type="datetimeFigureOut">
              <a:rPr lang="it-IT" smtClean="0"/>
              <a:t>21/06/2018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7627C-DB68-9A4D-8B30-F0E92B6BDF8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503266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0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5730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69335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63532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24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864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3370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6217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877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4275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5703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7175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7627C-DB68-9A4D-8B30-F0E92B6BDF8F}" type="slidenum">
              <a:rPr lang="it-IT" smtClean="0"/>
              <a:t>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intestazion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33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png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4-3/Grey-Reply-Gradient_Grey.pn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0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anna/_LAVORI/REPLY/REPLY%20NEW%20LOGO/TEMPLATE%20COSTRUZIONE%20LOGO/PPT/2017-05-27%20Reply%20Gradients%20NEW%20FINAL/GREY/%3E%20grey/16-9/Grey-Reply-Gradient_Grey.png" TargetMode="External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emf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8" y="1065749"/>
            <a:ext cx="10114148" cy="3216228"/>
          </a:xfrm>
        </p:spPr>
        <p:txBody>
          <a:bodyPr anchor="b"/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90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1800" b="0" cap="none">
                <a:solidFill>
                  <a:schemeClr val="bg1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711713"/>
            <a:ext cx="5244792" cy="4049711"/>
          </a:xfrm>
        </p:spPr>
        <p:txBody>
          <a:bodyPr/>
          <a:lstStyle>
            <a:lvl1pPr>
              <a:defRPr sz="1700"/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44561" y="1711713"/>
            <a:ext cx="5244792" cy="4049711"/>
          </a:xfrm>
        </p:spPr>
        <p:txBody>
          <a:bodyPr/>
          <a:lstStyle>
            <a:lvl1pPr>
              <a:defRPr sz="17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  <a:lvl6pPr>
              <a:defRPr sz="1600"/>
            </a:lvl6pPr>
            <a:lvl7pPr>
              <a:defRPr sz="1700"/>
            </a:lvl7pPr>
            <a:lvl8pPr>
              <a:defRPr sz="1700"/>
            </a:lvl8pPr>
            <a:lvl9pPr>
              <a:defRPr sz="16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5" descr="runningma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3" name="Rettangolo 7"/>
          <p:cNvSpPr/>
          <p:nvPr userDrawn="1"/>
        </p:nvSpPr>
        <p:spPr>
          <a:xfrm>
            <a:off x="1" y="5175334"/>
            <a:ext cx="12192000" cy="1685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pic>
        <p:nvPicPr>
          <p:cNvPr id="14" name="Bild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2" name="Rettangolo 6"/>
          <p:cNvSpPr/>
          <p:nvPr userDrawn="1"/>
        </p:nvSpPr>
        <p:spPr>
          <a:xfrm>
            <a:off x="0" y="1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5" name="Rettangolo 6"/>
          <p:cNvSpPr/>
          <p:nvPr userDrawn="1"/>
        </p:nvSpPr>
        <p:spPr>
          <a:xfrm>
            <a:off x="0" y="0"/>
            <a:ext cx="12192000" cy="12491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16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250542"/>
            <a:ext cx="12192000" cy="2629091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088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4" y="1684196"/>
            <a:ext cx="6824548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28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711713"/>
            <a:ext cx="3992717" cy="4049711"/>
          </a:xfrm>
        </p:spPr>
        <p:txBody>
          <a:bodyPr/>
          <a:lstStyle>
            <a:lvl1pPr>
              <a:defRPr sz="1800"/>
            </a:lvl1pPr>
            <a:lvl2pPr marL="0" marR="0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marL="0" marR="0" lvl="1" indent="0" algn="l" defTabSz="914400" rtl="0" eaLnBrk="1" fontAlgn="auto" latinLnBrk="0" hangingPunct="1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16" y="1784079"/>
            <a:ext cx="6842651" cy="3848991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58096" y="3286397"/>
            <a:ext cx="6155715" cy="825759"/>
          </a:xfrm>
        </p:spPr>
        <p:txBody>
          <a:bodyPr anchor="t"/>
          <a:lstStyle>
            <a:lvl1pPr>
              <a:defRPr sz="5400" cap="all" spc="-100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4000">
                <a:latin typeface="Arial Black"/>
                <a:cs typeface="Arial Black"/>
              </a:defRPr>
            </a:lvl2pPr>
            <a:lvl3pPr>
              <a:defRPr sz="4000">
                <a:latin typeface="Arial Black"/>
                <a:cs typeface="Arial Black"/>
              </a:defRPr>
            </a:lvl3pPr>
            <a:lvl4pPr>
              <a:defRPr sz="4000">
                <a:latin typeface="Arial Black"/>
                <a:cs typeface="Arial Black"/>
              </a:defRPr>
            </a:lvl4pPr>
            <a:lvl5pPr>
              <a:defRPr sz="4000">
                <a:latin typeface="Arial Black"/>
                <a:cs typeface="Arial Black"/>
              </a:defRPr>
            </a:lvl5pPr>
            <a:lvl6pPr>
              <a:defRPr sz="4000">
                <a:latin typeface="Arial Black"/>
                <a:cs typeface="Arial Black"/>
              </a:defRPr>
            </a:lvl6pPr>
            <a:lvl7pPr>
              <a:defRPr sz="4000">
                <a:latin typeface="Arial Black"/>
                <a:cs typeface="Arial Black"/>
              </a:defRPr>
            </a:lvl7pPr>
            <a:lvl8pPr>
              <a:defRPr sz="4000">
                <a:latin typeface="Arial Black"/>
                <a:cs typeface="Arial Black"/>
              </a:defRPr>
            </a:lvl8pPr>
            <a:lvl9pPr>
              <a:defRPr sz="4000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BIG 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58096" y="2203166"/>
            <a:ext cx="6155715" cy="426875"/>
          </a:xfrm>
        </p:spPr>
        <p:txBody>
          <a:bodyPr/>
          <a:lstStyle>
            <a:lvl1pPr>
              <a:defRPr sz="1800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400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400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400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400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1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35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877954"/>
            <a:ext cx="9337920" cy="1564614"/>
          </a:xfrm>
        </p:spPr>
        <p:txBody>
          <a:bodyPr anchor="ctr"/>
          <a:lstStyle>
            <a:lvl1pPr>
              <a:lnSpc>
                <a:spcPct val="80000"/>
              </a:lnSpc>
              <a:defRPr lang="en-US" sz="6000" i="0" u="none" kern="1200" cap="all" spc="-10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5" y="4501190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18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0640" y="6319707"/>
            <a:ext cx="1379035" cy="32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27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21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24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00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" name="think-cell Folie" r:id="rId4" imgW="351" imgH="351" progId="TCLayout.ActiveDocument.1">
                  <p:embed/>
                </p:oleObj>
              </mc:Choice>
              <mc:Fallback>
                <p:oleObj name="think-cell Folie" r:id="rId4" imgW="351" imgH="35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04331" y="1941404"/>
            <a:ext cx="10583335" cy="2462213"/>
          </a:xfrm>
        </p:spPr>
        <p:txBody>
          <a:bodyPr/>
          <a:lstStyle>
            <a:lvl1pPr marL="500063" indent="-500063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982663" indent="-490538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431925" indent="-450850">
              <a:spcBef>
                <a:spcPts val="12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1600">
                <a:solidFill>
                  <a:schemeClr val="tx1"/>
                </a:solidFill>
              </a:defRPr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-121920" y="6472612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E9B29D2-0877-4FAC-9DF8-6EC3DF9A57FA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40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0990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270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7664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035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2835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411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035019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30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1758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039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2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60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sECTION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84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137" y="1065749"/>
            <a:ext cx="10114148" cy="3216228"/>
          </a:xfrm>
        </p:spPr>
        <p:txBody>
          <a:bodyPr anchor="b"/>
          <a:lstStyle>
            <a:lvl1pPr algn="l" defTabSz="121917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it-IT" sz="8000" i="0" u="none" kern="1200" cap="all" spc="-133" dirty="0" smtClean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INSERT YOUR</a:t>
            </a:r>
            <a:br>
              <a:rPr lang="it-IT" dirty="0" smtClean="0"/>
            </a:br>
            <a:r>
              <a:rPr lang="it-IT" dirty="0" smtClean="0"/>
              <a:t>TITLE HERE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6" y="4501189"/>
            <a:ext cx="10114149" cy="438427"/>
          </a:xfrm>
        </p:spPr>
        <p:txBody>
          <a:bodyPr lIns="0" bIns="0" anchor="t">
            <a:noAutofit/>
          </a:bodyPr>
          <a:lstStyle>
            <a:lvl1pPr marL="0" indent="0" algn="l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21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in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0"/>
          </p:nvPr>
        </p:nvSpPr>
        <p:spPr>
          <a:xfrm>
            <a:off x="804331" y="2126523"/>
            <a:ext cx="10583335" cy="3282951"/>
          </a:xfrm>
        </p:spPr>
        <p:txBody>
          <a:bodyPr/>
          <a:lstStyle>
            <a:lvl1pPr marL="666734" indent="-6667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/>
            </a:lvl1pPr>
            <a:lvl2pPr marL="1310185" indent="-654034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cap="none">
                <a:solidFill>
                  <a:schemeClr val="tx1"/>
                </a:solidFill>
              </a:defRPr>
            </a:lvl2pPr>
            <a:lvl3pPr marL="1909186" indent="-601118">
              <a:spcBef>
                <a:spcPts val="1600"/>
              </a:spcBef>
              <a:buClr>
                <a:schemeClr val="accent2"/>
              </a:buClr>
              <a:buSzPct val="100000"/>
              <a:buFont typeface="+mj-lt"/>
              <a:buAutoNum type="arabicPlain"/>
              <a:tabLst/>
              <a:defRPr sz="2133">
                <a:solidFill>
                  <a:schemeClr val="tx1"/>
                </a:solidFill>
              </a:defRPr>
            </a:lvl3pPr>
            <a:lvl4pPr marL="1828754" indent="-457189">
              <a:buFont typeface="+mj-lt"/>
              <a:buAutoNum type="arabicPeriod"/>
              <a:defRPr/>
            </a:lvl4pPr>
            <a:lvl5pPr marL="2285943" indent="-457189">
              <a:buFont typeface="+mj-lt"/>
              <a:buAutoNum type="arabicPeriod"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568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b"/>
          <a:lstStyle>
            <a:lvl1pPr algn="ctr"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smtClean="0"/>
              <a:t>SECTION </a:t>
            </a:r>
            <a:br>
              <a:rPr lang="it-IT" dirty="0" smtClean="0"/>
            </a:br>
            <a:r>
              <a:rPr lang="it-IT" dirty="0" smtClean="0"/>
              <a:t>SLIDE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9408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2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72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612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229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9"/>
          <p:cNvPicPr>
            <a:picLocks noChangeAspect="1"/>
          </p:cNvPicPr>
          <p:nvPr userDrawn="1"/>
        </p:nvPicPr>
        <p:blipFill rotWithShape="1">
          <a:blip r:embed="rId2"/>
          <a:srcRect t="-114" b="24638"/>
          <a:stretch/>
        </p:blipFill>
        <p:spPr>
          <a:xfrm>
            <a:off x="0" y="-10332"/>
            <a:ext cx="12192000" cy="6898813"/>
          </a:xfrm>
          <a:prstGeom prst="rect">
            <a:avLst/>
          </a:prstGeom>
        </p:spPr>
      </p:pic>
      <p:sp>
        <p:nvSpPr>
          <p:cNvPr id="8" name="Rechteck 6"/>
          <p:cNvSpPr/>
          <p:nvPr userDrawn="1"/>
        </p:nvSpPr>
        <p:spPr>
          <a:xfrm>
            <a:off x="0" y="1"/>
            <a:ext cx="12192000" cy="6888480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72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7953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t="-1" r="11734" b="25474"/>
          <a:stretch/>
        </p:blipFill>
        <p:spPr>
          <a:xfrm>
            <a:off x="-1" y="0"/>
            <a:ext cx="12192000" cy="6847368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-13124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>
              <a:solidFill>
                <a:srgbClr val="000000"/>
              </a:solidFill>
            </a:endParaRPr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50984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32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583736"/>
            <a:ext cx="10109631" cy="1690528"/>
          </a:xfrm>
        </p:spPr>
        <p:txBody>
          <a:bodyPr anchor="ctr"/>
          <a:lstStyle>
            <a:lvl1pPr algn="ctr">
              <a:lnSpc>
                <a:spcPct val="100000"/>
              </a:lnSpc>
              <a:defRPr lang="en-US" sz="8000" i="0" u="none" kern="1200" cap="all" spc="-133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TEXT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9120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302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tIns="0" rIns="0" anchor="t" anchorCtr="0"/>
          <a:lstStyle>
            <a:lvl1pPr>
              <a:defRPr sz="4267" cap="all" baseline="0">
                <a:latin typeface="Arial Black" panose="020B0A040201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7" y="1869268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/>
            </a:lvl4pPr>
            <a:lvl6pPr>
              <a:defRPr sz="2267"/>
            </a:lvl6pPr>
            <a:lvl7pPr marL="239994" indent="-239994">
              <a:buClr>
                <a:schemeClr val="tx2"/>
              </a:buClr>
              <a:buAutoNum type="arabicPeriod"/>
              <a:defRPr lang="it-IT" sz="2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>
              <a:buAutoNum type="arabicPeriod"/>
              <a:defRPr/>
            </a:lvl8pPr>
            <a:lvl9pPr>
              <a:defRPr sz="22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marL="685783" lvl="6" indent="-685783" algn="l" defTabSz="609585" rtl="0" eaLnBrk="1" latinLnBrk="0" hangingPunct="1">
              <a:lnSpc>
                <a:spcPct val="150000"/>
              </a:lnSpc>
              <a:spcBef>
                <a:spcPts val="800"/>
              </a:spcBef>
              <a:buClr>
                <a:schemeClr val="tx2"/>
              </a:buClr>
              <a:buSzPct val="130000"/>
              <a:buFont typeface="+mj-lt"/>
              <a:buAutoNum type="arabicPeriod"/>
            </a:pPr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8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7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 Cover Op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1828913"/>
            <a:ext cx="10109631" cy="2175229"/>
          </a:xfrm>
        </p:spPr>
        <p:txBody>
          <a:bodyPr anchor="t"/>
          <a:lstStyle>
            <a:lvl1pPr algn="ctr">
              <a:lnSpc>
                <a:spcPct val="80000"/>
              </a:lnSpc>
              <a:defRPr lang="en-US" sz="5400" i="0" u="none" kern="1200" cap="all" spc="-100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de-DE" dirty="0" smtClean="0"/>
              <a:t>STATEMENT </a:t>
            </a:r>
            <a:br>
              <a:rPr lang="de-DE" dirty="0" smtClean="0"/>
            </a:br>
            <a:r>
              <a:rPr lang="de-DE" dirty="0" smtClean="0"/>
              <a:t>CHART FOR IMPORTANT </a:t>
            </a:r>
            <a:br>
              <a:rPr lang="de-DE" dirty="0" smtClean="0"/>
            </a:br>
            <a:r>
              <a:rPr lang="de-DE" dirty="0" smtClean="0"/>
              <a:t>POINTS</a:t>
            </a:r>
            <a:endParaRPr lang="en-US" dirty="0"/>
          </a:p>
        </p:txBody>
      </p:sp>
      <p:pic>
        <p:nvPicPr>
          <p:cNvPr id="7" name="Bild 5" descr="runningman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1387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6" y="1916869"/>
            <a:ext cx="5087024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75673" y="1916869"/>
            <a:ext cx="5113681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120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on Black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6"/>
          <p:cNvSpPr/>
          <p:nvPr userDrawn="1"/>
        </p:nvSpPr>
        <p:spPr>
          <a:xfrm>
            <a:off x="0" y="0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0" y="1667389"/>
            <a:ext cx="12192000" cy="3505455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pic>
        <p:nvPicPr>
          <p:cNvPr id="8" name="Bild 5" descr="runningman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077" y="6410491"/>
            <a:ext cx="290043" cy="290043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10" name="Rettangolo 7"/>
          <p:cNvSpPr/>
          <p:nvPr userDrawn="1"/>
        </p:nvSpPr>
        <p:spPr>
          <a:xfrm>
            <a:off x="0" y="5172843"/>
            <a:ext cx="12192000" cy="16655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400">
              <a:solidFill>
                <a:srgbClr val="000000"/>
              </a:solidFill>
            </a:endParaRPr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9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7316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Image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2" name="Segnaposto immagine 5"/>
          <p:cNvSpPr>
            <a:spLocks noGrp="1"/>
          </p:cNvSpPr>
          <p:nvPr>
            <p:ph type="pic" sz="quarter" idx="11"/>
          </p:nvPr>
        </p:nvSpPr>
        <p:spPr>
          <a:xfrm>
            <a:off x="5367453" y="1889351"/>
            <a:ext cx="6824547" cy="4049183"/>
          </a:xfrm>
        </p:spPr>
        <p:txBody>
          <a:bodyPr/>
          <a:lstStyle/>
          <a:p>
            <a:r>
              <a:rPr lang="it-IT" smtClean="0"/>
              <a:t>Fare clic sull'icona per inserire un'immagine</a:t>
            </a:r>
            <a:endParaRPr lang="it-IT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2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6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476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ERT Gradient +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65138" y="1916869"/>
            <a:ext cx="3992717" cy="4049711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  <a:lvl6pPr>
              <a:defRPr sz="1867"/>
            </a:lvl6pPr>
            <a:lvl7pPr>
              <a:defRPr sz="2133"/>
            </a:lvl7pPr>
            <a:lvl8pPr>
              <a:defRPr sz="2133"/>
            </a:lvl8pPr>
            <a:lvl9pPr>
              <a:defRPr sz="1867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2"/>
            <a:r>
              <a:rPr lang="it-IT" dirty="0" smtClean="0"/>
              <a:t>Basic green text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765137" y="544256"/>
            <a:ext cx="10624217" cy="355281"/>
          </a:xfrm>
        </p:spPr>
        <p:txBody>
          <a:bodyPr vert="horz" lIns="0" tIns="0" rIns="0" bIns="0" rtlCol="0" anchor="t" anchorCtr="0">
            <a:noAutofit/>
          </a:bodyPr>
          <a:lstStyle>
            <a:lvl1pPr>
              <a:defRPr lang="en-US" cap="all" baseline="0" dirty="0"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 smtClean="0"/>
              <a:t>INSERT YOUR TITLE HERE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527" y="1995754"/>
            <a:ext cx="6819472" cy="3835953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5803653" y="3811650"/>
            <a:ext cx="6155715" cy="825759"/>
          </a:xfrm>
        </p:spPr>
        <p:txBody>
          <a:bodyPr anchor="t"/>
          <a:lstStyle>
            <a:lvl1pPr>
              <a:defRPr sz="5333" cap="all" spc="-133">
                <a:solidFill>
                  <a:srgbClr val="FFFFFF"/>
                </a:solidFill>
                <a:latin typeface="Arial Black"/>
                <a:cs typeface="Arial Black"/>
              </a:defRPr>
            </a:lvl1pPr>
            <a:lvl2pPr>
              <a:defRPr sz="5333">
                <a:latin typeface="Arial Black"/>
                <a:cs typeface="Arial Black"/>
              </a:defRPr>
            </a:lvl2pPr>
            <a:lvl3pPr>
              <a:defRPr sz="5333">
                <a:latin typeface="Arial Black"/>
                <a:cs typeface="Arial Black"/>
              </a:defRPr>
            </a:lvl3pPr>
            <a:lvl4pPr>
              <a:defRPr sz="5333">
                <a:latin typeface="Arial Black"/>
                <a:cs typeface="Arial Black"/>
              </a:defRPr>
            </a:lvl4pPr>
            <a:lvl5pPr>
              <a:defRPr sz="5333">
                <a:latin typeface="Arial Black"/>
                <a:cs typeface="Arial Black"/>
              </a:defRPr>
            </a:lvl5pPr>
            <a:lvl6pPr>
              <a:defRPr sz="5333">
                <a:latin typeface="Arial Black"/>
                <a:cs typeface="Arial Black"/>
              </a:defRPr>
            </a:lvl6pPr>
            <a:lvl7pPr>
              <a:defRPr sz="5333">
                <a:latin typeface="Arial Black"/>
                <a:cs typeface="Arial Black"/>
              </a:defRPr>
            </a:lvl7pPr>
            <a:lvl8pPr>
              <a:defRPr sz="5333">
                <a:latin typeface="Arial Black"/>
                <a:cs typeface="Arial Black"/>
              </a:defRPr>
            </a:lvl8pPr>
            <a:lvl9pPr>
              <a:defRPr sz="5333">
                <a:latin typeface="Arial Black"/>
                <a:cs typeface="Arial Black"/>
              </a:defRPr>
            </a:lvl9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5803653" y="2537359"/>
            <a:ext cx="6155715" cy="426875"/>
          </a:xfrm>
        </p:spPr>
        <p:txBody>
          <a:bodyPr/>
          <a:lstStyle>
            <a:lvl1pPr>
              <a:defRPr sz="2133">
                <a:solidFill>
                  <a:srgbClr val="FFFFFF"/>
                </a:solidFill>
              </a:defRPr>
            </a:lvl1pPr>
            <a:lvl2pPr marL="0" indent="0">
              <a:buFont typeface="+mj-lt"/>
              <a:buNone/>
              <a:defRPr sz="1867">
                <a:solidFill>
                  <a:schemeClr val="tx1"/>
                </a:solidFill>
              </a:defRPr>
            </a:lvl2pPr>
            <a:lvl3pPr marL="0" indent="0">
              <a:buFont typeface="+mj-lt"/>
              <a:buNone/>
              <a:defRPr sz="1867">
                <a:solidFill>
                  <a:schemeClr val="tx1"/>
                </a:solidFill>
              </a:defRPr>
            </a:lvl3pPr>
            <a:lvl4pPr marL="0" indent="0">
              <a:buFont typeface="+mj-lt"/>
              <a:buNone/>
              <a:defRPr sz="1867">
                <a:solidFill>
                  <a:schemeClr val="tx1"/>
                </a:solidFill>
              </a:defRPr>
            </a:lvl4pPr>
            <a:lvl5pPr marL="0" indent="0">
              <a:buFont typeface="+mj-lt"/>
              <a:buNone/>
              <a:defRPr sz="1867">
                <a:solidFill>
                  <a:schemeClr val="tx1"/>
                </a:solidFill>
              </a:defRPr>
            </a:lvl5pPr>
            <a:lvl6pPr marL="0" indent="0">
              <a:buFont typeface="+mj-lt"/>
              <a:buNone/>
              <a:defRPr sz="1867">
                <a:solidFill>
                  <a:schemeClr val="tx1"/>
                </a:solidFill>
              </a:defRPr>
            </a:lvl6pPr>
            <a:lvl7pPr marL="0" indent="0">
              <a:buFont typeface="+mj-lt"/>
              <a:buNone/>
              <a:defRPr sz="1867">
                <a:solidFill>
                  <a:schemeClr val="tx1"/>
                </a:solidFill>
              </a:defRPr>
            </a:lvl7pPr>
            <a:lvl8pPr marL="0" indent="0">
              <a:buFont typeface="+mj-lt"/>
              <a:buNone/>
              <a:defRPr sz="1867">
                <a:solidFill>
                  <a:schemeClr val="tx1"/>
                </a:solidFill>
              </a:defRPr>
            </a:lvl8pPr>
            <a:lvl9pPr marL="0" indent="0">
              <a:buFont typeface="+mj-lt"/>
              <a:buNone/>
              <a:defRPr sz="1867">
                <a:solidFill>
                  <a:schemeClr val="tx1"/>
                </a:solidFill>
              </a:defRPr>
            </a:lvl9pPr>
          </a:lstStyle>
          <a:p>
            <a:pPr lvl="0"/>
            <a:r>
              <a:rPr lang="it-IT" dirty="0" smtClean="0"/>
              <a:t>Basic text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765137" y="1005000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2133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1" name="Bild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7987" y="6409160"/>
            <a:ext cx="290043" cy="290043"/>
          </a:xfrm>
          <a:prstGeom prst="rect">
            <a:avLst/>
          </a:prstGeom>
        </p:spPr>
      </p:pic>
      <p:sp>
        <p:nvSpPr>
          <p:cNvPr id="10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6056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7334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/>
          </p:cNvPicPr>
          <p:nvPr userDrawn="1"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372"/>
            <a:ext cx="12240683" cy="688538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41364" y="2680306"/>
            <a:ext cx="9337920" cy="1762263"/>
          </a:xfrm>
        </p:spPr>
        <p:txBody>
          <a:bodyPr anchor="ctr"/>
          <a:lstStyle>
            <a:lvl1pPr>
              <a:lnSpc>
                <a:spcPct val="80000"/>
              </a:lnSpc>
              <a:defRPr lang="en-US" sz="8000" i="0" u="none" kern="1200" cap="all" spc="-133" baseline="0" dirty="0">
                <a:solidFill>
                  <a:srgbClr val="FFFFFF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41364" y="4501189"/>
            <a:ext cx="933792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>
                <a:solidFill>
                  <a:srgbClr val="FFFFFF"/>
                </a:solidFill>
                <a:latin typeface="+mn-lt"/>
                <a:cs typeface="Arial Black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167" y="6298415"/>
            <a:ext cx="1184039" cy="37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1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85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with Background IMG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5363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54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10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37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11"/>
          <p:cNvPicPr>
            <a:picLocks noChangeAspect="1"/>
          </p:cNvPicPr>
          <p:nvPr userDrawn="1"/>
        </p:nvPicPr>
        <p:blipFill rotWithShape="1">
          <a:blip r:embed="rId2"/>
          <a:srcRect r="11734" b="477"/>
          <a:stretch/>
        </p:blipFill>
        <p:spPr>
          <a:xfrm>
            <a:off x="-1" y="0"/>
            <a:ext cx="12192000" cy="6858000"/>
          </a:xfrm>
          <a:custGeom>
            <a:avLst/>
            <a:gdLst>
              <a:gd name="connsiteX0" fmla="*/ 0 w 9144000"/>
              <a:gd name="connsiteY0" fmla="*/ 0 h 6858000"/>
              <a:gd name="connsiteX1" fmla="*/ 9144000 w 9144000"/>
              <a:gd name="connsiteY1" fmla="*/ 0 h 6858000"/>
              <a:gd name="connsiteX2" fmla="*/ 9144000 w 9144000"/>
              <a:gd name="connsiteY2" fmla="*/ 6858000 h 6858000"/>
              <a:gd name="connsiteX3" fmla="*/ 0 w 9144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6858000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0" name="Rechteck 6"/>
          <p:cNvSpPr/>
          <p:nvPr userDrawn="1"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chemeClr val="bg1"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1041186" y="2820832"/>
            <a:ext cx="10109631" cy="1216336"/>
          </a:xfrm>
        </p:spPr>
        <p:txBody>
          <a:bodyPr anchor="ctr"/>
          <a:lstStyle>
            <a:lvl1pPr>
              <a:lnSpc>
                <a:spcPct val="100000"/>
              </a:lnSpc>
              <a:defRPr lang="en-US" sz="6000" i="0" u="none" kern="1200" cap="all" spc="-100" baseline="0" dirty="0">
                <a:solidFill>
                  <a:schemeClr val="tx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chapter</a:t>
            </a:r>
            <a:r>
              <a:rPr lang="it-IT" dirty="0" smtClean="0"/>
              <a:t> </a:t>
            </a:r>
            <a:r>
              <a:rPr lang="it-IT" dirty="0" err="1" smtClean="0"/>
              <a:t>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 descr="runningma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0076" y="6376789"/>
            <a:ext cx="290043" cy="217532"/>
          </a:xfrm>
          <a:prstGeom prst="rect">
            <a:avLst/>
          </a:prstGeom>
        </p:spPr>
      </p:pic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1186" y="4665828"/>
            <a:ext cx="10109631" cy="438427"/>
          </a:xfrm>
        </p:spPr>
        <p:txBody>
          <a:bodyPr lIns="0" bIns="0" anchor="t">
            <a:noAutofit/>
          </a:bodyPr>
          <a:lstStyle>
            <a:lvl1pPr marL="0" indent="0" algn="ctr">
              <a:buNone/>
              <a:defRPr sz="2400" b="0" cap="none" baseline="0">
                <a:solidFill>
                  <a:schemeClr val="tx1"/>
                </a:solidFill>
                <a:latin typeface="+mj-lt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INSERT YOUR SUBTITLE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17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5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7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138" y="544257"/>
            <a:ext cx="10624217" cy="355281"/>
          </a:xfrm>
        </p:spPr>
        <p:txBody>
          <a:bodyPr tIns="0" rIns="0" anchor="t" anchorCtr="0"/>
          <a:lstStyle>
            <a:lvl1pPr>
              <a:defRPr sz="3200" cap="all" baseline="0"/>
            </a:lvl1pPr>
          </a:lstStyle>
          <a:p>
            <a:r>
              <a:rPr lang="it-IT" dirty="0" smtClean="0"/>
              <a:t>INSERT YOUR TITLE HERE</a:t>
            </a:r>
            <a:endParaRPr lang="en-US" dirty="0"/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10" hasCustomPrompt="1"/>
          </p:nvPr>
        </p:nvSpPr>
        <p:spPr>
          <a:xfrm>
            <a:off x="765138" y="1705891"/>
            <a:ext cx="10624217" cy="4055752"/>
          </a:xfrm>
        </p:spPr>
        <p:txBody>
          <a:bodyPr lIns="0" bIns="0"/>
          <a:lstStyle>
            <a:lvl1pPr>
              <a:lnSpc>
                <a:spcPct val="100000"/>
              </a:lnSpc>
              <a:defRPr sz="1800"/>
            </a:lvl1pPr>
            <a:lvl2pPr>
              <a:lnSpc>
                <a:spcPct val="100000"/>
              </a:lnSpc>
              <a:defRPr sz="1800"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 marL="180000" indent="-180000">
              <a:buClr>
                <a:schemeClr val="tx2"/>
              </a:buClr>
              <a:buFont typeface="Wingdings" panose="05000000000000000000" pitchFamily="2" charset="2"/>
              <a:buChar char="§"/>
              <a:defRPr sz="1800"/>
            </a:lvl4pPr>
            <a:lvl5pPr marL="360000" indent="-180000">
              <a:buFont typeface="Wingdings" panose="05000000000000000000" pitchFamily="2" charset="2"/>
              <a:buChar char="§"/>
              <a:defRPr sz="1800"/>
            </a:lvl5pPr>
            <a:lvl6pPr marL="540000" indent="-180000">
              <a:buFont typeface="Wingdings" panose="05000000000000000000" pitchFamily="2" charset="2"/>
              <a:buChar char="§"/>
              <a:defRPr sz="1700"/>
            </a:lvl6pPr>
            <a:lvl7pPr>
              <a:buClr>
                <a:schemeClr val="tx2"/>
              </a:buClr>
              <a:buAutoNum type="arabicPeriod"/>
              <a:defRPr sz="1800"/>
            </a:lvl7pPr>
            <a:lvl8pPr>
              <a:buAutoNum type="arabicPeriod"/>
              <a:defRPr sz="1800"/>
            </a:lvl8pPr>
            <a:lvl9pPr>
              <a:defRPr sz="1700"/>
            </a:lvl9pPr>
          </a:lstStyle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1" hasCustomPrompt="1"/>
          </p:nvPr>
        </p:nvSpPr>
        <p:spPr>
          <a:xfrm>
            <a:off x="765138" y="917354"/>
            <a:ext cx="10624217" cy="438427"/>
          </a:xfrm>
        </p:spPr>
        <p:txBody>
          <a:bodyPr lIns="0" bIns="0" anchor="ctr">
            <a:noAutofit/>
          </a:bodyPr>
          <a:lstStyle>
            <a:lvl1pPr marL="0" indent="0" algn="ctr">
              <a:buNone/>
              <a:defRPr sz="1600" b="0" cap="all">
                <a:solidFill>
                  <a:schemeClr val="tx1"/>
                </a:solidFill>
                <a:latin typeface="Arial Black" panose="020B0A04020102020204" pitchFamily="34" charset="0"/>
                <a:cs typeface="Arial Black" panose="020B0A040201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err="1" smtClean="0"/>
              <a:t>Insert</a:t>
            </a:r>
            <a:r>
              <a:rPr lang="it-IT" dirty="0" smtClean="0"/>
              <a:t> </a:t>
            </a:r>
            <a:r>
              <a:rPr lang="it-IT" dirty="0" err="1" smtClean="0"/>
              <a:t>your</a:t>
            </a:r>
            <a:r>
              <a:rPr lang="it-IT" dirty="0" smtClean="0"/>
              <a:t> </a:t>
            </a:r>
            <a:r>
              <a:rPr lang="it-IT" dirty="0" err="1" smtClean="0"/>
              <a:t>subtitle</a:t>
            </a:r>
            <a:r>
              <a:rPr lang="it-IT" dirty="0" smtClean="0"/>
              <a:t> </a:t>
            </a:r>
            <a:r>
              <a:rPr lang="it-IT" dirty="0" err="1" smtClean="0"/>
              <a:t>here</a:t>
            </a:r>
            <a:endParaRPr lang="en-US" dirty="0"/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455" y="6382323"/>
            <a:ext cx="290043" cy="217532"/>
          </a:xfrm>
          <a:prstGeom prst="rect">
            <a:avLst/>
          </a:prstGeom>
        </p:spPr>
      </p:pic>
      <p:sp>
        <p:nvSpPr>
          <p:cNvPr id="8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28645"/>
            <a:ext cx="10972800" cy="745639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LETTERS</a:t>
            </a:r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First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63" r:id="rId3"/>
    <p:sldLayoutId id="2147483680" r:id="rId4"/>
    <p:sldLayoutId id="2147483677" r:id="rId5"/>
    <p:sldLayoutId id="2147483682" r:id="rId6"/>
    <p:sldLayoutId id="2147483684" r:id="rId7"/>
    <p:sldLayoutId id="2147483666" r:id="rId8"/>
    <p:sldLayoutId id="2147483662" r:id="rId9"/>
    <p:sldLayoutId id="2147483664" r:id="rId10"/>
    <p:sldLayoutId id="2147483685" r:id="rId11"/>
    <p:sldLayoutId id="2147483678" r:id="rId12"/>
    <p:sldLayoutId id="2147483679" r:id="rId13"/>
    <p:sldLayoutId id="2147483667" r:id="rId14"/>
    <p:sldLayoutId id="2147483671" r:id="rId15"/>
  </p:sldLayoutIdLst>
  <p:hf hdr="0" ftr="0" dt="0"/>
  <p:txStyles>
    <p:titleStyle>
      <a:lvl1pPr algn="ctr" defTabSz="914400" rtl="0" eaLnBrk="1" latinLnBrk="0" hangingPunct="1">
        <a:lnSpc>
          <a:spcPct val="80000"/>
        </a:lnSpc>
        <a:spcBef>
          <a:spcPct val="0"/>
        </a:spcBef>
        <a:buNone/>
        <a:defRPr sz="3200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1200"/>
        </a:spcBef>
        <a:spcAft>
          <a:spcPts val="600"/>
        </a:spcAft>
        <a:buFont typeface="Arial" pitchFamily="34" charset="0"/>
        <a:buNone/>
        <a:defRPr sz="18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914400" rtl="0" eaLnBrk="1" latinLnBrk="0" hangingPunct="1">
        <a:lnSpc>
          <a:spcPct val="120000"/>
        </a:lnSpc>
        <a:spcBef>
          <a:spcPts val="600"/>
        </a:spcBef>
        <a:buFont typeface="Arial" pitchFamily="34" charset="0"/>
        <a:buNone/>
        <a:defRPr sz="1800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18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Wingdings" panose="05000000000000000000" pitchFamily="2" charset="2"/>
        <a:buChar char="§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-180000" algn="l" defTabSz="457200" rtl="0" eaLnBrk="1" latinLnBrk="0" hangingPunct="1">
        <a:lnSpc>
          <a:spcPct val="150000"/>
        </a:lnSpc>
        <a:spcBef>
          <a:spcPts val="600"/>
        </a:spcBef>
        <a:buClr>
          <a:schemeClr val="tx2"/>
        </a:buClr>
        <a:buSzPct val="130000"/>
        <a:buFont typeface="+mj-lt"/>
        <a:buAutoNum type="arabicPeriod"/>
        <a:defRPr lang="it-IT" sz="18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36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000" indent="-180000" algn="l" defTabSz="914400" rtl="0" eaLnBrk="1" latinLnBrk="0" hangingPunct="1">
        <a:lnSpc>
          <a:spcPct val="120000"/>
        </a:lnSpc>
        <a:spcBef>
          <a:spcPts val="600"/>
        </a:spcBef>
        <a:buClr>
          <a:schemeClr val="tx2"/>
        </a:buClr>
        <a:buFont typeface="+mj-lt"/>
        <a:buAutoNum type="arabicPeriod"/>
        <a:defRPr sz="1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350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</p:sldLayoutIdLst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/>
          <a:p>
            <a:r>
              <a:rPr lang="it-IT" dirty="0" smtClean="0"/>
              <a:t>CLICK TO CHANGE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35709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it-IT" dirty="0" smtClean="0"/>
              <a:t>Basic text</a:t>
            </a:r>
          </a:p>
          <a:p>
            <a:pPr lvl="1"/>
            <a:r>
              <a:rPr lang="it-IT" dirty="0" smtClean="0"/>
              <a:t>Text in CAPITAL </a:t>
            </a:r>
            <a:r>
              <a:rPr lang="it-IT" dirty="0" err="1" smtClean="0"/>
              <a:t>LeTTERS</a:t>
            </a:r>
            <a:endParaRPr lang="it-IT" dirty="0" smtClean="0"/>
          </a:p>
          <a:p>
            <a:pPr lvl="3"/>
            <a:r>
              <a:rPr lang="it-IT" dirty="0" smtClean="0"/>
              <a:t>First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4"/>
            <a:r>
              <a:rPr lang="it-IT" dirty="0" smtClean="0"/>
              <a:t>Second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5"/>
            <a:r>
              <a:rPr lang="it-IT" dirty="0" smtClean="0"/>
              <a:t>Third </a:t>
            </a:r>
            <a:r>
              <a:rPr lang="it-IT" dirty="0" err="1" smtClean="0"/>
              <a:t>bullet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text</a:t>
            </a:r>
          </a:p>
          <a:p>
            <a:pPr lvl="6"/>
            <a:r>
              <a:rPr lang="it-IT" dirty="0" smtClean="0"/>
              <a:t>Fist </a:t>
            </a:r>
            <a:r>
              <a:rPr lang="it-IT" dirty="0" err="1" smtClean="0"/>
              <a:t>numbered</a:t>
            </a:r>
            <a:r>
              <a:rPr lang="it-IT" smtClean="0"/>
              <a:t> text</a:t>
            </a:r>
            <a:endParaRPr lang="it-IT" dirty="0" smtClean="0"/>
          </a:p>
          <a:p>
            <a:pPr lvl="7"/>
            <a:r>
              <a:rPr lang="it-IT" dirty="0" smtClean="0"/>
              <a:t>Second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</a:p>
          <a:p>
            <a:pPr lvl="8"/>
            <a:r>
              <a:rPr lang="it-IT" dirty="0" smtClean="0"/>
              <a:t>Third </a:t>
            </a:r>
            <a:r>
              <a:rPr lang="it-IT" dirty="0" err="1" smtClean="0"/>
              <a:t>numbered</a:t>
            </a:r>
            <a:r>
              <a:rPr lang="it-IT" dirty="0" smtClean="0"/>
              <a:t> text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>
          <a:xfrm>
            <a:off x="167640" y="6360160"/>
            <a:ext cx="5791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9B29D2-0877-4FAC-9DF8-6EC3DF9A57FA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7747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hf hdr="0" ftr="0" dt="0"/>
  <p:txStyles>
    <p:titleStyle>
      <a:lvl1pPr algn="ctr" defTabSz="1219170" rtl="0" eaLnBrk="1" latinLnBrk="0" hangingPunct="1">
        <a:lnSpc>
          <a:spcPct val="80000"/>
        </a:lnSpc>
        <a:spcBef>
          <a:spcPct val="0"/>
        </a:spcBef>
        <a:buNone/>
        <a:defRPr sz="4267" kern="1200">
          <a:solidFill>
            <a:schemeClr val="tx1"/>
          </a:solidFill>
          <a:latin typeface="Arial Black" panose="020B0A04020102020204" pitchFamily="34" charset="0"/>
          <a:ea typeface="+mj-ea"/>
          <a:cs typeface="Arial Black" panose="020B0A04020102020204" pitchFamily="34" charset="0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800"/>
        </a:spcBef>
        <a:buFont typeface="Arial" pitchFamily="34" charset="0"/>
        <a:buNone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219170" rtl="0" eaLnBrk="1" latinLnBrk="0" hangingPunct="1">
        <a:lnSpc>
          <a:spcPct val="100000"/>
        </a:lnSpc>
        <a:spcBef>
          <a:spcPts val="1600"/>
        </a:spcBef>
        <a:spcAft>
          <a:spcPts val="800"/>
        </a:spcAft>
        <a:buFont typeface="Arial" pitchFamily="34" charset="0"/>
        <a:buNone/>
        <a:defRPr sz="2400" b="0" i="0" kern="1200" cap="all">
          <a:solidFill>
            <a:schemeClr val="tx2"/>
          </a:solidFill>
          <a:latin typeface="Arial"/>
          <a:ea typeface="+mn-ea"/>
          <a:cs typeface="Arial"/>
        </a:defRPr>
      </a:lvl2pPr>
      <a:lvl3pPr marL="0" indent="0" algn="l" defTabSz="1219170" rtl="0" eaLnBrk="1" latinLnBrk="0" hangingPunct="1">
        <a:lnSpc>
          <a:spcPct val="120000"/>
        </a:lnSpc>
        <a:spcBef>
          <a:spcPts val="800"/>
        </a:spcBef>
        <a:buFont typeface="Arial" pitchFamily="34" charset="0"/>
        <a:buNone/>
        <a:defRPr sz="1867" b="0" i="0" kern="1200">
          <a:solidFill>
            <a:schemeClr val="tx2"/>
          </a:solidFill>
          <a:latin typeface="Arial"/>
          <a:ea typeface="+mn-ea"/>
          <a:cs typeface="Arial"/>
        </a:defRPr>
      </a:lvl3pPr>
      <a:lvl4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39994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SzPct val="130000"/>
        <a:buFont typeface="+mj-lt"/>
        <a:buAutoNum type="arabicPeriod"/>
        <a:defRPr lang="it-IT" sz="2400" kern="1200" baseline="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479988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719982" indent="-239994" algn="l" defTabSz="1219170" rtl="0" eaLnBrk="1" latinLnBrk="0" hangingPunct="1">
        <a:lnSpc>
          <a:spcPct val="120000"/>
        </a:lnSpc>
        <a:spcBef>
          <a:spcPts val="800"/>
        </a:spcBef>
        <a:buClr>
          <a:schemeClr val="tx2"/>
        </a:buClr>
        <a:buFont typeface="+mj-lt"/>
        <a:buAutoNum type="arabicPeriod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c.castelli@reply.eu" TargetMode="External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 txBox="1">
            <a:spLocks/>
          </p:cNvSpPr>
          <p:nvPr/>
        </p:nvSpPr>
        <p:spPr>
          <a:xfrm>
            <a:off x="1315237" y="1570936"/>
            <a:ext cx="7091866" cy="3216228"/>
          </a:xfrm>
          <a:prstGeom prst="rect">
            <a:avLst/>
          </a:prstGeom>
        </p:spPr>
        <p:txBody>
          <a:bodyPr vert="horz" lIns="0" tIns="45720" rIns="91440" bIns="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en-US" sz="6000" i="0" u="none" kern="1200" cap="all" spc="-100" dirty="0">
                <a:solidFill>
                  <a:schemeClr val="bg1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r>
              <a:rPr lang="it-IT" sz="4400" dirty="0" smtClean="0">
                <a:solidFill>
                  <a:srgbClr val="FFFFFF"/>
                </a:solidFill>
              </a:rPr>
              <a:t>PRESENTAZIONE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DATI MAGGIO 2018</a:t>
            </a:r>
            <a:r>
              <a:rPr lang="it-IT" sz="4400" dirty="0">
                <a:solidFill>
                  <a:srgbClr val="FFFFFF"/>
                </a:solidFill>
              </a:rPr>
              <a:t/>
            </a:r>
            <a:br>
              <a:rPr lang="it-IT" sz="4400" dirty="0">
                <a:solidFill>
                  <a:srgbClr val="FFFFFF"/>
                </a:solidFill>
              </a:rPr>
            </a:br>
            <a:endParaRPr lang="it-IT" sz="2000" dirty="0" smtClean="0">
              <a:solidFill>
                <a:srgbClr val="FFFFFF"/>
              </a:solidFill>
            </a:endParaRPr>
          </a:p>
          <a:p>
            <a:r>
              <a:rPr lang="it-IT" sz="4400" dirty="0" smtClean="0">
                <a:solidFill>
                  <a:srgbClr val="FFFFFF"/>
                </a:solidFill>
              </a:rPr>
              <a:t>OSSERVATORIO - FCP </a:t>
            </a:r>
          </a:p>
          <a:p>
            <a:r>
              <a:rPr lang="it-IT" sz="4400" dirty="0" smtClean="0">
                <a:solidFill>
                  <a:srgbClr val="FFFFFF"/>
                </a:solidFill>
              </a:rPr>
              <a:t>ASSOINTERNET</a:t>
            </a:r>
            <a:endParaRPr lang="it-IT" sz="4400" dirty="0">
              <a:solidFill>
                <a:srgbClr val="FFFFFF"/>
              </a:solidFill>
            </a:endParaRPr>
          </a:p>
        </p:txBody>
      </p:sp>
      <p:sp>
        <p:nvSpPr>
          <p:cNvPr id="7" name="Sottotitolo 2"/>
          <p:cNvSpPr>
            <a:spLocks noGrp="1"/>
          </p:cNvSpPr>
          <p:nvPr>
            <p:ph type="subTitle" idx="1"/>
          </p:nvPr>
        </p:nvSpPr>
        <p:spPr>
          <a:xfrm>
            <a:off x="1369781" y="5175273"/>
            <a:ext cx="7585612" cy="438427"/>
          </a:xfrm>
        </p:spPr>
        <p:txBody>
          <a:bodyPr/>
          <a:lstStyle/>
          <a:p>
            <a:r>
              <a:rPr lang="it-IT" sz="1800" dirty="0" smtClean="0"/>
              <a:t>Milano, 27 giugno 2018</a:t>
            </a:r>
            <a:endParaRPr lang="it-IT" sz="18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8424" y="373634"/>
            <a:ext cx="3425003" cy="179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7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ttotitolo 3"/>
          <p:cNvSpPr>
            <a:spLocks noGrp="1"/>
          </p:cNvSpPr>
          <p:nvPr>
            <p:ph type="subTitle" idx="10"/>
          </p:nvPr>
        </p:nvSpPr>
        <p:spPr>
          <a:xfrm>
            <a:off x="0" y="17974"/>
            <a:ext cx="12192000" cy="350821"/>
          </a:xfrm>
        </p:spPr>
        <p:txBody>
          <a:bodyPr/>
          <a:lstStyle/>
          <a:p>
            <a:r>
              <a:rPr lang="it-IT" sz="1150" i="1" dirty="0" smtClean="0"/>
              <a:t>PESO % SUL TOTALE DEGLI INVESTIMENTI NETTI nel mese di MAGGIO 2018 PER SETTORE MERCEOLOGICO e delta % sull’anno precedente </a:t>
            </a:r>
            <a:endParaRPr lang="it-IT" sz="1150" i="1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/>
          </p:nvPr>
        </p:nvGraphicFramePr>
        <p:xfrm>
          <a:off x="3420111" y="352372"/>
          <a:ext cx="5351779" cy="5905562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2952069"/>
                <a:gridCol w="185035"/>
                <a:gridCol w="1086727"/>
                <a:gridCol w="1127948"/>
              </a:tblGrid>
              <a:tr h="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Settore merceologico</a:t>
                      </a: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r>
                        <a:rPr kumimoji="0" lang="it-IT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Varie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27,6%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Automobili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-17,3%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Media/Editoria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8,4%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41,0%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Servizi Professionali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6,6%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17,8%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Finanza/Assicurazioni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-7,7%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Alimentari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-25,3%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Abbigliamento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Telecomunicazioni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Cura persona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-15,4%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Distribuzione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-29,3%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Tempo libero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-9,5%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Locale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11,8%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Farmaceutici/Sanitari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8,1%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Turismo/Viaggi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-36,1%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Enti/Istituzioni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-20,2%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Industria/Edilizia/Attività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-18,9%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Abitazione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97,3%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Informatica/Fotografia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54,9%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Bevande/Alcoolici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-25,1%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Gestione casa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6,5%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Oggetti personali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Elettrodomestici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-43,8%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Moto/Veicoli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-44,0%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Toiletries</a:t>
                      </a:r>
                      <a:endParaRPr lang="it-IT" sz="1200" b="1" i="1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Giochi/Articoli scolastici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01349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Di Servizio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-54,2%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1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Rubricata</a:t>
                      </a:r>
                    </a:p>
                  </a:txBody>
                  <a:tcPr marL="0" marR="0" marT="0" marB="0" anchor="b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200" b="0" i="0" u="none" strike="noStrike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107,2%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10</a:t>
            </a:fld>
            <a:endParaRPr lang="en-US" sz="10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13468" y="6578244"/>
            <a:ext cx="11441372" cy="276999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it-IT" sz="900" i="1" dirty="0" smtClean="0">
                <a:latin typeface="Arial Black" panose="020B0A04020102020204" pitchFamily="34" charset="0"/>
              </a:rPr>
              <a:t>N.B Nella tavola sono indicati i pesi % di ciascun settore merceologico e non il totale investimenti in quanto una delle Aziende Dichiaranti non è in grado di fornire il dettaglio di tale dato. Segnaliamo che il dato può ritenersi rappresentativo.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582989" y="6293740"/>
            <a:ext cx="1049649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900" i="1" dirty="0">
                <a:solidFill>
                  <a:srgbClr val="FF0000"/>
                </a:solidFill>
                <a:latin typeface="Arial Black" panose="020B0A04020102020204" pitchFamily="34" charset="0"/>
              </a:rPr>
              <a:t>*</a:t>
            </a:r>
            <a:r>
              <a:rPr lang="it-IT" sz="900" i="1" dirty="0">
                <a:latin typeface="Arial Black" panose="020B0A04020102020204" pitchFamily="34" charset="0"/>
              </a:rPr>
              <a:t> La </a:t>
            </a:r>
            <a:r>
              <a:rPr lang="it-IT" sz="900" i="1" dirty="0" err="1">
                <a:latin typeface="Arial Black" panose="020B0A04020102020204" pitchFamily="34" charset="0"/>
              </a:rPr>
              <a:t>Diff</a:t>
            </a:r>
            <a:r>
              <a:rPr lang="it-IT" sz="900" i="1" dirty="0">
                <a:latin typeface="Arial Black" panose="020B0A04020102020204" pitchFamily="34" charset="0"/>
              </a:rPr>
              <a:t> % è calcolata sugli investimenti netti espressi in migliaia di euro: (Investimenti Netti 2018 – Investimenti netti 2017)/ Investimenti Netti 2017.</a:t>
            </a:r>
          </a:p>
        </p:txBody>
      </p:sp>
    </p:spTree>
    <p:extLst>
      <p:ext uri="{BB962C8B-B14F-4D97-AF65-F5344CB8AC3E}">
        <p14:creationId xmlns:p14="http://schemas.microsoft.com/office/powerpoint/2010/main" val="184204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ttotitolo 3"/>
          <p:cNvSpPr>
            <a:spLocks noGrp="1"/>
          </p:cNvSpPr>
          <p:nvPr>
            <p:ph type="subTitle" idx="10"/>
          </p:nvPr>
        </p:nvSpPr>
        <p:spPr>
          <a:xfrm>
            <a:off x="355227" y="82142"/>
            <a:ext cx="11481547" cy="438427"/>
          </a:xfrm>
        </p:spPr>
        <p:txBody>
          <a:bodyPr/>
          <a:lstStyle/>
          <a:p>
            <a:r>
              <a:rPr lang="it-IT" sz="1400" i="1" dirty="0" smtClean="0"/>
              <a:t>PESO % SUL TOTALE DEGLI INVESTIMENTI NETTI progressivi A MAGGIO 2018 PER SETTORE MERCEOLOGICO</a:t>
            </a:r>
            <a:endParaRPr lang="it-IT" sz="1400" i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11</a:t>
            </a:fld>
            <a:endParaRPr lang="en-US" sz="1000" dirty="0"/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450804"/>
              </p:ext>
            </p:extLst>
          </p:nvPr>
        </p:nvGraphicFramePr>
        <p:xfrm>
          <a:off x="466725" y="721990"/>
          <a:ext cx="11258550" cy="5584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4703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404934"/>
              </p:ext>
            </p:extLst>
          </p:nvPr>
        </p:nvGraphicFramePr>
        <p:xfrm>
          <a:off x="1404038" y="255036"/>
          <a:ext cx="9383924" cy="6373028"/>
        </p:xfrm>
        <a:graphic>
          <a:graphicData uri="http://schemas.openxmlformats.org/drawingml/2006/table">
            <a:tbl>
              <a:tblPr/>
              <a:tblGrid>
                <a:gridCol w="1494007"/>
                <a:gridCol w="1014079"/>
                <a:gridCol w="1092075"/>
                <a:gridCol w="1092075"/>
                <a:gridCol w="1191313"/>
                <a:gridCol w="1092075"/>
                <a:gridCol w="1191313"/>
                <a:gridCol w="119562"/>
                <a:gridCol w="1097425"/>
              </a:tblGrid>
              <a:tr h="145524">
                <a:tc gridSpan="2">
                  <a:txBody>
                    <a:bodyPr/>
                    <a:lstStyle/>
                    <a:p>
                      <a:pPr algn="l" rtl="0" fontAlgn="ctr"/>
                      <a:endParaRPr lang="it-IT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A6F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&gt; </a:t>
                      </a:r>
                      <a:r>
                        <a:rPr lang="it-IT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30.000</a:t>
                      </a:r>
                      <a:endParaRPr lang="it-IT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30.000 </a:t>
                      </a:r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lang="it-IT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16.000</a:t>
                      </a:r>
                      <a:endParaRPr lang="it-IT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16.000 </a:t>
                      </a:r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10.000</a:t>
                      </a:r>
                      <a:endParaRPr lang="it-IT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10.000 </a:t>
                      </a:r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- 7.000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</a:t>
                      </a: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E:</a:t>
                      </a:r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&lt;</a:t>
                      </a:r>
                      <a:r>
                        <a:rPr lang="it-IT" sz="10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7.000</a:t>
                      </a:r>
                      <a:endParaRPr lang="it-IT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r>
                        <a:rPr lang="it-IT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Valore</a:t>
                      </a:r>
                      <a:r>
                        <a:rPr lang="it-IT" sz="10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 per Mese</a:t>
                      </a:r>
                      <a:r>
                        <a:rPr lang="it-IT" sz="10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</a:tr>
              <a:tr h="128648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it-IT" sz="105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N° Aziende Dichiaranti</a:t>
                      </a:r>
                      <a:endParaRPr lang="it-IT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A6F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it-IT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it-IT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  <a:endParaRPr lang="it-IT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l" rtl="0" fontAlgn="ctr"/>
                      <a:r>
                        <a:rPr lang="it-IT" sz="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0,</a:t>
                      </a:r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CRESCITA % DEGLI INVESTIMENTI PUBBLICITARI </a:t>
                      </a:r>
                      <a:r>
                        <a:rPr lang="it-IT" sz="12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 </a:t>
                      </a:r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MESE 2018</a:t>
                      </a:r>
                      <a:r>
                        <a:rPr lang="it-IT" sz="12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SUL 2017 </a:t>
                      </a:r>
                    </a:p>
                    <a:p>
                      <a:pPr algn="ctr" fontAlgn="ctr"/>
                      <a:r>
                        <a:rPr lang="it-IT" sz="12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DELLE AZIENDE DELLA FASCIA</a:t>
                      </a:r>
                      <a:endParaRPr lang="it-IT" sz="1200" b="0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Gennaio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-14,2%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33,2%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-17,3%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Febbraio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23,1%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-13,7%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Marzo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11,1%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-12,2%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Aprile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Maggio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-13,4%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-14,4%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Giugno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Luglio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Agosto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Settembre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1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Ottobre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Novembre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Dicembre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l" rtl="0" fontAlgn="ctr"/>
                      <a:endParaRPr lang="it-IT" sz="200" b="1" i="0" u="none" strike="noStrike" dirty="0" smtClean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 rowSpan="1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PESO DEGLI INVESTIMENTI PUBBLICITARI PER MESE DELLE AZIENDE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DELLA FASCIA SUL TOTALE INVESTIMENTI 2018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Gennaio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56,2%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Febbraio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54,3%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11,5%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Marzo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58,2%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12,4%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Aprile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55,7%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Maggio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57,3%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Giugno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Luglio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Agosto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Settembre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Ottobre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Novembre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Dicembre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Sottotitolo 3"/>
          <p:cNvSpPr txBox="1">
            <a:spLocks/>
          </p:cNvSpPr>
          <p:nvPr/>
        </p:nvSpPr>
        <p:spPr>
          <a:xfrm>
            <a:off x="428064" y="-79222"/>
            <a:ext cx="11481547" cy="43842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b="0" kern="1200" cap="all" baseline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Arial Black" panose="020B0A04020102020204" pitchFamily="34" charset="0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None/>
              <a:defRPr sz="1800" b="0" i="0" kern="1200" cap="all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Font typeface="Arial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SzPct val="130000"/>
              <a:buFont typeface="Wingdings" panose="05000000000000000000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130000"/>
              <a:buFont typeface="+mj-lt"/>
              <a:buNone/>
              <a:defRPr lang="it-IT" sz="18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+mj-lt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+mj-lt"/>
              <a:buNone/>
              <a:defRPr sz="17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i="1" dirty="0" smtClean="0"/>
              <a:t>Ranking per fascia di INVESTIMENTO totale (per 1.000) - Crescita % E PESO DEGLI INVESTIMENTI MENSILE</a:t>
            </a:r>
            <a:endParaRPr lang="it-IT" sz="1400" i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12</a:t>
            </a:fld>
            <a:endParaRPr lang="en-US" sz="10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056640" y="6692472"/>
            <a:ext cx="10010140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N.B. I valori sono stati calcolati partendo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dagli investimenti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netti pubblicitari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2017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e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2018 esclusa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la "</a:t>
            </a:r>
            <a:r>
              <a:rPr lang="it-IT" sz="1000" i="1" dirty="0" err="1">
                <a:latin typeface="Arial Black" panose="020B0A04020102020204" pitchFamily="34" charset="0"/>
                <a:cs typeface="Arial" panose="020B0604020202020204" pitchFamily="34" charset="0"/>
              </a:rPr>
              <a:t>Keywords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/Search </a:t>
            </a:r>
            <a:r>
              <a:rPr lang="it-IT" sz="1000" i="1" dirty="0" err="1">
                <a:latin typeface="Arial Black" panose="020B0A04020102020204" pitchFamily="34" charset="0"/>
                <a:cs typeface="Arial" panose="020B0604020202020204" pitchFamily="34" charset="0"/>
              </a:rPr>
              <a:t>adv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"</a:t>
            </a:r>
            <a:endParaRPr lang="it-IT" sz="1000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93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619610"/>
              </p:ext>
            </p:extLst>
          </p:nvPr>
        </p:nvGraphicFramePr>
        <p:xfrm>
          <a:off x="1404038" y="268483"/>
          <a:ext cx="9383924" cy="6373028"/>
        </p:xfrm>
        <a:graphic>
          <a:graphicData uri="http://schemas.openxmlformats.org/drawingml/2006/table">
            <a:tbl>
              <a:tblPr/>
              <a:tblGrid>
                <a:gridCol w="1494007"/>
                <a:gridCol w="1014079"/>
                <a:gridCol w="1092075"/>
                <a:gridCol w="1092075"/>
                <a:gridCol w="1191313"/>
                <a:gridCol w="1092075"/>
                <a:gridCol w="1191313"/>
                <a:gridCol w="119562"/>
                <a:gridCol w="1097425"/>
              </a:tblGrid>
              <a:tr h="220570">
                <a:tc gridSpan="2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A6F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A:</a:t>
                      </a:r>
                      <a:b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&gt; </a:t>
                      </a:r>
                      <a:r>
                        <a:rPr lang="it-IT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30.000</a:t>
                      </a:r>
                      <a:endParaRPr lang="it-IT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B:</a:t>
                      </a:r>
                      <a:b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30.000 </a:t>
                      </a:r>
                      <a:r>
                        <a:rPr lang="it-IT" sz="10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lang="it-IT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16.000</a:t>
                      </a:r>
                      <a:endParaRPr lang="it-IT" sz="1000" b="1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C:</a:t>
                      </a:r>
                      <a:b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16.000 </a:t>
                      </a:r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10.000</a:t>
                      </a:r>
                      <a:endParaRPr lang="it-IT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D:</a:t>
                      </a:r>
                      <a:b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10.000 </a:t>
                      </a:r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- 7.000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GRUPPO </a:t>
                      </a: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E:</a:t>
                      </a:r>
                      <a: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/>
                      </a:r>
                      <a:br>
                        <a:rPr lang="it-IT" sz="10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</a:br>
                      <a:r>
                        <a:rPr lang="it-IT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&lt;</a:t>
                      </a:r>
                      <a:r>
                        <a:rPr lang="it-IT" sz="10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7.000</a:t>
                      </a:r>
                      <a:endParaRPr lang="it-IT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r>
                        <a:rPr lang="it-IT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Valore</a:t>
                      </a:r>
                      <a:r>
                        <a:rPr lang="it-IT" sz="10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 per Mese</a:t>
                      </a:r>
                      <a:r>
                        <a:rPr lang="it-IT" sz="1000" b="1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it-IT" sz="1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2018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</a:tr>
              <a:tr h="168989"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it-IT" sz="105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N° Aziende Dichiaranti</a:t>
                      </a:r>
                      <a:endParaRPr lang="it-IT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A6F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it-IT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  <a:endParaRPr lang="it-IT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00" b="0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  <a:endParaRPr lang="it-IT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1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3011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CRESCITA % DEGLI INVESTIMENTI PUBBLICITARI PROGRESSIVI</a:t>
                      </a:r>
                      <a:r>
                        <a:rPr lang="it-IT" sz="1200" b="1" u="none" strike="noStrike" kern="1200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  <a:r>
                        <a:rPr lang="it-IT" sz="12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SUL 2017 </a:t>
                      </a:r>
                    </a:p>
                    <a:p>
                      <a:pPr algn="ctr" fontAlgn="ctr"/>
                      <a:r>
                        <a:rPr lang="it-IT" sz="1200" b="0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DELLE AZIENDE DELLA FASCIA</a:t>
                      </a:r>
                      <a:endParaRPr lang="it-IT" sz="1200" b="0" i="0" u="none" strike="noStrike" kern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Gennaio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-14,2%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33,2%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-17,3%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Febbraio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-8,7%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26,8%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-15,4%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Marzo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-9,8%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Aprile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-8,2%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Maggio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-9,4%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11,5%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-11,9%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 smtClean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  <a:endParaRPr lang="it-IT" sz="1400" b="1" i="0" u="none" strike="noStrike" dirty="0">
                        <a:solidFill>
                          <a:srgbClr val="40404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Giugno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Luglio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20000"/>
                      </a:srgbClr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Agosto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Settembre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1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Ottobre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Novembre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Dicembre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algn="l" rtl="0" fontAlgn="ctr"/>
                      <a:endParaRPr lang="it-IT" sz="200" b="1" i="0" u="none" strike="noStrike" dirty="0" smtClean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200" b="0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91438" marR="9143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it-IT" sz="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3011">
                <a:tc rowSpan="1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PESO DEGLI INVESTIMENTI PUBBLICITARI PROGRESSIVI DELLE AZIENDE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it-IT" sz="1200" b="1" u="none" strike="noStrik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DELLA FASCIA SUL TOTALE INVESTIMENTI 2018</a:t>
                      </a: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Gennaio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56,2%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Febbraio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55,1%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Marzo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56,3%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Aprile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56,2%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Maggio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56,4%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0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400" b="1" i="0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100,0%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Giugno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Luglio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Agosto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Settembre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12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Ottobre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Novembre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23011">
                <a:tc vMerge="1">
                  <a:txBody>
                    <a:bodyPr/>
                    <a:lstStyle/>
                    <a:p>
                      <a:pPr algn="l" rtl="0" fontAlgn="ctr"/>
                      <a:endParaRPr lang="it-IT" sz="900" b="1" i="0" u="none" strike="noStrike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Dicembre</a:t>
                      </a:r>
                      <a:endParaRPr lang="it-IT" sz="90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5718" marR="45718" marT="45723" marB="45723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6F9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00" b="0" i="0" u="none" strike="noStrike" dirty="0">
                        <a:solidFill>
                          <a:schemeClr val="tx1"/>
                        </a:solidFill>
                        <a:effectLst/>
                        <a:latin typeface="Arial  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056640" y="6692472"/>
            <a:ext cx="10010140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defRPr/>
            </a:pP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N.B. I valori sono stati calcolati partendo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dagli investimenti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netti pubblicitari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2017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e 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2018 esclusa 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la "</a:t>
            </a:r>
            <a:r>
              <a:rPr lang="it-IT" sz="1000" i="1" dirty="0" err="1">
                <a:latin typeface="Arial Black" panose="020B0A04020102020204" pitchFamily="34" charset="0"/>
                <a:cs typeface="Arial" panose="020B0604020202020204" pitchFamily="34" charset="0"/>
              </a:rPr>
              <a:t>Keywords</a:t>
            </a:r>
            <a:r>
              <a:rPr lang="it-IT" sz="1000" i="1" dirty="0">
                <a:latin typeface="Arial Black" panose="020B0A04020102020204" pitchFamily="34" charset="0"/>
                <a:cs typeface="Arial" panose="020B0604020202020204" pitchFamily="34" charset="0"/>
              </a:rPr>
              <a:t>/Search </a:t>
            </a:r>
            <a:r>
              <a:rPr lang="it-IT" sz="1000" i="1" dirty="0" err="1">
                <a:latin typeface="Arial Black" panose="020B0A04020102020204" pitchFamily="34" charset="0"/>
                <a:cs typeface="Arial" panose="020B0604020202020204" pitchFamily="34" charset="0"/>
              </a:rPr>
              <a:t>adv</a:t>
            </a:r>
            <a:r>
              <a:rPr lang="it-IT" sz="1000" i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"</a:t>
            </a:r>
            <a:endParaRPr lang="it-IT" sz="1000" i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ottotitolo 3"/>
          <p:cNvSpPr txBox="1">
            <a:spLocks/>
          </p:cNvSpPr>
          <p:nvPr/>
        </p:nvSpPr>
        <p:spPr>
          <a:xfrm>
            <a:off x="0" y="-79222"/>
            <a:ext cx="12192000" cy="43842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itchFamily="34" charset="0"/>
              <a:buNone/>
              <a:defRPr sz="1600" b="0" kern="1200" cap="all" baseline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Arial Black" panose="020B0A04020102020204" pitchFamily="34" charset="0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Arial" pitchFamily="34" charset="0"/>
              <a:buNone/>
              <a:defRPr sz="1800" b="0" i="0" kern="1200" cap="all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Font typeface="Arial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SzPct val="130000"/>
              <a:buFont typeface="Wingdings" panose="05000000000000000000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Wingdings" panose="05000000000000000000" pitchFamily="2" charset="2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lnSpc>
                <a:spcPct val="150000"/>
              </a:lnSpc>
              <a:spcBef>
                <a:spcPts val="600"/>
              </a:spcBef>
              <a:buClr>
                <a:schemeClr val="tx2"/>
              </a:buClr>
              <a:buSzPct val="130000"/>
              <a:buFont typeface="+mj-lt"/>
              <a:buNone/>
              <a:defRPr lang="it-IT" sz="1800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+mj-lt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  <a:buFont typeface="+mj-lt"/>
              <a:buNone/>
              <a:defRPr sz="17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i="1" dirty="0" smtClean="0"/>
              <a:t>Ranking per fascia di INVESTIMENTO totale (per 1.000) - Crescita % E PESO DEGLI INVESTIMENTI PROGRESSIVO</a:t>
            </a:r>
            <a:endParaRPr lang="it-IT" sz="1400" i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13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4225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ctrTitle"/>
          </p:nvPr>
        </p:nvSpPr>
        <p:spPr>
          <a:xfrm>
            <a:off x="1433788" y="2877954"/>
            <a:ext cx="5274716" cy="1564614"/>
          </a:xfrm>
        </p:spPr>
        <p:txBody>
          <a:bodyPr/>
          <a:lstStyle/>
          <a:p>
            <a:r>
              <a:rPr lang="it-IT" sz="6000" dirty="0" err="1" smtClean="0"/>
              <a:t>Thank</a:t>
            </a:r>
            <a:r>
              <a:rPr lang="it-IT" sz="6000" dirty="0" smtClean="0"/>
              <a:t> </a:t>
            </a:r>
            <a:r>
              <a:rPr lang="it-IT" sz="6000" dirty="0" err="1" smtClean="0"/>
              <a:t>you</a:t>
            </a:r>
            <a:endParaRPr lang="it-IT" sz="6000" dirty="0"/>
          </a:p>
        </p:txBody>
      </p:sp>
      <p:sp>
        <p:nvSpPr>
          <p:cNvPr id="7" name="Sottotitolo 4"/>
          <p:cNvSpPr>
            <a:spLocks noGrp="1"/>
          </p:cNvSpPr>
          <p:nvPr>
            <p:ph type="subTitle" idx="1"/>
          </p:nvPr>
        </p:nvSpPr>
        <p:spPr>
          <a:xfrm>
            <a:off x="1541365" y="4501190"/>
            <a:ext cx="9337921" cy="1232066"/>
          </a:xfrm>
        </p:spPr>
        <p:txBody>
          <a:bodyPr/>
          <a:lstStyle/>
          <a:p>
            <a:pPr algn="l"/>
            <a:r>
              <a:rPr lang="it-IT" sz="2000" dirty="0" smtClean="0"/>
              <a:t>Chiara Castelli</a:t>
            </a:r>
            <a:br>
              <a:rPr lang="it-IT" sz="2000" dirty="0" smtClean="0"/>
            </a:br>
            <a:r>
              <a:rPr lang="it-IT" sz="2000" dirty="0" smtClean="0"/>
              <a:t>Tel. +39 348 1001107</a:t>
            </a:r>
            <a:br>
              <a:rPr lang="it-IT" sz="2000" dirty="0" smtClean="0"/>
            </a:br>
            <a:r>
              <a:rPr lang="it-IT" sz="2000" dirty="0" smtClean="0">
                <a:hlinkClick r:id="rId2"/>
              </a:rPr>
              <a:t>c.castelli@reply.eu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www.reply.com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350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4"/>
          <p:cNvSpPr/>
          <p:nvPr/>
        </p:nvSpPr>
        <p:spPr>
          <a:xfrm rot="5400000">
            <a:off x="5755297" y="-4658733"/>
            <a:ext cx="720000" cy="1072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dirty="0">
              <a:solidFill>
                <a:srgbClr val="1DAC3E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5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140788"/>
              </p:ext>
            </p:extLst>
          </p:nvPr>
        </p:nvGraphicFramePr>
        <p:xfrm>
          <a:off x="737850" y="345267"/>
          <a:ext cx="10728000" cy="248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8000"/>
              </a:tblGrid>
              <a:tr h="689254"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dirty="0" smtClean="0">
                          <a:solidFill>
                            <a:srgbClr val="FFFFFF"/>
                          </a:solidFill>
                          <a:latin typeface="Arial Black" panose="020B0A04020102020204" pitchFamily="34" charset="0"/>
                          <a:cs typeface="Arial"/>
                        </a:rPr>
                        <a:t>SITI NUOVI NEL MESE DI MAGGIO 2018</a:t>
                      </a:r>
                      <a:endParaRPr lang="de-DE" sz="1800" b="0" i="0" dirty="0">
                        <a:solidFill>
                          <a:srgbClr val="FFFFFF"/>
                        </a:solidFill>
                        <a:latin typeface="Arial Black" panose="020B0A04020102020204" pitchFamily="34" charset="0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dirty="0" err="1" smtClean="0">
                          <a:solidFill>
                            <a:srgbClr val="000000"/>
                          </a:solidFill>
                          <a:latin typeface="+mn-lt"/>
                          <a:cs typeface="Arial"/>
                        </a:rPr>
                        <a:t>Nessuno</a:t>
                      </a:r>
                      <a:endParaRPr lang="de-DE" sz="1800" b="0" i="0" dirty="0" smtClean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ctr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hteck 4"/>
          <p:cNvSpPr/>
          <p:nvPr/>
        </p:nvSpPr>
        <p:spPr>
          <a:xfrm rot="5400000">
            <a:off x="5755297" y="-1265596"/>
            <a:ext cx="720000" cy="1072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900" dirty="0">
              <a:solidFill>
                <a:srgbClr val="1DAC3E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7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59179"/>
              </p:ext>
            </p:extLst>
          </p:nvPr>
        </p:nvGraphicFramePr>
        <p:xfrm>
          <a:off x="737850" y="3738404"/>
          <a:ext cx="10728000" cy="2484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8000"/>
              </a:tblGrid>
              <a:tr h="689254">
                <a:tc>
                  <a:txBody>
                    <a:bodyPr/>
                    <a:lstStyle/>
                    <a:p>
                      <a:pPr algn="ctr"/>
                      <a:r>
                        <a:rPr lang="it-IT" sz="1800" b="0" i="0" dirty="0" smtClean="0">
                          <a:solidFill>
                            <a:srgbClr val="FFFFFF"/>
                          </a:solidFill>
                          <a:latin typeface="Arial Black" panose="020B0A04020102020204" pitchFamily="34" charset="0"/>
                          <a:cs typeface="Arial"/>
                        </a:rPr>
                        <a:t>SITI CHIUSI NEL MESE DI MAGGIO</a:t>
                      </a:r>
                      <a:r>
                        <a:rPr lang="it-IT" sz="1800" b="0" i="0" baseline="0" dirty="0" smtClean="0">
                          <a:solidFill>
                            <a:srgbClr val="FFFFFF"/>
                          </a:solidFill>
                          <a:latin typeface="Arial Black" panose="020B0A04020102020204" pitchFamily="34" charset="0"/>
                          <a:cs typeface="Arial"/>
                        </a:rPr>
                        <a:t> </a:t>
                      </a:r>
                      <a:r>
                        <a:rPr lang="it-IT" sz="1800" b="0" i="0" dirty="0" smtClean="0">
                          <a:solidFill>
                            <a:srgbClr val="FFFFFF"/>
                          </a:solidFill>
                          <a:latin typeface="Arial Black" panose="020B0A04020102020204" pitchFamily="34" charset="0"/>
                          <a:cs typeface="Arial"/>
                        </a:rPr>
                        <a:t>2018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ctr"/>
                      <a:r>
                        <a:rPr lang="de-DE" sz="1800" b="0" i="0" dirty="0" err="1" smtClean="0">
                          <a:solidFill>
                            <a:srgbClr val="000000"/>
                          </a:solidFill>
                          <a:latin typeface="Arial  "/>
                          <a:cs typeface="Arial"/>
                        </a:rPr>
                        <a:t>Nessuno</a:t>
                      </a:r>
                      <a:endParaRPr lang="de-DE" sz="1800" b="0" i="0" dirty="0">
                        <a:solidFill>
                          <a:srgbClr val="000000"/>
                        </a:solidFill>
                        <a:latin typeface="Arial  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8249">
                <a:tc>
                  <a:txBody>
                    <a:bodyPr/>
                    <a:lstStyle/>
                    <a:p>
                      <a:pPr algn="l"/>
                      <a:endParaRPr lang="de-DE" sz="1800" b="0" i="0" dirty="0">
                        <a:solidFill>
                          <a:srgbClr val="000000"/>
                        </a:solidFill>
                        <a:latin typeface="+mn-lt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46434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459819" y="58845"/>
            <a:ext cx="9272362" cy="438427"/>
          </a:xfrm>
        </p:spPr>
        <p:txBody>
          <a:bodyPr/>
          <a:lstStyle/>
          <a:p>
            <a:r>
              <a:rPr lang="it-IT" i="1" dirty="0" smtClean="0"/>
              <a:t>INVESTIMENTI PUBBLICITARI in migliaia di euro per DEVICE/STRUMENTO</a:t>
            </a:r>
            <a:endParaRPr lang="it-IT" i="1" dirty="0"/>
          </a:p>
        </p:txBody>
      </p:sp>
      <p:graphicFrame>
        <p:nvGraphicFramePr>
          <p:cNvPr id="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715573"/>
              </p:ext>
            </p:extLst>
          </p:nvPr>
        </p:nvGraphicFramePr>
        <p:xfrm>
          <a:off x="300790" y="832574"/>
          <a:ext cx="8075119" cy="5525837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010652"/>
                <a:gridCol w="1083892"/>
                <a:gridCol w="839383"/>
                <a:gridCol w="839383"/>
                <a:gridCol w="839383"/>
                <a:gridCol w="714047"/>
                <a:gridCol w="820588"/>
                <a:gridCol w="138820"/>
                <a:gridCol w="958368"/>
                <a:gridCol w="830603"/>
              </a:tblGrid>
              <a:tr h="41790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DESKTOP/TABLET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SMARTPHONE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SMART TV/CONS.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06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20.571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-8,2%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6.022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25,3%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-48,5%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26.613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09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27.482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7.891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22,6%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8,0%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35.441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32.225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10.131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22,0%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147,0%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42.457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28.960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10.405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40,8%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-59,1%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39.419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32.091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-9,9%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10.668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23,7%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-20,2%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42.823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65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6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141.329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-3,9%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45.116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26,9%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309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-13,6%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186.754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Rettangolo 1"/>
          <p:cNvSpPr/>
          <p:nvPr/>
        </p:nvSpPr>
        <p:spPr>
          <a:xfrm>
            <a:off x="8562475" y="3346014"/>
            <a:ext cx="3438514" cy="2649544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DESKTOP/TABLET</a:t>
            </a:r>
          </a:p>
          <a:p>
            <a:pPr algn="just"/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Rappresenta circa il 75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% degli investimenti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pubblicitari totali. Tale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percentuale  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maggio 2017 era pari a circa l’80%</a:t>
            </a:r>
          </a:p>
          <a:p>
            <a:pPr algn="just"/>
            <a:endParaRPr lang="it-IT" sz="500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Banner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vale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circa il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58%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del totale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Desktop/Tablet, seguito dal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Video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che vale il 22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%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Circa l’80% delle Concessionarie dichiara un dato negativo rispetto al 2017.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8562475" y="1020028"/>
            <a:ext cx="3438514" cy="2064769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TOTALE</a:t>
            </a:r>
          </a:p>
          <a:p>
            <a:pPr algn="just"/>
            <a:endParaRPr lang="it-IT" sz="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 dati risultano in calo per oltre il 70% delle Aziende dichiaranti.</a:t>
            </a: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Ricordiamo che 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Maggio 2017,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a totale mercato, avevamo rilevato un andamento positivo, rispetto allo stesso mese dell’anno precedente, registrando un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dato in crescita del +7,8%</a:t>
            </a:r>
            <a:endParaRPr lang="it-IT" sz="5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208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p"/>
      <p:bldP spid="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459819" y="45720"/>
            <a:ext cx="9272362" cy="438427"/>
          </a:xfrm>
        </p:spPr>
        <p:txBody>
          <a:bodyPr/>
          <a:lstStyle/>
          <a:p>
            <a:r>
              <a:rPr lang="it-IT" i="1" dirty="0" smtClean="0"/>
              <a:t>INVESTIMENTI PUBBLICITARI in migliaia di euro per FRUIZIONE</a:t>
            </a:r>
          </a:p>
        </p:txBody>
      </p:sp>
      <p:graphicFrame>
        <p:nvGraphicFramePr>
          <p:cNvPr id="7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264240"/>
              </p:ext>
            </p:extLst>
          </p:nvPr>
        </p:nvGraphicFramePr>
        <p:xfrm>
          <a:off x="519747" y="713066"/>
          <a:ext cx="6917388" cy="5425615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093190"/>
                <a:gridCol w="924961"/>
                <a:gridCol w="924961"/>
                <a:gridCol w="924961"/>
                <a:gridCol w="924961"/>
                <a:gridCol w="152980"/>
                <a:gridCol w="1056078"/>
                <a:gridCol w="915296"/>
              </a:tblGrid>
              <a:tr h="41790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BROWSING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alpha val="7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5" marR="45725" marT="45702" marB="4570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306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25.339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1.274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68,3%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26.613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09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33.929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1.512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78,2%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35.441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41.002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1.455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37,2%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42.457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1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37.680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1.739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61,5%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39.419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41.202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1.621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28,4%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42.823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65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60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179.153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0,7%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7.602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51,9%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186.754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Rettangolo 8"/>
          <p:cNvSpPr/>
          <p:nvPr/>
        </p:nvSpPr>
        <p:spPr>
          <a:xfrm>
            <a:off x="7920795" y="901491"/>
            <a:ext cx="3484800" cy="1695437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BROWSING</a:t>
            </a:r>
          </a:p>
          <a:p>
            <a:pPr algn="just"/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Il 77%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dell’erogato è generato da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Desktop/Tablet</a:t>
            </a:r>
            <a:endParaRPr lang="it-IT" sz="13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algn="just"/>
            <a:endParaRPr lang="it-IT" sz="1300" dirty="0" smtClean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Relativamente agli oggetti/tipologie: 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60%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è erogato su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Banner</a:t>
            </a:r>
            <a:endParaRPr lang="it-IT" sz="5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21%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su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Video </a:t>
            </a:r>
            <a:endParaRPr lang="it-IT" sz="13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7920795" y="2783287"/>
            <a:ext cx="3484800" cy="3295875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Cresce la quota dell’erogato su Smartphone,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rispetto allo stesso mese dell’anno precedente (che passa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dall’80%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 maggio 2017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all’84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% a maggio 2018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)</a:t>
            </a: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algn="just"/>
            <a:endParaRPr lang="it-IT" sz="1300" dirty="0" smtClean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Relativamente agli oggetti/tipologie: 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49%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è erogato su 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Banner</a:t>
            </a:r>
            <a:endParaRPr lang="it-IT" sz="5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il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45%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su 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Video </a:t>
            </a:r>
            <a:endParaRPr lang="it-IT" sz="1300" b="1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1300" b="1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Il valore dell’erogato su Banner è in calo rispetto allo stesso mese dell’anno precedente (52% nel 2017 verso il 49% nel 2018). Il Video risulta stabile.</a:t>
            </a:r>
            <a:endParaRPr lang="it-IT" sz="1300" dirty="0" smtClean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4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74291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211580" y="45607"/>
            <a:ext cx="9768840" cy="438427"/>
          </a:xfrm>
        </p:spPr>
        <p:txBody>
          <a:bodyPr/>
          <a:lstStyle/>
          <a:p>
            <a:r>
              <a:rPr lang="it-IT" i="1" dirty="0"/>
              <a:t>INVESTIMENTI PUBBLICITARI in </a:t>
            </a:r>
            <a:r>
              <a:rPr lang="it-IT" i="1" dirty="0" smtClean="0"/>
              <a:t>migliaia di euro per </a:t>
            </a:r>
            <a:r>
              <a:rPr lang="it-IT" i="1" dirty="0" err="1" smtClean="0"/>
              <a:t>MODALITà</a:t>
            </a:r>
            <a:r>
              <a:rPr lang="it-IT" i="1" dirty="0" smtClean="0"/>
              <a:t> DI VENDITA</a:t>
            </a:r>
            <a:endParaRPr lang="it-IT" i="1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510245"/>
              </p:ext>
            </p:extLst>
          </p:nvPr>
        </p:nvGraphicFramePr>
        <p:xfrm>
          <a:off x="336885" y="834190"/>
          <a:ext cx="8106855" cy="5530661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026694"/>
                <a:gridCol w="938629"/>
                <a:gridCol w="942952"/>
                <a:gridCol w="821361"/>
                <a:gridCol w="821361"/>
                <a:gridCol w="821361"/>
                <a:gridCol w="768086"/>
                <a:gridCol w="137015"/>
                <a:gridCol w="930462"/>
                <a:gridCol w="898934"/>
              </a:tblGrid>
              <a:tr h="46880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IMPRESSION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TEMPO 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PERFORMANCE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Totale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7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5" marR="45725" marT="45702" marB="45702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3069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19.965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4.423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2.225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26.613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409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25.290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7.598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18,9%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2.553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35.441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31.151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8.063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3.243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19,8%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42.457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977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28.529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8.001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12,5%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2.889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39.419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30.582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8.753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3.488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23,7%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42.823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656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21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684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135.517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0,2%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36.838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14.399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186.754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8" name="Rettangolo 7"/>
          <p:cNvSpPr/>
          <p:nvPr/>
        </p:nvSpPr>
        <p:spPr>
          <a:xfrm>
            <a:off x="8767195" y="834405"/>
            <a:ext cx="3173792" cy="2172491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3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IMPRESSION</a:t>
            </a:r>
          </a:p>
          <a:p>
            <a:pPr algn="just"/>
            <a:endParaRPr lang="it-IT" sz="5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Cala il 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venduto su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Desktop/Tablet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(che pesa il 73% a maggio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2018 verso il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78% a maggio 2017),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a favore di Smartphone.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Oltre il 60%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delle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Concessionarie dichiara un</a:t>
            </a:r>
            <a:r>
              <a:rPr lang="it-IT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dato negativo rispetto al 2017.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767194" y="3269796"/>
            <a:ext cx="3173793" cy="2864988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r>
              <a:rPr lang="it-IT" sz="1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algn="just"/>
            <a:endParaRPr lang="it-IT" sz="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Continua l’andamento positivo del venduto a Performance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che guadagna due punti percentuali sulla quota totale.</a:t>
            </a:r>
          </a:p>
          <a:p>
            <a:pPr algn="just"/>
            <a:endParaRPr lang="it-IT" sz="5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it-IT" sz="5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venduto su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Smartphone cresce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in maniera consistente rispetto allo stesso mese dell’anno precedente 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(21% a maggio 2018 verso il 12% ad maggio 2017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). Segnaliamo in particolare una crescita di Smartphone /Direct </a:t>
            </a:r>
            <a:r>
              <a:rPr lang="it-IT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mkt</a:t>
            </a:r>
            <a:endParaRPr lang="it-IT" sz="13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5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7643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2101936" y="172607"/>
            <a:ext cx="7968163" cy="438427"/>
          </a:xfrm>
        </p:spPr>
        <p:txBody>
          <a:bodyPr/>
          <a:lstStyle/>
          <a:p>
            <a:r>
              <a:rPr lang="it-IT" sz="1400" i="1" dirty="0" smtClean="0"/>
              <a:t>Trend STORICO modalità di vendita</a:t>
            </a:r>
          </a:p>
        </p:txBody>
      </p:sp>
      <p:sp>
        <p:nvSpPr>
          <p:cNvPr id="3" name="Rettangolo 2"/>
          <p:cNvSpPr/>
          <p:nvPr/>
        </p:nvSpPr>
        <p:spPr>
          <a:xfrm>
            <a:off x="2156346" y="520859"/>
            <a:ext cx="799578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Peso % degli investimenti </a:t>
            </a:r>
            <a:r>
              <a:rPr lang="it-IT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pubblicitari di ciascuna </a:t>
            </a:r>
            <a:r>
              <a:rPr lang="it-IT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modalità di </a:t>
            </a:r>
            <a:r>
              <a:rPr lang="it-IT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vendita</a:t>
            </a:r>
            <a:endParaRPr lang="it-IT" sz="1500" i="1" dirty="0">
              <a:solidFill>
                <a:schemeClr val="tx1">
                  <a:lumMod val="75000"/>
                  <a:lumOff val="25000"/>
                </a:schemeClr>
              </a:solidFill>
              <a:latin typeface="Arial  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49624" y="6112032"/>
            <a:ext cx="1074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N.B. i valori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 %  fino al 2016 sono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stati calcolati a partire dai dati presenti nei report consolidati dei singoli anni.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Ricordiamo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che il perimetro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delle Aziende Dichiaranti non è omogeneo per gli anni analizzati.</a:t>
            </a:r>
            <a:endParaRPr lang="it-IT" sz="1000" i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6</a:t>
            </a:fld>
            <a:endParaRPr lang="en-US" sz="1000" dirty="0"/>
          </a:p>
        </p:txBody>
      </p:sp>
      <p:grpSp>
        <p:nvGrpSpPr>
          <p:cNvPr id="11" name="Gruppo 10"/>
          <p:cNvGrpSpPr/>
          <p:nvPr/>
        </p:nvGrpSpPr>
        <p:grpSpPr>
          <a:xfrm>
            <a:off x="637716" y="1025882"/>
            <a:ext cx="10948601" cy="4881743"/>
            <a:chOff x="637716" y="1025882"/>
            <a:chExt cx="10948601" cy="4881743"/>
          </a:xfrm>
        </p:grpSpPr>
        <p:graphicFrame>
          <p:nvGraphicFramePr>
            <p:cNvPr id="13" name="Grafico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70106412"/>
                </p:ext>
              </p:extLst>
            </p:nvPr>
          </p:nvGraphicFramePr>
          <p:xfrm>
            <a:off x="637716" y="1577672"/>
            <a:ext cx="5826584" cy="43299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14" name="Gruppo 13"/>
            <p:cNvGrpSpPr/>
            <p:nvPr/>
          </p:nvGrpSpPr>
          <p:grpSpPr>
            <a:xfrm>
              <a:off x="6779317" y="1025882"/>
              <a:ext cx="4807000" cy="4881743"/>
              <a:chOff x="6779317" y="1025882"/>
              <a:chExt cx="4807000" cy="4881743"/>
            </a:xfrm>
          </p:grpSpPr>
          <p:sp>
            <p:nvSpPr>
              <p:cNvPr id="15" name="Rettangolo 14"/>
              <p:cNvSpPr/>
              <p:nvPr/>
            </p:nvSpPr>
            <p:spPr>
              <a:xfrm>
                <a:off x="6906317" y="1025882"/>
                <a:ext cx="4680000" cy="488174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aphicFrame>
            <p:nvGraphicFramePr>
              <p:cNvPr id="17" name="Grafico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09712053"/>
                  </p:ext>
                </p:extLst>
              </p:nvPr>
            </p:nvGraphicFramePr>
            <p:xfrm>
              <a:off x="6779317" y="1519362"/>
              <a:ext cx="4773589" cy="40253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402077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650319" y="-1308"/>
            <a:ext cx="8891362" cy="438427"/>
          </a:xfrm>
        </p:spPr>
        <p:txBody>
          <a:bodyPr/>
          <a:lstStyle/>
          <a:p>
            <a:r>
              <a:rPr lang="it-IT" i="1" dirty="0" smtClean="0"/>
              <a:t>INVESTIMENTI PUBBLICITARI in migliaia di euro per oggetto/tipologia</a:t>
            </a:r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0211271"/>
              </p:ext>
            </p:extLst>
          </p:nvPr>
        </p:nvGraphicFramePr>
        <p:xfrm>
          <a:off x="173823" y="401241"/>
          <a:ext cx="11844354" cy="4846587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545584"/>
                <a:gridCol w="740773"/>
                <a:gridCol w="729378"/>
                <a:gridCol w="663071"/>
                <a:gridCol w="755900"/>
                <a:gridCol w="729378"/>
                <a:gridCol w="729378"/>
                <a:gridCol w="729378"/>
                <a:gridCol w="729378"/>
                <a:gridCol w="649810"/>
                <a:gridCol w="769162"/>
                <a:gridCol w="623286"/>
                <a:gridCol w="663071"/>
                <a:gridCol w="649810"/>
                <a:gridCol w="707274"/>
                <a:gridCol w="116842"/>
                <a:gridCol w="623286"/>
                <a:gridCol w="689595"/>
              </a:tblGrid>
              <a:tr h="50717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3" marR="45723" marT="45718" marB="45718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BANNER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VIDEO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AUDIO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 MKT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CLASSIFIED/</a:t>
                      </a:r>
                      <a:b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DIRECTORIES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NATIVE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ALTRE TIPOLOGIE</a:t>
                      </a: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99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20" marR="45720" marT="45721" marB="45721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5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it-IT" sz="13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TOTALE</a:t>
                      </a:r>
                    </a:p>
                  </a:txBody>
                  <a:tcPr marL="45719" marR="4571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lang="it-IT" sz="1300" b="1" i="1" u="none" strike="noStrike" kern="120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45719" marR="45719" marT="45717" marB="4571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</a:tr>
              <a:tr h="298305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719" marR="45719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5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45721" marR="45721" marT="45700" marB="457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Diff</a:t>
                      </a:r>
                      <a:r>
                        <a:rPr kumimoji="0" lang="it-IT" sz="1400" b="1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marL="45721" marR="45721" marT="45700" marB="45700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16.508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5.752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3612,1%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29,5%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25,3%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-15,4%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1.206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26.613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20.961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8.926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1532,3%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2.747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35.441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25.297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9.899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1.188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16,8%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475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-23,8%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3.373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2.212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0,5%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42.457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23.929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8.590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224,3%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1.025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45,2%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-9,1%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3.616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1.832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5,6%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39.419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25.452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-4,5%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9.511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74,8%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1.128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8,5%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-23,7%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3.700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2.590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42.823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71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5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810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111" marR="45111" marT="45097" marB="4509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112.147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42.678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65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122,5%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4.807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16,9%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2.294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-8,9%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15.308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9.454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186.754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7</a:t>
            </a:fld>
            <a:endParaRPr lang="en-US" sz="1000" dirty="0"/>
          </a:p>
        </p:txBody>
      </p:sp>
      <p:grpSp>
        <p:nvGrpSpPr>
          <p:cNvPr id="3" name="Gruppo 2"/>
          <p:cNvGrpSpPr/>
          <p:nvPr/>
        </p:nvGrpSpPr>
        <p:grpSpPr>
          <a:xfrm>
            <a:off x="5802573" y="5321207"/>
            <a:ext cx="5565538" cy="1476000"/>
            <a:chOff x="5573974" y="5321207"/>
            <a:chExt cx="5565538" cy="1476000"/>
          </a:xfrm>
        </p:grpSpPr>
        <p:graphicFrame>
          <p:nvGraphicFramePr>
            <p:cNvPr id="10" name="Grafico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43925542"/>
                </p:ext>
              </p:extLst>
            </p:nvPr>
          </p:nvGraphicFramePr>
          <p:xfrm>
            <a:off x="5573974" y="5362125"/>
            <a:ext cx="5483058" cy="139416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2" name="Rettangolo 11"/>
            <p:cNvSpPr/>
            <p:nvPr/>
          </p:nvSpPr>
          <p:spPr>
            <a:xfrm>
              <a:off x="5811512" y="5321207"/>
              <a:ext cx="5328000" cy="1476000"/>
            </a:xfrm>
            <a:prstGeom prst="rect">
              <a:avLst/>
            </a:prstGeom>
            <a:noFill/>
            <a:ln>
              <a:solidFill>
                <a:srgbClr val="5A6F90"/>
              </a:solidFill>
            </a:ln>
            <a:effectLst>
              <a:outerShdw blurRad="50800" dist="38100" dir="5400000" algn="t" rotWithShape="0">
                <a:schemeClr val="bg1">
                  <a:lumMod val="75000"/>
                  <a:alpha val="40000"/>
                </a:schemeClr>
              </a:outerShdw>
            </a:effectLst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txBody>
            <a:bodyPr wrap="square" lIns="108000" tIns="108000" rIns="108000" bIns="10800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ü"/>
              </a:pPr>
              <a:endParaRPr lang="it-IT" sz="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712693" y="5326442"/>
            <a:ext cx="5094611" cy="1476000"/>
          </a:xfrm>
          <a:prstGeom prst="rect">
            <a:avLst/>
          </a:prstGeom>
          <a:noFill/>
          <a:ln>
            <a:solidFill>
              <a:srgbClr val="5A6F90"/>
            </a:solidFill>
          </a:ln>
          <a:effectLst>
            <a:outerShdw blurRad="50800" dist="38100" dir="5400000" algn="t" rotWithShape="0">
              <a:schemeClr val="bg1">
                <a:lumMod val="75000"/>
                <a:alpha val="40000"/>
              </a:scheme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lIns="108000" tIns="108000" rIns="108000" bIns="108000">
            <a:spAutoFit/>
          </a:bodyPr>
          <a:lstStyle/>
          <a:p>
            <a:pPr algn="just"/>
            <a:endParaRPr lang="it-IT" sz="500" b="1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 dati negativi di </a:t>
            </a:r>
            <a:r>
              <a:rPr lang="it-IT" sz="1300" b="1" dirty="0" smtClean="0">
                <a:solidFill>
                  <a:srgbClr val="FFC000"/>
                </a:solidFill>
                <a:latin typeface="+mj-lt"/>
                <a:cs typeface="Arial" panose="020B0604020202020204" pitchFamily="34" charset="0"/>
              </a:rPr>
              <a:t>BANNER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e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b="1" dirty="0" smtClean="0">
                <a:solidFill>
                  <a:srgbClr val="FFC000"/>
                </a:solidFill>
                <a:latin typeface="+mj-lt"/>
                <a:cs typeface="Arial" panose="020B0604020202020204" pitchFamily="34" charset="0"/>
              </a:rPr>
              <a:t>VIDEO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sono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generati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dall’andamento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negativo </a:t>
            </a:r>
            <a:r>
              <a:rPr lang="it-IT" sz="1300" dirty="0" smtClean="0">
                <a:solidFill>
                  <a:srgbClr val="404040"/>
                </a:solidFill>
                <a:cs typeface="Arial" panose="020B0604020202020204" pitchFamily="34" charset="0"/>
              </a:rPr>
              <a:t>di </a:t>
            </a:r>
            <a:r>
              <a:rPr lang="it-IT" sz="1300" dirty="0">
                <a:solidFill>
                  <a:srgbClr val="404040"/>
                </a:solidFill>
                <a:cs typeface="Arial" panose="020B0604020202020204" pitchFamily="34" charset="0"/>
              </a:rPr>
              <a:t>circa il 60% delle aziende </a:t>
            </a:r>
            <a:r>
              <a:rPr lang="it-IT" sz="13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dichiaranti.</a:t>
            </a:r>
            <a:endParaRPr lang="it-IT" sz="5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algn="just"/>
            <a:endParaRPr lang="it-IT" sz="13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Arial" panose="020B0604020202020204" pitchFamily="34" charset="0"/>
            </a:endParaRPr>
          </a:p>
          <a:p>
            <a:pPr algn="just"/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Il dato positivo di </a:t>
            </a:r>
            <a:r>
              <a:rPr lang="it-IT" sz="1300" b="1" dirty="0" smtClean="0">
                <a:solidFill>
                  <a:srgbClr val="FFC000"/>
                </a:solidFill>
                <a:latin typeface="+mj-lt"/>
                <a:cs typeface="Arial" panose="020B0604020202020204" pitchFamily="34" charset="0"/>
              </a:rPr>
              <a:t>NATIVE</a:t>
            </a:r>
            <a:r>
              <a:rPr lang="it-IT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è generato dall’andamento positivo per </a:t>
            </a:r>
            <a:r>
              <a:rPr lang="it-IT" sz="1300" dirty="0" smtClean="0">
                <a:solidFill>
                  <a:srgbClr val="404040"/>
                </a:solidFill>
                <a:latin typeface="+mj-lt"/>
                <a:cs typeface="Arial" panose="020B0604020202020204" pitchFamily="34" charset="0"/>
              </a:rPr>
              <a:t>tale tipologia di circa il 60% delle aziende </a:t>
            </a:r>
            <a:r>
              <a:rPr lang="it-IT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anose="020B0604020202020204" pitchFamily="34" charset="0"/>
              </a:rPr>
              <a:t>dichiaranti.</a:t>
            </a:r>
            <a:endParaRPr lang="it-IT" sz="50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90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1737276" y="155354"/>
            <a:ext cx="8717449" cy="438427"/>
          </a:xfrm>
        </p:spPr>
        <p:txBody>
          <a:bodyPr/>
          <a:lstStyle/>
          <a:p>
            <a:r>
              <a:rPr lang="it-IT" altLang="it-IT" sz="1400" i="1" dirty="0" smtClean="0"/>
              <a:t>INVESTIMENTI PUBBLICITARI VIDEO </a:t>
            </a:r>
            <a:r>
              <a:rPr lang="it-IT" altLang="it-IT" sz="1400" i="1" dirty="0"/>
              <a:t>per mese </a:t>
            </a:r>
            <a:r>
              <a:rPr lang="it-IT" altLang="it-IT" sz="1400" i="1" dirty="0" smtClean="0"/>
              <a:t>e progressivo A MAGGIO 2018 </a:t>
            </a:r>
            <a:r>
              <a:rPr lang="it-IT" altLang="it-IT" sz="1400" i="1" dirty="0"/>
              <a:t>in valore assoluto e percentuale suddiviso per le </a:t>
            </a:r>
            <a:r>
              <a:rPr lang="it-IT" altLang="it-IT" sz="1400" i="1" dirty="0" smtClean="0"/>
              <a:t>TRE tipologie video</a:t>
            </a:r>
            <a:endParaRPr lang="it-IT" altLang="it-IT" sz="1400" i="1" dirty="0"/>
          </a:p>
        </p:txBody>
      </p:sp>
      <p:graphicFrame>
        <p:nvGraphicFramePr>
          <p:cNvPr id="5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717834"/>
              </p:ext>
            </p:extLst>
          </p:nvPr>
        </p:nvGraphicFramePr>
        <p:xfrm>
          <a:off x="657899" y="857756"/>
          <a:ext cx="10876202" cy="5514024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000000">
                        <a:tint val="50000"/>
                        <a:satMod val="300000"/>
                      </a:srgbClr>
                    </a:gs>
                    <a:gs pos="35000">
                      <a:srgbClr val="000000">
                        <a:tint val="37000"/>
                        <a:satMod val="300000"/>
                      </a:srgbClr>
                    </a:gs>
                    <a:gs pos="100000">
                      <a:srgbClr val="000000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1436438"/>
                <a:gridCol w="856635"/>
                <a:gridCol w="856635"/>
                <a:gridCol w="856635"/>
                <a:gridCol w="856635"/>
                <a:gridCol w="856635"/>
                <a:gridCol w="856635"/>
                <a:gridCol w="856635"/>
                <a:gridCol w="856635"/>
                <a:gridCol w="141936"/>
                <a:gridCol w="825102"/>
                <a:gridCol w="809823"/>
                <a:gridCol w="809823"/>
              </a:tblGrid>
              <a:tr h="247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45108" marR="45108" marT="45109" marB="45109" anchor="ctr" horzOverflow="overflow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300" b="0" i="0" u="none" strike="noStrike" dirty="0">
                        <a:solidFill>
                          <a:schemeClr val="tx1"/>
                        </a:solidFill>
                        <a:latin typeface="Verdana"/>
                      </a:endParaRPr>
                    </a:p>
                  </a:txBody>
                  <a:tcPr marL="9399" marR="9399" marT="9399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sul Totale Video</a:t>
                      </a:r>
                      <a:r>
                        <a:rPr lang="it-IT" sz="1300" b="1" u="none" strike="noStrike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17050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108" marR="45108" marT="45109" marB="4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3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Banner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Out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Stream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rtl="0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Totale</a:t>
                      </a:r>
                    </a:p>
                    <a:p>
                      <a:pPr algn="ctr" rtl="0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Video</a:t>
                      </a:r>
                      <a:r>
                        <a:rPr lang="it-IT" sz="1300" b="1" u="none" strike="noStrike" baseline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ADV  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it-IT" sz="1200" b="1" i="0" u="none" strike="noStrike" dirty="0">
                        <a:solidFill>
                          <a:srgbClr val="000000"/>
                        </a:solidFill>
                        <a:latin typeface="Verdana"/>
                      </a:endParaRPr>
                    </a:p>
                  </a:txBody>
                  <a:tcPr marL="9526" marR="9526" marT="95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</a:t>
                      </a: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-Post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Roll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i="0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Banner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Video Out </a:t>
                      </a:r>
                      <a:r>
                        <a:rPr lang="it-IT" sz="1300" b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Stream</a:t>
                      </a:r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211446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it-IT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91441" marR="91441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it-IT" sz="1300" b="1" i="1" u="none" strike="noStrike" dirty="0" err="1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</a:t>
                      </a:r>
                      <a:r>
                        <a:rPr lang="it-IT" sz="1300" b="1" i="1" u="none" strike="noStrike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it-IT" sz="1300" b="1" i="1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it-IT" sz="1300" b="1" i="0" u="none" strike="noStrike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300" b="1" u="none" strike="noStrike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3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ctr" latinLnBrk="0" hangingPunct="1"/>
                      <a:r>
                        <a:rPr lang="it-IT" sz="13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it-IT" sz="13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399" marR="9399" marT="9399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  <a:tr h="3141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Gennaio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4.516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984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-20,1%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77,9%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5.752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-0,6%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78,5%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Febbraio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6.700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9,4%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1.766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77,7%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8.926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10,0%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Marzo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7.300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17,6%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1.893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-12,4%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158,3%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9.899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14,5%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Aprile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6.308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-9,3%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1.684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-13,4%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597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133,0%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8.590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-6,2%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73,4%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Maggio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7.214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1.808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-16,4%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490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60,0%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9.511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</a:rPr>
                        <a:t>-5,8%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80808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19,0%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5,2%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B25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Giugno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Luglio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Agosto</a:t>
                      </a:r>
                      <a:endParaRPr kumimoji="0" lang="it-IT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0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Ottobre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900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11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Dicembre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 </a:t>
                      </a:r>
                      <a:endParaRPr lang="it-IT" sz="13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1" u="none" strike="noStrike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endParaRPr lang="it-IT" sz="1300" b="0" i="1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</a:tr>
              <a:tr h="4645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Verdana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Tot.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marL="45726" marR="45726" marT="45707" marB="45707" anchor="ctr" horzOverflow="overflow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32.038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2,3%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8.135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-11,9%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2.505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102,6%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42.678 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1" i="1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75,1%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19,1%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5,9%</a:t>
                      </a:r>
                    </a:p>
                  </a:txBody>
                  <a:tcPr marL="0" marR="0" marT="0" marB="0" anchor="ctr">
                    <a:lnL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76B8A">
                        <a:alpha val="6980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" name="Segnaposto numero diapositiva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72190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ttotitolo 3"/>
          <p:cNvSpPr>
            <a:spLocks noGrp="1"/>
          </p:cNvSpPr>
          <p:nvPr>
            <p:ph type="subTitle" idx="10"/>
          </p:nvPr>
        </p:nvSpPr>
        <p:spPr>
          <a:xfrm>
            <a:off x="2101936" y="172607"/>
            <a:ext cx="7968163" cy="438427"/>
          </a:xfrm>
        </p:spPr>
        <p:txBody>
          <a:bodyPr/>
          <a:lstStyle/>
          <a:p>
            <a:r>
              <a:rPr lang="it-IT" sz="1400" i="1" smtClean="0"/>
              <a:t>Trend STORICO DEL FATTURATO VIDEO  suddiviso per tipologia</a:t>
            </a:r>
            <a:endParaRPr lang="it-IT" sz="1400" i="1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49624" y="6193920"/>
            <a:ext cx="1074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N.B. i valori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% fino al 2016 sono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stati calcolati a partire dai dati presenti nei report consolidati dei singoli anni.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Ricordiamo </a:t>
            </a:r>
            <a:r>
              <a:rPr lang="it-IT" sz="10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che il perimetro </a:t>
            </a:r>
            <a:r>
              <a:rPr lang="it-IT" sz="1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delle Aziende Dichiaranti non è omogeneo per gli anni analizzati.</a:t>
            </a:r>
            <a:endParaRPr lang="it-IT" sz="1000" i="1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E9B29D2-0877-4FAC-9DF8-6EC3DF9A57FA}" type="slidenum">
              <a:rPr lang="en-US" sz="1000" smtClean="0"/>
              <a:pPr/>
              <a:t>9</a:t>
            </a:fld>
            <a:endParaRPr lang="en-US" sz="1000" dirty="0"/>
          </a:p>
        </p:txBody>
      </p:sp>
      <p:sp>
        <p:nvSpPr>
          <p:cNvPr id="20" name="Rettangolo 19"/>
          <p:cNvSpPr/>
          <p:nvPr/>
        </p:nvSpPr>
        <p:spPr>
          <a:xfrm>
            <a:off x="2156346" y="520859"/>
            <a:ext cx="799578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5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Peso % degli investimenti </a:t>
            </a:r>
            <a:r>
              <a:rPr lang="it-IT" sz="15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 "/>
              </a:rPr>
              <a:t>pubblicitari di ciascuna tipologia video</a:t>
            </a:r>
            <a:endParaRPr lang="it-IT" sz="1500" i="1" dirty="0">
              <a:solidFill>
                <a:schemeClr val="tx1">
                  <a:lumMod val="75000"/>
                  <a:lumOff val="25000"/>
                </a:schemeClr>
              </a:solidFill>
              <a:latin typeface="Arial  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703635" y="980426"/>
            <a:ext cx="10757743" cy="4881743"/>
            <a:chOff x="703635" y="980426"/>
            <a:chExt cx="10757743" cy="4881743"/>
          </a:xfrm>
        </p:grpSpPr>
        <p:graphicFrame>
          <p:nvGraphicFramePr>
            <p:cNvPr id="16" name="Grafico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00754579"/>
                </p:ext>
              </p:extLst>
            </p:nvPr>
          </p:nvGraphicFramePr>
          <p:xfrm>
            <a:off x="703635" y="1454055"/>
            <a:ext cx="5629930" cy="438093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2" name="Gruppo 1"/>
            <p:cNvGrpSpPr/>
            <p:nvPr/>
          </p:nvGrpSpPr>
          <p:grpSpPr>
            <a:xfrm>
              <a:off x="6333566" y="980426"/>
              <a:ext cx="5127812" cy="4881743"/>
              <a:chOff x="6333566" y="980426"/>
              <a:chExt cx="5127812" cy="4881743"/>
            </a:xfrm>
          </p:grpSpPr>
          <p:sp>
            <p:nvSpPr>
              <p:cNvPr id="18" name="Rettangolo 17"/>
              <p:cNvSpPr/>
              <p:nvPr/>
            </p:nvSpPr>
            <p:spPr>
              <a:xfrm>
                <a:off x="6535271" y="980426"/>
                <a:ext cx="4926106" cy="4881743"/>
              </a:xfrm>
              <a:prstGeom prst="rect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aphicFrame>
            <p:nvGraphicFramePr>
              <p:cNvPr id="11" name="Grafico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643204097"/>
                  </p:ext>
                </p:extLst>
              </p:nvPr>
            </p:nvGraphicFramePr>
            <p:xfrm>
              <a:off x="6333566" y="1454055"/>
              <a:ext cx="5127812" cy="427439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215258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20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Reply Consulting PRESENTATION WHITE 4.3">
  <a:themeElements>
    <a:clrScheme name="Impostazioni personalizzate 150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76B8A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ly_ppt_template_black_4.3-TRIPLESENSE-CLD-rev.pptx" id="{5300BBF0-B928-40B7-A4F0-B85F7BB21587}" vid="{87529293-EB9D-4693-B12D-DC576F2C49D1}"/>
    </a:ext>
  </a:extLst>
</a:theme>
</file>

<file path=ppt/theme/theme2.xml><?xml version="1.0" encoding="utf-8"?>
<a:theme xmlns:a="http://schemas.openxmlformats.org/drawingml/2006/main" name="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3.xml><?xml version="1.0" encoding="utf-8"?>
<a:theme xmlns:a="http://schemas.openxmlformats.org/drawingml/2006/main" name="1_Reply">
  <a:themeElements>
    <a:clrScheme name="Impostazioni personalizzate 149">
      <a:dk1>
        <a:srgbClr val="FFFFFF"/>
      </a:dk1>
      <a:lt1>
        <a:srgbClr val="000000"/>
      </a:lt1>
      <a:dk2>
        <a:srgbClr val="053238"/>
      </a:dk2>
      <a:lt2>
        <a:srgbClr val="576B8A"/>
      </a:lt2>
      <a:accent1>
        <a:srgbClr val="C6D1E2"/>
      </a:accent1>
      <a:accent2>
        <a:srgbClr val="5A6F90"/>
      </a:accent2>
      <a:accent3>
        <a:srgbClr val="84D896"/>
      </a:accent3>
      <a:accent4>
        <a:srgbClr val="22C0BD"/>
      </a:accent4>
      <a:accent5>
        <a:srgbClr val="6375B3"/>
      </a:accent5>
      <a:accent6>
        <a:srgbClr val="8BB4FF"/>
      </a:accent6>
      <a:hlink>
        <a:srgbClr val="FFFE50"/>
      </a:hlink>
      <a:folHlink>
        <a:srgbClr val="FFC10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FFF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097ED64C-1469-4E9B-A6EE-E169F18D7DB3}" vid="{B73C506B-0DF6-4CFA-9B1D-8AAF7C797600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Reply Consulting PRESENTATION WHITE 4.3</Template>
  <TotalTime>6501</TotalTime>
  <Words>2584</Words>
  <Application>Microsoft Office PowerPoint</Application>
  <PresentationFormat>Widescreen</PresentationFormat>
  <Paragraphs>1428</Paragraphs>
  <Slides>14</Slides>
  <Notes>13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4" baseType="lpstr">
      <vt:lpstr>Arial</vt:lpstr>
      <vt:lpstr>Arial  </vt:lpstr>
      <vt:lpstr>Arial Black</vt:lpstr>
      <vt:lpstr>Calibri</vt:lpstr>
      <vt:lpstr>Verdana</vt:lpstr>
      <vt:lpstr>Wingdings</vt:lpstr>
      <vt:lpstr>Reply Consulting PRESENTATION WHITE 4.3</vt:lpstr>
      <vt:lpstr>Reply</vt:lpstr>
      <vt:lpstr>1_Reply</vt:lpstr>
      <vt:lpstr>think-cell Folie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Thank you</vt:lpstr>
    </vt:vector>
  </TitlesOfParts>
  <Manager/>
  <Company>Reply S.p.A.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OF YOUR PRESENTATION</dc:title>
  <dc:subject/>
  <dc:creator>Selvaggi Laura</dc:creator>
  <cp:keywords/>
  <dc:description/>
  <cp:lastModifiedBy>Selvaggi Laura</cp:lastModifiedBy>
  <cp:revision>340</cp:revision>
  <cp:lastPrinted>2018-06-20T14:09:12Z</cp:lastPrinted>
  <dcterms:created xsi:type="dcterms:W3CDTF">2017-09-15T07:09:01Z</dcterms:created>
  <dcterms:modified xsi:type="dcterms:W3CDTF">2018-06-21T13:55:17Z</dcterms:modified>
  <cp:category/>
</cp:coreProperties>
</file>