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4"/>
  </p:notesMasterIdLst>
  <p:handoutMasterIdLst>
    <p:handoutMasterId r:id="rId15"/>
  </p:handoutMasterIdLst>
  <p:sldIdLst>
    <p:sldId id="448" r:id="rId3"/>
    <p:sldId id="498" r:id="rId4"/>
    <p:sldId id="503" r:id="rId5"/>
    <p:sldId id="502" r:id="rId6"/>
    <p:sldId id="499" r:id="rId7"/>
    <p:sldId id="501" r:id="rId8"/>
    <p:sldId id="485" r:id="rId9"/>
    <p:sldId id="497" r:id="rId10"/>
    <p:sldId id="483" r:id="rId11"/>
    <p:sldId id="500" r:id="rId12"/>
    <p:sldId id="472" r:id="rId13"/>
  </p:sldIdLst>
  <p:sldSz cx="9144000" cy="6858000" type="screen4x3"/>
  <p:notesSz cx="6797675" cy="987425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lvaggi Laura" initials="SL" lastIdx="7" clrIdx="0"/>
  <p:cmAuthor id="1" name="Castelli Chiara" initials="CC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483"/>
    <a:srgbClr val="07C19E"/>
    <a:srgbClr val="E5FFFF"/>
    <a:srgbClr val="CCFFFF"/>
    <a:srgbClr val="FF6D09"/>
    <a:srgbClr val="FF6600"/>
    <a:srgbClr val="FFCC66"/>
    <a:srgbClr val="C9EAFF"/>
    <a:srgbClr val="B5FAFD"/>
    <a:srgbClr val="F191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434" autoAdjust="0"/>
  </p:normalViewPr>
  <p:slideViewPr>
    <p:cSldViewPr>
      <p:cViewPr varScale="1">
        <p:scale>
          <a:sx n="117" d="100"/>
          <a:sy n="117" d="100"/>
        </p:scale>
        <p:origin x="-1080" y="-11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205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8.xml"/><Relationship Id="rId4" Type="http://schemas.openxmlformats.org/officeDocument/2006/relationships/slide" Target="slides/slide11.xml"/><Relationship Id="rId1" Type="http://schemas.openxmlformats.org/officeDocument/2006/relationships/slide" Target="slides/slide1.xml"/><Relationship Id="rId2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2594F-B6CF-446D-BC6F-7A776B5B4DA8}" type="doc">
      <dgm:prSet loTypeId="urn:microsoft.com/office/officeart/2005/8/layout/h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it-IT"/>
        </a:p>
      </dgm:t>
    </dgm:pt>
    <dgm:pt modelId="{C853989B-C809-44E2-B547-17BA83CD10C6}">
      <dgm:prSet phldrT="[Testo]"/>
      <dgm:spPr>
        <a:solidFill>
          <a:srgbClr val="07C19E"/>
        </a:solidFill>
      </dgm:spPr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DEVICE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75D3AC-D1E1-4E90-9BCE-0246673A116D}" type="parTrans" cxnId="{8E60B9F9-16A7-4298-8EC5-185CA9520EEB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5CF35D-1B0A-4EA4-9CBA-82B034AB8100}" type="sibTrans" cxnId="{8E60B9F9-16A7-4298-8EC5-185CA9520EEB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A644FE-575A-468B-A6E2-C51A3823F24B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Desktop / tablet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F23B98-F2C3-44E4-9472-57A89E017DC4}" type="parTrans" cxnId="{E4F133EC-D625-4776-B42A-D7E43969BC04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E6016DF-5C73-41F4-B01E-A3047A3F7846}" type="sibTrans" cxnId="{E4F133EC-D625-4776-B42A-D7E43969BC04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931514-0E07-419F-B11E-988B0915FFD3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Smartphone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476F3E-17B1-4256-9A2F-9F6C90E4C31A}" type="parTrans" cxnId="{67E17184-CC9E-42EA-B98B-68D2313217AB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85BB00-6A7F-45B3-A1CE-CE91F1CEF554}" type="sibTrans" cxnId="{67E17184-CC9E-42EA-B98B-68D2313217AB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751984-5421-466E-B4C4-ECA19E53A0FE}">
      <dgm:prSet phldrT="[Testo]"/>
      <dgm:spPr>
        <a:solidFill>
          <a:srgbClr val="07C19E"/>
        </a:solidFill>
      </dgm:spPr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FRUIZIONE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F000F9-03AD-45E4-B4D3-2881A83D5E6E}" type="parTrans" cxnId="{AFF747D6-4BF8-4948-83F6-57C31F216AB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81F7DF-6F9A-438A-9EFE-5C8C7D8E01D8}" type="sibTrans" cxnId="{AFF747D6-4BF8-4948-83F6-57C31F216AB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8BC9A4-13A2-4981-B3A5-A856D5C0BA17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Browsing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90900F-A686-4AB5-AEDF-AECA8B68133B}" type="parTrans" cxnId="{F4BC390B-5D2A-40E8-B5B7-1930A3C1D371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96A798-E364-4D95-A6ED-ABDD74A6C084}" type="sibTrans" cxnId="{F4BC390B-5D2A-40E8-B5B7-1930A3C1D371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12BB8C-772F-4BAD-9BAF-E12F1ADCA4C3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APP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183548-C130-4E99-B145-F6B58477AF80}" type="parTrans" cxnId="{ADBD5376-2317-4F8F-9DAF-A2B391D7F8E4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D2403E-86E5-4396-8661-7B186EEF96E4}" type="sibTrans" cxnId="{ADBD5376-2317-4F8F-9DAF-A2B391D7F8E4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B2EA3E-882F-49EA-9D84-F5258FEE7DA4}">
      <dgm:prSet phldrT="[Testo]"/>
      <dgm:spPr>
        <a:solidFill>
          <a:srgbClr val="07C19E"/>
        </a:solidFill>
      </dgm:spPr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OGGETTO / TIPOLOGIA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7836C3-8778-4CE5-86EF-B27D25996E54}" type="parTrans" cxnId="{24CA4A7F-AD27-4CBA-9D3B-82F35A7A905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394025-9AF3-453B-944A-5D7F4F26C204}" type="sibTrans" cxnId="{24CA4A7F-AD27-4CBA-9D3B-82F35A7A905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0BDC7B-19A4-43AB-A329-A8D009B27E4B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Banner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1F50AC-9845-4327-BEF2-315FB8BEA3D3}" type="parTrans" cxnId="{CD473721-1A4F-4629-8921-AD35E5EC6BE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039F41-AB29-411C-99F7-0F3C6A7BA348}" type="sibTrans" cxnId="{CD473721-1A4F-4629-8921-AD35E5EC6BE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E2B6FC-5D72-48BD-8A5A-6C4618BE288A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Video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118CFB-5248-4C2C-A814-881D611DF9E5}" type="parTrans" cxnId="{5FA3A2CA-9A94-4FF2-89F6-BDEA72ED1F5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F1E750-A12A-475E-B33C-DCC0A8F9B662}" type="sibTrans" cxnId="{5FA3A2CA-9A94-4FF2-89F6-BDEA72ED1F5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56A1D1-87BD-4B96-B8F6-4A9B1E7E16FD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Smart TV / Console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DCC8C9-3183-43BB-9F00-F1C229066A29}" type="parTrans" cxnId="{5B54F0EB-F7B0-408A-AF25-CB4ABEEB951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380450-E5B7-4797-B9A6-AFB2F9A9739A}" type="sibTrans" cxnId="{5B54F0EB-F7B0-408A-AF25-CB4ABEEB951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5E849E-4EC3-4E15-8684-128967D14110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Audio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66E324-79AE-499E-8764-BEE55D2A6951}" type="parTrans" cxnId="{3B3F59E2-2931-4C98-B79B-32265DE3D30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59F19C-538E-4E7C-B81C-21C5BA8F8273}" type="sibTrans" cxnId="{3B3F59E2-2931-4C98-B79B-32265DE3D30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B4ACC-6BDC-4FE8-8118-6CEA14830174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Direct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mkt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 (Newsletter /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Dem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6FCEA0-0230-4891-9387-A869009DD3E6}" type="parTrans" cxnId="{55BFF5C7-637A-4EA0-9DA3-1246DEE9299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D9BDEF-B428-4360-AF10-3CA4B0D7D5C3}" type="sibTrans" cxnId="{55BFF5C7-637A-4EA0-9DA3-1246DEE9299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0C91E7-9E3E-47FD-B5F9-2015E1AACBE9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Classified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 /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Directories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A24B0C-EC3A-4141-802A-C13CE9680FC1}" type="parTrans" cxnId="{2E9B453F-BB58-4645-B69D-DBA9467A7F5A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D31BE5-BF78-40E3-B340-E8F636A727F4}" type="sibTrans" cxnId="{2E9B453F-BB58-4645-B69D-DBA9467A7F5A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2D23FD-229C-42C1-A618-9A4AE1E3DEF2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Native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A0663F-5D08-4237-A587-790B59207614}" type="parTrans" cxnId="{536C54ED-4D6D-4FAF-A082-6E231B6E78D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CEF05E-DF88-421F-9D97-750C14BA7E3E}" type="sibTrans" cxnId="{536C54ED-4D6D-4FAF-A082-6E231B6E78D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074DA8-31BF-43C8-B143-879FFEEBE83C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Altre tipologie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1C7C76-7EF9-4C7B-9BF1-C5C4246D6A48}" type="parTrans" cxnId="{C585D7CB-C194-428B-A1A1-45ADD5CD1A0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50574-52BE-4B96-BA80-45326B4EEBC2}" type="sibTrans" cxnId="{C585D7CB-C194-428B-A1A1-45ADD5CD1A0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6A3E7A-D083-4FD9-93F7-40D964E31613}">
      <dgm:prSet phldrT="[Testo]"/>
      <dgm:spPr>
        <a:solidFill>
          <a:srgbClr val="07C19E"/>
        </a:solidFill>
      </dgm:spPr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MODALITA’ DI VENDITA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D5BDD1-4B20-4EDE-96FE-22C5E279DA1F}" type="parTrans" cxnId="{8CB8FCF7-EC25-4F25-AE9B-4BC2640E158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5711D8-6A64-4456-A5CD-C6BDC849B1D9}" type="sibTrans" cxnId="{8CB8FCF7-EC25-4F25-AE9B-4BC2640E158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E7488F-4FD2-4211-95C5-6E41E8166A27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A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impression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65A8C-2F35-42BF-AF9E-197741FB5BD7}" type="parTrans" cxnId="{B5E5D79C-3409-44B5-8086-C2C3A9AC6948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6AB20F-9F19-484B-8D9E-F5151042CC1B}" type="sibTrans" cxnId="{B5E5D79C-3409-44B5-8086-C2C3A9AC6948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BCA82C-3B38-4E5F-938C-E7CFB1B22F4D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A tempo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A98A08-BA04-4226-B0AC-CA873BBC7E7B}" type="parTrans" cxnId="{AC66C8D3-700C-4CA0-B2ED-CCB4073E6F5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6A42A1-C06E-4D46-9300-D1DEB6863122}" type="sibTrans" cxnId="{AC66C8D3-700C-4CA0-B2ED-CCB4073E6F5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177920-2ADA-44E5-9348-275C8E0A9305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Performance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4BCA17-E862-4E19-8CE0-4A9EC21315B9}" type="parTrans" cxnId="{CC9AD2B1-ED6D-4A06-822C-F6A64E27AFC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2DAA15-E707-431E-9E32-221F2023203E}" type="sibTrans" cxnId="{CC9AD2B1-ED6D-4A06-822C-F6A64E27AFC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83937A-C2B4-479B-B300-A5979F7BCE16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Keywords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/Search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1EC75B-ABAB-4CAF-9444-48912E5DBB94}" type="parTrans" cxnId="{25F361F4-B651-4D8B-AAA9-70BFE83EA795}">
      <dgm:prSet/>
      <dgm:spPr/>
      <dgm:t>
        <a:bodyPr/>
        <a:lstStyle/>
        <a:p>
          <a:endParaRPr lang="en-US"/>
        </a:p>
      </dgm:t>
    </dgm:pt>
    <dgm:pt modelId="{79ABFBEA-928B-4DF7-88E4-E02255F97473}" type="sibTrans" cxnId="{25F361F4-B651-4D8B-AAA9-70BFE83EA795}">
      <dgm:prSet/>
      <dgm:spPr/>
      <dgm:t>
        <a:bodyPr/>
        <a:lstStyle/>
        <a:p>
          <a:endParaRPr lang="en-US"/>
        </a:p>
      </dgm:t>
    </dgm:pt>
    <dgm:pt modelId="{F64D7E65-092B-4BB3-98C5-4E6F78534EC5}" type="pres">
      <dgm:prSet presAssocID="{C162594F-B6CF-446D-BC6F-7A776B5B4D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95BB8B-412D-4ECC-8CCC-B275F15FAA32}" type="pres">
      <dgm:prSet presAssocID="{C853989B-C809-44E2-B547-17BA83CD10C6}" presName="composite" presStyleCnt="0"/>
      <dgm:spPr/>
    </dgm:pt>
    <dgm:pt modelId="{850650B8-617D-4F51-B679-A28CB54577AC}" type="pres">
      <dgm:prSet presAssocID="{C853989B-C809-44E2-B547-17BA83CD10C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DD75A7-D0E6-4FF6-8F1A-81DD932F5DCB}" type="pres">
      <dgm:prSet presAssocID="{C853989B-C809-44E2-B547-17BA83CD10C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E1C43D7-6F4C-42B6-8965-9ED1AA638941}" type="pres">
      <dgm:prSet presAssocID="{D95CF35D-1B0A-4EA4-9CBA-82B034AB8100}" presName="space" presStyleCnt="0"/>
      <dgm:spPr/>
    </dgm:pt>
    <dgm:pt modelId="{A20B8BD1-6600-4347-AC65-D1715A5B697F}" type="pres">
      <dgm:prSet presAssocID="{9A751984-5421-466E-B4C4-ECA19E53A0FE}" presName="composite" presStyleCnt="0"/>
      <dgm:spPr/>
    </dgm:pt>
    <dgm:pt modelId="{21C30917-3DDF-4C6A-941E-0AEB42B5E2CE}" type="pres">
      <dgm:prSet presAssocID="{9A751984-5421-466E-B4C4-ECA19E53A0FE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D0B96E-933A-45EB-BCE4-1200EAC0D5A4}" type="pres">
      <dgm:prSet presAssocID="{9A751984-5421-466E-B4C4-ECA19E53A0FE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44D8526-91CA-45A6-BBB6-151A2D0A6A79}" type="pres">
      <dgm:prSet presAssocID="{CF81F7DF-6F9A-438A-9EFE-5C8C7D8E01D8}" presName="space" presStyleCnt="0"/>
      <dgm:spPr/>
    </dgm:pt>
    <dgm:pt modelId="{5CA2BD03-1FF0-4290-A334-984788653E41}" type="pres">
      <dgm:prSet presAssocID="{42B2EA3E-882F-49EA-9D84-F5258FEE7DA4}" presName="composite" presStyleCnt="0"/>
      <dgm:spPr/>
    </dgm:pt>
    <dgm:pt modelId="{3C5F36F2-DD21-4157-8ED1-6493B71B71B8}" type="pres">
      <dgm:prSet presAssocID="{42B2EA3E-882F-49EA-9D84-F5258FEE7DA4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53D5A1-2B39-408C-B49A-59AC9773D30D}" type="pres">
      <dgm:prSet presAssocID="{42B2EA3E-882F-49EA-9D84-F5258FEE7DA4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0A3FE7A-DE0E-4364-968B-2B5CE11BB70F}" type="pres">
      <dgm:prSet presAssocID="{32394025-9AF3-453B-944A-5D7F4F26C204}" presName="space" presStyleCnt="0"/>
      <dgm:spPr/>
    </dgm:pt>
    <dgm:pt modelId="{DBD4C447-99BE-43A1-AE32-EC3F10286D3D}" type="pres">
      <dgm:prSet presAssocID="{4B6A3E7A-D083-4FD9-93F7-40D964E31613}" presName="composite" presStyleCnt="0"/>
      <dgm:spPr/>
    </dgm:pt>
    <dgm:pt modelId="{8A8C6E4A-4E1B-4956-9629-8B94D3A08FD4}" type="pres">
      <dgm:prSet presAssocID="{4B6A3E7A-D083-4FD9-93F7-40D964E31613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7EC142-A8A1-4003-97B9-6574C3575CAB}" type="pres">
      <dgm:prSet presAssocID="{4B6A3E7A-D083-4FD9-93F7-40D964E31613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89ABC34-ED5A-4986-A897-3B39EB8B27CD}" type="presOf" srcId="{42B2EA3E-882F-49EA-9D84-F5258FEE7DA4}" destId="{3C5F36F2-DD21-4157-8ED1-6493B71B71B8}" srcOrd="0" destOrd="0" presId="urn:microsoft.com/office/officeart/2005/8/layout/hList1"/>
    <dgm:cxn modelId="{38455291-0F6E-4495-9285-A6E9FB5B789C}" type="presOf" srcId="{86177920-2ADA-44E5-9348-275C8E0A9305}" destId="{507EC142-A8A1-4003-97B9-6574C3575CAB}" srcOrd="0" destOrd="2" presId="urn:microsoft.com/office/officeart/2005/8/layout/hList1"/>
    <dgm:cxn modelId="{E4F133EC-D625-4776-B42A-D7E43969BC04}" srcId="{C853989B-C809-44E2-B547-17BA83CD10C6}" destId="{01A644FE-575A-468B-A6E2-C51A3823F24B}" srcOrd="0" destOrd="0" parTransId="{85F23B98-F2C3-44E4-9472-57A89E017DC4}" sibTransId="{5E6016DF-5C73-41F4-B01E-A3047A3F7846}"/>
    <dgm:cxn modelId="{F4BC390B-5D2A-40E8-B5B7-1930A3C1D371}" srcId="{9A751984-5421-466E-B4C4-ECA19E53A0FE}" destId="{278BC9A4-13A2-4981-B3A5-A856D5C0BA17}" srcOrd="0" destOrd="0" parTransId="{1B90900F-A686-4AB5-AEDF-AECA8B68133B}" sibTransId="{4996A798-E364-4D95-A6ED-ABDD74A6C084}"/>
    <dgm:cxn modelId="{24CA4A7F-AD27-4CBA-9D3B-82F35A7A905D}" srcId="{C162594F-B6CF-446D-BC6F-7A776B5B4DA8}" destId="{42B2EA3E-882F-49EA-9D84-F5258FEE7DA4}" srcOrd="2" destOrd="0" parTransId="{7B7836C3-8778-4CE5-86EF-B27D25996E54}" sibTransId="{32394025-9AF3-453B-944A-5D7F4F26C204}"/>
    <dgm:cxn modelId="{8CB8FCF7-EC25-4F25-AE9B-4BC2640E158F}" srcId="{C162594F-B6CF-446D-BC6F-7A776B5B4DA8}" destId="{4B6A3E7A-D083-4FD9-93F7-40D964E31613}" srcOrd="3" destOrd="0" parTransId="{68D5BDD1-4B20-4EDE-96FE-22C5E279DA1F}" sibTransId="{785711D8-6A64-4456-A5CD-C6BDC849B1D9}"/>
    <dgm:cxn modelId="{67E17184-CC9E-42EA-B98B-68D2313217AB}" srcId="{C853989B-C809-44E2-B547-17BA83CD10C6}" destId="{23931514-0E07-419F-B11E-988B0915FFD3}" srcOrd="1" destOrd="0" parTransId="{99476F3E-17B1-4256-9A2F-9F6C90E4C31A}" sibTransId="{3C85BB00-6A7F-45B3-A1CE-CE91F1CEF554}"/>
    <dgm:cxn modelId="{21FB3DC9-CC3F-4237-9A85-A7387A1B91D3}" type="presOf" srcId="{4B6A3E7A-D083-4FD9-93F7-40D964E31613}" destId="{8A8C6E4A-4E1B-4956-9629-8B94D3A08FD4}" srcOrd="0" destOrd="0" presId="urn:microsoft.com/office/officeart/2005/8/layout/hList1"/>
    <dgm:cxn modelId="{4E87D072-49FA-46F5-8185-A2C7FDFBD11D}" type="presOf" srcId="{1512BB8C-772F-4BAD-9BAF-E12F1ADCA4C3}" destId="{FFD0B96E-933A-45EB-BCE4-1200EAC0D5A4}" srcOrd="0" destOrd="1" presId="urn:microsoft.com/office/officeart/2005/8/layout/hList1"/>
    <dgm:cxn modelId="{C27F1DA2-5659-43D9-8373-67B71AD0FD80}" type="presOf" srcId="{01A644FE-575A-468B-A6E2-C51A3823F24B}" destId="{D1DD75A7-D0E6-4FF6-8F1A-81DD932F5DCB}" srcOrd="0" destOrd="0" presId="urn:microsoft.com/office/officeart/2005/8/layout/hList1"/>
    <dgm:cxn modelId="{22116B10-F42A-4EC4-A98B-05AC688408E0}" type="presOf" srcId="{D82D23FD-229C-42C1-A618-9A4AE1E3DEF2}" destId="{CB53D5A1-2B39-408C-B49A-59AC9773D30D}" srcOrd="0" destOrd="6" presId="urn:microsoft.com/office/officeart/2005/8/layout/hList1"/>
    <dgm:cxn modelId="{B5E5D79C-3409-44B5-8086-C2C3A9AC6948}" srcId="{4B6A3E7A-D083-4FD9-93F7-40D964E31613}" destId="{89E7488F-4FD2-4211-95C5-6E41E8166A27}" srcOrd="0" destOrd="0" parTransId="{9DA65A8C-2F35-42BF-AF9E-197741FB5BD7}" sibTransId="{4E6AB20F-9F19-484B-8D9E-F5151042CC1B}"/>
    <dgm:cxn modelId="{6747FFB1-DD6B-4B16-AA5C-E5C1C72FFF46}" type="presOf" srcId="{6C0BDC7B-19A4-43AB-A329-A8D009B27E4B}" destId="{CB53D5A1-2B39-408C-B49A-59AC9773D30D}" srcOrd="0" destOrd="0" presId="urn:microsoft.com/office/officeart/2005/8/layout/hList1"/>
    <dgm:cxn modelId="{C74835D4-554C-4150-80BB-2930586861EE}" type="presOf" srcId="{64074DA8-31BF-43C8-B143-879FFEEBE83C}" destId="{CB53D5A1-2B39-408C-B49A-59AC9773D30D}" srcOrd="0" destOrd="7" presId="urn:microsoft.com/office/officeart/2005/8/layout/hList1"/>
    <dgm:cxn modelId="{0BBEBC68-697B-4ED1-BDF5-9C48FE1317BC}" type="presOf" srcId="{9A751984-5421-466E-B4C4-ECA19E53A0FE}" destId="{21C30917-3DDF-4C6A-941E-0AEB42B5E2CE}" srcOrd="0" destOrd="0" presId="urn:microsoft.com/office/officeart/2005/8/layout/hList1"/>
    <dgm:cxn modelId="{5BB353B0-7D98-4631-8D9C-8E5F27A415B9}" type="presOf" srcId="{C853989B-C809-44E2-B547-17BA83CD10C6}" destId="{850650B8-617D-4F51-B679-A28CB54577AC}" srcOrd="0" destOrd="0" presId="urn:microsoft.com/office/officeart/2005/8/layout/hList1"/>
    <dgm:cxn modelId="{5B54F0EB-F7B0-408A-AF25-CB4ABEEB9515}" srcId="{C853989B-C809-44E2-B547-17BA83CD10C6}" destId="{8D56A1D1-87BD-4B96-B8F6-4A9B1E7E16FD}" srcOrd="2" destOrd="0" parTransId="{33DCC8C9-3183-43BB-9F00-F1C229066A29}" sibTransId="{C6380450-E5B7-4797-B9A6-AFB2F9A9739A}"/>
    <dgm:cxn modelId="{25F361F4-B651-4D8B-AAA9-70BFE83EA795}" srcId="{42B2EA3E-882F-49EA-9D84-F5258FEE7DA4}" destId="{1983937A-C2B4-479B-B300-A5979F7BCE16}" srcOrd="4" destOrd="0" parTransId="{F51EC75B-ABAB-4CAF-9444-48912E5DBB94}" sibTransId="{79ABFBEA-928B-4DF7-88E4-E02255F97473}"/>
    <dgm:cxn modelId="{ADBD5376-2317-4F8F-9DAF-A2B391D7F8E4}" srcId="{9A751984-5421-466E-B4C4-ECA19E53A0FE}" destId="{1512BB8C-772F-4BAD-9BAF-E12F1ADCA4C3}" srcOrd="1" destOrd="0" parTransId="{7D183548-C130-4E99-B145-F6B58477AF80}" sibTransId="{62D2403E-86E5-4396-8661-7B186EEF96E4}"/>
    <dgm:cxn modelId="{77853BD0-2575-4F66-BFDD-4526A88AB063}" type="presOf" srcId="{1983937A-C2B4-479B-B300-A5979F7BCE16}" destId="{CB53D5A1-2B39-408C-B49A-59AC9773D30D}" srcOrd="0" destOrd="4" presId="urn:microsoft.com/office/officeart/2005/8/layout/hList1"/>
    <dgm:cxn modelId="{CD473721-1A4F-4629-8921-AD35E5EC6BEF}" srcId="{42B2EA3E-882F-49EA-9D84-F5258FEE7DA4}" destId="{6C0BDC7B-19A4-43AB-A329-A8D009B27E4B}" srcOrd="0" destOrd="0" parTransId="{CD1F50AC-9845-4327-BEF2-315FB8BEA3D3}" sibTransId="{BF039F41-AB29-411C-99F7-0F3C6A7BA348}"/>
    <dgm:cxn modelId="{3D787454-2231-429B-8FF2-DABF50D32496}" type="presOf" srcId="{89E7488F-4FD2-4211-95C5-6E41E8166A27}" destId="{507EC142-A8A1-4003-97B9-6574C3575CAB}" srcOrd="0" destOrd="0" presId="urn:microsoft.com/office/officeart/2005/8/layout/hList1"/>
    <dgm:cxn modelId="{2E5F3C0A-2934-40D4-B0FA-6FFE6DF840C1}" type="presOf" srcId="{23931514-0E07-419F-B11E-988B0915FFD3}" destId="{D1DD75A7-D0E6-4FF6-8F1A-81DD932F5DCB}" srcOrd="0" destOrd="1" presId="urn:microsoft.com/office/officeart/2005/8/layout/hList1"/>
    <dgm:cxn modelId="{9C3929BF-CCA6-44FF-8679-7318A7210299}" type="presOf" srcId="{278BC9A4-13A2-4981-B3A5-A856D5C0BA17}" destId="{FFD0B96E-933A-45EB-BCE4-1200EAC0D5A4}" srcOrd="0" destOrd="0" presId="urn:microsoft.com/office/officeart/2005/8/layout/hList1"/>
    <dgm:cxn modelId="{18BF5B8F-2E72-43BB-AB70-5A194B2A5088}" type="presOf" srcId="{C162594F-B6CF-446D-BC6F-7A776B5B4DA8}" destId="{F64D7E65-092B-4BB3-98C5-4E6F78534EC5}" srcOrd="0" destOrd="0" presId="urn:microsoft.com/office/officeart/2005/8/layout/hList1"/>
    <dgm:cxn modelId="{5FA3A2CA-9A94-4FF2-89F6-BDEA72ED1F52}" srcId="{42B2EA3E-882F-49EA-9D84-F5258FEE7DA4}" destId="{BCE2B6FC-5D72-48BD-8A5A-6C4618BE288A}" srcOrd="1" destOrd="0" parTransId="{2E118CFB-5248-4C2C-A814-881D611DF9E5}" sibTransId="{C3F1E750-A12A-475E-B33C-DCC0A8F9B662}"/>
    <dgm:cxn modelId="{AC66C8D3-700C-4CA0-B2ED-CCB4073E6F53}" srcId="{4B6A3E7A-D083-4FD9-93F7-40D964E31613}" destId="{64BCA82C-3B38-4E5F-938C-E7CFB1B22F4D}" srcOrd="1" destOrd="0" parTransId="{F4A98A08-BA04-4226-B0AC-CA873BBC7E7B}" sibTransId="{8F6A42A1-C06E-4D46-9300-D1DEB6863122}"/>
    <dgm:cxn modelId="{536C54ED-4D6D-4FAF-A082-6E231B6E78D3}" srcId="{42B2EA3E-882F-49EA-9D84-F5258FEE7DA4}" destId="{D82D23FD-229C-42C1-A618-9A4AE1E3DEF2}" srcOrd="6" destOrd="0" parTransId="{45A0663F-5D08-4237-A587-790B59207614}" sibTransId="{E9CEF05E-DF88-421F-9D97-750C14BA7E3E}"/>
    <dgm:cxn modelId="{55BFF5C7-637A-4EA0-9DA3-1246DEE92992}" srcId="{42B2EA3E-882F-49EA-9D84-F5258FEE7DA4}" destId="{45BB4ACC-6BDC-4FE8-8118-6CEA14830174}" srcOrd="3" destOrd="0" parTransId="{AC6FCEA0-0230-4891-9387-A869009DD3E6}" sibTransId="{4CD9BDEF-B428-4360-AF10-3CA4B0D7D5C3}"/>
    <dgm:cxn modelId="{D4908D8B-E8F8-4701-914E-8B6F46A1A9FA}" type="presOf" srcId="{2C5E849E-4EC3-4E15-8684-128967D14110}" destId="{CB53D5A1-2B39-408C-B49A-59AC9773D30D}" srcOrd="0" destOrd="2" presId="urn:microsoft.com/office/officeart/2005/8/layout/hList1"/>
    <dgm:cxn modelId="{CC9AD2B1-ED6D-4A06-822C-F6A64E27AFC0}" srcId="{4B6A3E7A-D083-4FD9-93F7-40D964E31613}" destId="{86177920-2ADA-44E5-9348-275C8E0A9305}" srcOrd="2" destOrd="0" parTransId="{244BCA17-E862-4E19-8CE0-4A9EC21315B9}" sibTransId="{9C2DAA15-E707-431E-9E32-221F2023203E}"/>
    <dgm:cxn modelId="{ADBD146B-FAE5-466D-B5FF-4F3E730697FC}" type="presOf" srcId="{BCE2B6FC-5D72-48BD-8A5A-6C4618BE288A}" destId="{CB53D5A1-2B39-408C-B49A-59AC9773D30D}" srcOrd="0" destOrd="1" presId="urn:microsoft.com/office/officeart/2005/8/layout/hList1"/>
    <dgm:cxn modelId="{AFF747D6-4BF8-4948-83F6-57C31F216ABD}" srcId="{C162594F-B6CF-446D-BC6F-7A776B5B4DA8}" destId="{9A751984-5421-466E-B4C4-ECA19E53A0FE}" srcOrd="1" destOrd="0" parTransId="{6DF000F9-03AD-45E4-B4D3-2881A83D5E6E}" sibTransId="{CF81F7DF-6F9A-438A-9EFE-5C8C7D8E01D8}"/>
    <dgm:cxn modelId="{7A436D92-99D1-4303-836C-832E810DCC95}" type="presOf" srcId="{64BCA82C-3B38-4E5F-938C-E7CFB1B22F4D}" destId="{507EC142-A8A1-4003-97B9-6574C3575CAB}" srcOrd="0" destOrd="1" presId="urn:microsoft.com/office/officeart/2005/8/layout/hList1"/>
    <dgm:cxn modelId="{CE519BD3-5DC3-4D0A-895B-5870A6BEA56A}" type="presOf" srcId="{460C91E7-9E3E-47FD-B5F9-2015E1AACBE9}" destId="{CB53D5A1-2B39-408C-B49A-59AC9773D30D}" srcOrd="0" destOrd="5" presId="urn:microsoft.com/office/officeart/2005/8/layout/hList1"/>
    <dgm:cxn modelId="{2E9B453F-BB58-4645-B69D-DBA9467A7F5A}" srcId="{42B2EA3E-882F-49EA-9D84-F5258FEE7DA4}" destId="{460C91E7-9E3E-47FD-B5F9-2015E1AACBE9}" srcOrd="5" destOrd="0" parTransId="{4BA24B0C-EC3A-4141-802A-C13CE9680FC1}" sibTransId="{4AD31BE5-BF78-40E3-B340-E8F636A727F4}"/>
    <dgm:cxn modelId="{3B3F59E2-2931-4C98-B79B-32265DE3D300}" srcId="{42B2EA3E-882F-49EA-9D84-F5258FEE7DA4}" destId="{2C5E849E-4EC3-4E15-8684-128967D14110}" srcOrd="2" destOrd="0" parTransId="{7466E324-79AE-499E-8764-BEE55D2A6951}" sibTransId="{6659F19C-538E-4E7C-B81C-21C5BA8F8273}"/>
    <dgm:cxn modelId="{C585D7CB-C194-428B-A1A1-45ADD5CD1A05}" srcId="{42B2EA3E-882F-49EA-9D84-F5258FEE7DA4}" destId="{64074DA8-31BF-43C8-B143-879FFEEBE83C}" srcOrd="7" destOrd="0" parTransId="{5B1C7C76-7EF9-4C7B-9BF1-C5C4246D6A48}" sibTransId="{CBB50574-52BE-4B96-BA80-45326B4EEBC2}"/>
    <dgm:cxn modelId="{204DBA26-2699-4869-A801-8586547DD8BE}" type="presOf" srcId="{45BB4ACC-6BDC-4FE8-8118-6CEA14830174}" destId="{CB53D5A1-2B39-408C-B49A-59AC9773D30D}" srcOrd="0" destOrd="3" presId="urn:microsoft.com/office/officeart/2005/8/layout/hList1"/>
    <dgm:cxn modelId="{E38CD0D2-0DE6-41C5-B15C-BD8D1E750D03}" type="presOf" srcId="{8D56A1D1-87BD-4B96-B8F6-4A9B1E7E16FD}" destId="{D1DD75A7-D0E6-4FF6-8F1A-81DD932F5DCB}" srcOrd="0" destOrd="2" presId="urn:microsoft.com/office/officeart/2005/8/layout/hList1"/>
    <dgm:cxn modelId="{8E60B9F9-16A7-4298-8EC5-185CA9520EEB}" srcId="{C162594F-B6CF-446D-BC6F-7A776B5B4DA8}" destId="{C853989B-C809-44E2-B547-17BA83CD10C6}" srcOrd="0" destOrd="0" parTransId="{4675D3AC-D1E1-4E90-9BCE-0246673A116D}" sibTransId="{D95CF35D-1B0A-4EA4-9CBA-82B034AB8100}"/>
    <dgm:cxn modelId="{F042F22A-4A0F-4B72-93A9-6437B0AD6409}" type="presParOf" srcId="{F64D7E65-092B-4BB3-98C5-4E6F78534EC5}" destId="{3095BB8B-412D-4ECC-8CCC-B275F15FAA32}" srcOrd="0" destOrd="0" presId="urn:microsoft.com/office/officeart/2005/8/layout/hList1"/>
    <dgm:cxn modelId="{FD587390-48A5-4B36-B44C-756A62C413C1}" type="presParOf" srcId="{3095BB8B-412D-4ECC-8CCC-B275F15FAA32}" destId="{850650B8-617D-4F51-B679-A28CB54577AC}" srcOrd="0" destOrd="0" presId="urn:microsoft.com/office/officeart/2005/8/layout/hList1"/>
    <dgm:cxn modelId="{F6DFFFF3-F3CF-4414-A5F7-5C2B5F35D8BC}" type="presParOf" srcId="{3095BB8B-412D-4ECC-8CCC-B275F15FAA32}" destId="{D1DD75A7-D0E6-4FF6-8F1A-81DD932F5DCB}" srcOrd="1" destOrd="0" presId="urn:microsoft.com/office/officeart/2005/8/layout/hList1"/>
    <dgm:cxn modelId="{35789BA7-1F57-45CC-B4AF-8BB8D1BC07F8}" type="presParOf" srcId="{F64D7E65-092B-4BB3-98C5-4E6F78534EC5}" destId="{1E1C43D7-6F4C-42B6-8965-9ED1AA638941}" srcOrd="1" destOrd="0" presId="urn:microsoft.com/office/officeart/2005/8/layout/hList1"/>
    <dgm:cxn modelId="{A502CBD1-601C-4E9F-8996-E42AFF76E337}" type="presParOf" srcId="{F64D7E65-092B-4BB3-98C5-4E6F78534EC5}" destId="{A20B8BD1-6600-4347-AC65-D1715A5B697F}" srcOrd="2" destOrd="0" presId="urn:microsoft.com/office/officeart/2005/8/layout/hList1"/>
    <dgm:cxn modelId="{91C63D59-E826-48D7-891C-9D32B790716B}" type="presParOf" srcId="{A20B8BD1-6600-4347-AC65-D1715A5B697F}" destId="{21C30917-3DDF-4C6A-941E-0AEB42B5E2CE}" srcOrd="0" destOrd="0" presId="urn:microsoft.com/office/officeart/2005/8/layout/hList1"/>
    <dgm:cxn modelId="{045818B3-B474-42C5-83CE-C2FE0D8D520E}" type="presParOf" srcId="{A20B8BD1-6600-4347-AC65-D1715A5B697F}" destId="{FFD0B96E-933A-45EB-BCE4-1200EAC0D5A4}" srcOrd="1" destOrd="0" presId="urn:microsoft.com/office/officeart/2005/8/layout/hList1"/>
    <dgm:cxn modelId="{02DD5147-D419-4A63-A604-13AFAD07F0A9}" type="presParOf" srcId="{F64D7E65-092B-4BB3-98C5-4E6F78534EC5}" destId="{644D8526-91CA-45A6-BBB6-151A2D0A6A79}" srcOrd="3" destOrd="0" presId="urn:microsoft.com/office/officeart/2005/8/layout/hList1"/>
    <dgm:cxn modelId="{ACB87625-4834-4A9C-B920-E3CCFA449DFD}" type="presParOf" srcId="{F64D7E65-092B-4BB3-98C5-4E6F78534EC5}" destId="{5CA2BD03-1FF0-4290-A334-984788653E41}" srcOrd="4" destOrd="0" presId="urn:microsoft.com/office/officeart/2005/8/layout/hList1"/>
    <dgm:cxn modelId="{D6521573-A8CB-4B46-9B78-FE40314D7AB5}" type="presParOf" srcId="{5CA2BD03-1FF0-4290-A334-984788653E41}" destId="{3C5F36F2-DD21-4157-8ED1-6493B71B71B8}" srcOrd="0" destOrd="0" presId="urn:microsoft.com/office/officeart/2005/8/layout/hList1"/>
    <dgm:cxn modelId="{B84EAD4A-0DD2-4366-B694-C113F0E3E051}" type="presParOf" srcId="{5CA2BD03-1FF0-4290-A334-984788653E41}" destId="{CB53D5A1-2B39-408C-B49A-59AC9773D30D}" srcOrd="1" destOrd="0" presId="urn:microsoft.com/office/officeart/2005/8/layout/hList1"/>
    <dgm:cxn modelId="{95A6FDCC-2F8D-4A01-B1EE-2329C5787188}" type="presParOf" srcId="{F64D7E65-092B-4BB3-98C5-4E6F78534EC5}" destId="{20A3FE7A-DE0E-4364-968B-2B5CE11BB70F}" srcOrd="5" destOrd="0" presId="urn:microsoft.com/office/officeart/2005/8/layout/hList1"/>
    <dgm:cxn modelId="{8185D6D1-7C1D-4820-80A0-FE942DCF0621}" type="presParOf" srcId="{F64D7E65-092B-4BB3-98C5-4E6F78534EC5}" destId="{DBD4C447-99BE-43A1-AE32-EC3F10286D3D}" srcOrd="6" destOrd="0" presId="urn:microsoft.com/office/officeart/2005/8/layout/hList1"/>
    <dgm:cxn modelId="{962FAB68-3A16-4385-BB90-7063F52B3CD4}" type="presParOf" srcId="{DBD4C447-99BE-43A1-AE32-EC3F10286D3D}" destId="{8A8C6E4A-4E1B-4956-9629-8B94D3A08FD4}" srcOrd="0" destOrd="0" presId="urn:microsoft.com/office/officeart/2005/8/layout/hList1"/>
    <dgm:cxn modelId="{EC34FADA-4E7C-4998-8214-B77E82004A8B}" type="presParOf" srcId="{DBD4C447-99BE-43A1-AE32-EC3F10286D3D}" destId="{507EC142-A8A1-4003-97B9-6574C3575CA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62594F-B6CF-446D-BC6F-7A776B5B4DA8}" type="doc">
      <dgm:prSet loTypeId="urn:microsoft.com/office/officeart/2005/8/layout/h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it-IT"/>
        </a:p>
      </dgm:t>
    </dgm:pt>
    <dgm:pt modelId="{42B2EA3E-882F-49EA-9D84-F5258FEE7DA4}">
      <dgm:prSet phldrT="[Testo]"/>
      <dgm:spPr>
        <a:solidFill>
          <a:srgbClr val="07C19E"/>
        </a:solidFill>
      </dgm:spPr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OGGETTO / TIPOLOGIA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7836C3-8778-4CE5-86EF-B27D25996E54}" type="parTrans" cxnId="{24CA4A7F-AD27-4CBA-9D3B-82F35A7A905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2394025-9AF3-453B-944A-5D7F4F26C204}" type="sibTrans" cxnId="{24CA4A7F-AD27-4CBA-9D3B-82F35A7A905D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0BDC7B-19A4-43AB-A329-A8D009B27E4B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Banner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1F50AC-9845-4327-BEF2-315FB8BEA3D3}" type="parTrans" cxnId="{CD473721-1A4F-4629-8921-AD35E5EC6BE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039F41-AB29-411C-99F7-0F3C6A7BA348}" type="sibTrans" cxnId="{CD473721-1A4F-4629-8921-AD35E5EC6BEF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CE2B6FC-5D72-48BD-8A5A-6C4618BE288A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Video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118CFB-5248-4C2C-A814-881D611DF9E5}" type="parTrans" cxnId="{5FA3A2CA-9A94-4FF2-89F6-BDEA72ED1F5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F1E750-A12A-475E-B33C-DCC0A8F9B662}" type="sibTrans" cxnId="{5FA3A2CA-9A94-4FF2-89F6-BDEA72ED1F5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5E849E-4EC3-4E15-8684-128967D14110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Audio</a:t>
          </a:r>
          <a:endParaRPr lang="it-IT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66E324-79AE-499E-8764-BEE55D2A6951}" type="parTrans" cxnId="{3B3F59E2-2931-4C98-B79B-32265DE3D30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59F19C-538E-4E7C-B81C-21C5BA8F8273}" type="sibTrans" cxnId="{3B3F59E2-2931-4C98-B79B-32265DE3D300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BB4ACC-6BDC-4FE8-8118-6CEA14830174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Direct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mkt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 (Newsletter /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Dem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6FCEA0-0230-4891-9387-A869009DD3E6}" type="parTrans" cxnId="{55BFF5C7-637A-4EA0-9DA3-1246DEE9299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D9BDEF-B428-4360-AF10-3CA4B0D7D5C3}" type="sibTrans" cxnId="{55BFF5C7-637A-4EA0-9DA3-1246DEE92992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0C91E7-9E3E-47FD-B5F9-2015E1AACBE9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Classified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 /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Directories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A24B0C-EC3A-4141-802A-C13CE9680FC1}" type="parTrans" cxnId="{2E9B453F-BB58-4645-B69D-DBA9467A7F5A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D31BE5-BF78-40E3-B340-E8F636A727F4}" type="sibTrans" cxnId="{2E9B453F-BB58-4645-B69D-DBA9467A7F5A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2D23FD-229C-42C1-A618-9A4AE1E3DEF2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Native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A0663F-5D08-4237-A587-790B59207614}" type="parTrans" cxnId="{536C54ED-4D6D-4FAF-A082-6E231B6E78D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CEF05E-DF88-421F-9D97-750C14BA7E3E}" type="sibTrans" cxnId="{536C54ED-4D6D-4FAF-A082-6E231B6E78D3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074DA8-31BF-43C8-B143-879FFEEBE83C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Altre tipologie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1C7C76-7EF9-4C7B-9BF1-C5C4246D6A48}" type="parTrans" cxnId="{C585D7CB-C194-428B-A1A1-45ADD5CD1A0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B50574-52BE-4B96-BA80-45326B4EEBC2}" type="sibTrans" cxnId="{C585D7CB-C194-428B-A1A1-45ADD5CD1A05}">
      <dgm:prSet/>
      <dgm:spPr/>
      <dgm:t>
        <a:bodyPr/>
        <a:lstStyle/>
        <a:p>
          <a:pPr>
            <a:spcAft>
              <a:spcPts val="1000"/>
            </a:spcAft>
          </a:pPr>
          <a:endParaRPr lang="it-IT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9B838D-D4EE-4177-A752-852A9D05EDE1}">
      <dgm:prSet phldrT="[Testo]"/>
      <dgm:spPr/>
      <dgm:t>
        <a:bodyPr/>
        <a:lstStyle/>
        <a:p>
          <a:pPr>
            <a:spcAft>
              <a:spcPts val="1000"/>
            </a:spcAft>
          </a:pP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Keywords</a:t>
          </a:r>
          <a:r>
            <a:rPr lang="it-IT" dirty="0" smtClean="0">
              <a:latin typeface="Arial" panose="020B0604020202020204" pitchFamily="34" charset="0"/>
              <a:cs typeface="Arial" panose="020B0604020202020204" pitchFamily="34" charset="0"/>
            </a:rPr>
            <a:t>/Search </a:t>
          </a:r>
          <a:r>
            <a:rPr lang="it-IT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06342D-83CF-4C39-9BBB-B9401D88C27F}" type="parTrans" cxnId="{83DFE968-B24F-428B-84D7-06C88F3AF7EC}">
      <dgm:prSet/>
      <dgm:spPr/>
      <dgm:t>
        <a:bodyPr/>
        <a:lstStyle/>
        <a:p>
          <a:endParaRPr lang="en-US"/>
        </a:p>
      </dgm:t>
    </dgm:pt>
    <dgm:pt modelId="{2C955E0B-D98F-45DD-9B2E-8387E355A35B}" type="sibTrans" cxnId="{83DFE968-B24F-428B-84D7-06C88F3AF7EC}">
      <dgm:prSet/>
      <dgm:spPr/>
      <dgm:t>
        <a:bodyPr/>
        <a:lstStyle/>
        <a:p>
          <a:endParaRPr lang="en-US"/>
        </a:p>
      </dgm:t>
    </dgm:pt>
    <dgm:pt modelId="{F64D7E65-092B-4BB3-98C5-4E6F78534EC5}" type="pres">
      <dgm:prSet presAssocID="{C162594F-B6CF-446D-BC6F-7A776B5B4D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A2BD03-1FF0-4290-A334-984788653E41}" type="pres">
      <dgm:prSet presAssocID="{42B2EA3E-882F-49EA-9D84-F5258FEE7DA4}" presName="composite" presStyleCnt="0"/>
      <dgm:spPr/>
    </dgm:pt>
    <dgm:pt modelId="{3C5F36F2-DD21-4157-8ED1-6493B71B71B8}" type="pres">
      <dgm:prSet presAssocID="{42B2EA3E-882F-49EA-9D84-F5258FEE7D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53D5A1-2B39-408C-B49A-59AC9773D30D}" type="pres">
      <dgm:prSet presAssocID="{42B2EA3E-882F-49EA-9D84-F5258FEE7DA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B3F59E2-2931-4C98-B79B-32265DE3D300}" srcId="{42B2EA3E-882F-49EA-9D84-F5258FEE7DA4}" destId="{2C5E849E-4EC3-4E15-8684-128967D14110}" srcOrd="2" destOrd="0" parTransId="{7466E324-79AE-499E-8764-BEE55D2A6951}" sibTransId="{6659F19C-538E-4E7C-B81C-21C5BA8F8273}"/>
    <dgm:cxn modelId="{FD14866A-C032-4691-928F-15F36138EE94}" type="presOf" srcId="{460C91E7-9E3E-47FD-B5F9-2015E1AACBE9}" destId="{CB53D5A1-2B39-408C-B49A-59AC9773D30D}" srcOrd="0" destOrd="5" presId="urn:microsoft.com/office/officeart/2005/8/layout/hList1"/>
    <dgm:cxn modelId="{2E9B453F-BB58-4645-B69D-DBA9467A7F5A}" srcId="{42B2EA3E-882F-49EA-9D84-F5258FEE7DA4}" destId="{460C91E7-9E3E-47FD-B5F9-2015E1AACBE9}" srcOrd="5" destOrd="0" parTransId="{4BA24B0C-EC3A-4141-802A-C13CE9680FC1}" sibTransId="{4AD31BE5-BF78-40E3-B340-E8F636A727F4}"/>
    <dgm:cxn modelId="{9DFBC910-18D5-45F0-A018-F63E42A54418}" type="presOf" srcId="{439B838D-D4EE-4177-A752-852A9D05EDE1}" destId="{CB53D5A1-2B39-408C-B49A-59AC9773D30D}" srcOrd="0" destOrd="4" presId="urn:microsoft.com/office/officeart/2005/8/layout/hList1"/>
    <dgm:cxn modelId="{55BFF5C7-637A-4EA0-9DA3-1246DEE92992}" srcId="{42B2EA3E-882F-49EA-9D84-F5258FEE7DA4}" destId="{45BB4ACC-6BDC-4FE8-8118-6CEA14830174}" srcOrd="3" destOrd="0" parTransId="{AC6FCEA0-0230-4891-9387-A869009DD3E6}" sibTransId="{4CD9BDEF-B428-4360-AF10-3CA4B0D7D5C3}"/>
    <dgm:cxn modelId="{536C54ED-4D6D-4FAF-A082-6E231B6E78D3}" srcId="{42B2EA3E-882F-49EA-9D84-F5258FEE7DA4}" destId="{D82D23FD-229C-42C1-A618-9A4AE1E3DEF2}" srcOrd="6" destOrd="0" parTransId="{45A0663F-5D08-4237-A587-790B59207614}" sibTransId="{E9CEF05E-DF88-421F-9D97-750C14BA7E3E}"/>
    <dgm:cxn modelId="{E87B4CED-EE55-422F-8668-862831952A41}" type="presOf" srcId="{42B2EA3E-882F-49EA-9D84-F5258FEE7DA4}" destId="{3C5F36F2-DD21-4157-8ED1-6493B71B71B8}" srcOrd="0" destOrd="0" presId="urn:microsoft.com/office/officeart/2005/8/layout/hList1"/>
    <dgm:cxn modelId="{993C456D-7E14-459C-B0A3-BFCB7BFBBDAC}" type="presOf" srcId="{64074DA8-31BF-43C8-B143-879FFEEBE83C}" destId="{CB53D5A1-2B39-408C-B49A-59AC9773D30D}" srcOrd="0" destOrd="7" presId="urn:microsoft.com/office/officeart/2005/8/layout/hList1"/>
    <dgm:cxn modelId="{C585D7CB-C194-428B-A1A1-45ADD5CD1A05}" srcId="{42B2EA3E-882F-49EA-9D84-F5258FEE7DA4}" destId="{64074DA8-31BF-43C8-B143-879FFEEBE83C}" srcOrd="7" destOrd="0" parTransId="{5B1C7C76-7EF9-4C7B-9BF1-C5C4246D6A48}" sibTransId="{CBB50574-52BE-4B96-BA80-45326B4EEBC2}"/>
    <dgm:cxn modelId="{2DC23FA0-94A5-49DB-990F-0ED1703DD099}" type="presOf" srcId="{45BB4ACC-6BDC-4FE8-8118-6CEA14830174}" destId="{CB53D5A1-2B39-408C-B49A-59AC9773D30D}" srcOrd="0" destOrd="3" presId="urn:microsoft.com/office/officeart/2005/8/layout/hList1"/>
    <dgm:cxn modelId="{D7BF2293-B3A3-4542-B993-17BFD7F991BA}" type="presOf" srcId="{BCE2B6FC-5D72-48BD-8A5A-6C4618BE288A}" destId="{CB53D5A1-2B39-408C-B49A-59AC9773D30D}" srcOrd="0" destOrd="1" presId="urn:microsoft.com/office/officeart/2005/8/layout/hList1"/>
    <dgm:cxn modelId="{24CA4A7F-AD27-4CBA-9D3B-82F35A7A905D}" srcId="{C162594F-B6CF-446D-BC6F-7A776B5B4DA8}" destId="{42B2EA3E-882F-49EA-9D84-F5258FEE7DA4}" srcOrd="0" destOrd="0" parTransId="{7B7836C3-8778-4CE5-86EF-B27D25996E54}" sibTransId="{32394025-9AF3-453B-944A-5D7F4F26C204}"/>
    <dgm:cxn modelId="{5FA3A2CA-9A94-4FF2-89F6-BDEA72ED1F52}" srcId="{42B2EA3E-882F-49EA-9D84-F5258FEE7DA4}" destId="{BCE2B6FC-5D72-48BD-8A5A-6C4618BE288A}" srcOrd="1" destOrd="0" parTransId="{2E118CFB-5248-4C2C-A814-881D611DF9E5}" sibTransId="{C3F1E750-A12A-475E-B33C-DCC0A8F9B662}"/>
    <dgm:cxn modelId="{CD473721-1A4F-4629-8921-AD35E5EC6BEF}" srcId="{42B2EA3E-882F-49EA-9D84-F5258FEE7DA4}" destId="{6C0BDC7B-19A4-43AB-A329-A8D009B27E4B}" srcOrd="0" destOrd="0" parTransId="{CD1F50AC-9845-4327-BEF2-315FB8BEA3D3}" sibTransId="{BF039F41-AB29-411C-99F7-0F3C6A7BA348}"/>
    <dgm:cxn modelId="{80FD0F9F-FF76-45ED-8575-58731A05D137}" type="presOf" srcId="{6C0BDC7B-19A4-43AB-A329-A8D009B27E4B}" destId="{CB53D5A1-2B39-408C-B49A-59AC9773D30D}" srcOrd="0" destOrd="0" presId="urn:microsoft.com/office/officeart/2005/8/layout/hList1"/>
    <dgm:cxn modelId="{87A65AF1-B19D-40A5-8303-5A6E2B656A0D}" type="presOf" srcId="{2C5E849E-4EC3-4E15-8684-128967D14110}" destId="{CB53D5A1-2B39-408C-B49A-59AC9773D30D}" srcOrd="0" destOrd="2" presId="urn:microsoft.com/office/officeart/2005/8/layout/hList1"/>
    <dgm:cxn modelId="{EF5AC586-C21A-484A-9A7A-E9B415144B13}" type="presOf" srcId="{D82D23FD-229C-42C1-A618-9A4AE1E3DEF2}" destId="{CB53D5A1-2B39-408C-B49A-59AC9773D30D}" srcOrd="0" destOrd="6" presId="urn:microsoft.com/office/officeart/2005/8/layout/hList1"/>
    <dgm:cxn modelId="{521FA887-03E1-44A9-944A-46CCF5DDF516}" type="presOf" srcId="{C162594F-B6CF-446D-BC6F-7A776B5B4DA8}" destId="{F64D7E65-092B-4BB3-98C5-4E6F78534EC5}" srcOrd="0" destOrd="0" presId="urn:microsoft.com/office/officeart/2005/8/layout/hList1"/>
    <dgm:cxn modelId="{83DFE968-B24F-428B-84D7-06C88F3AF7EC}" srcId="{42B2EA3E-882F-49EA-9D84-F5258FEE7DA4}" destId="{439B838D-D4EE-4177-A752-852A9D05EDE1}" srcOrd="4" destOrd="0" parTransId="{7406342D-83CF-4C39-9BBB-B9401D88C27F}" sibTransId="{2C955E0B-D98F-45DD-9B2E-8387E355A35B}"/>
    <dgm:cxn modelId="{EDBA22D6-2589-48DD-8AF0-6666DF0A298B}" type="presParOf" srcId="{F64D7E65-092B-4BB3-98C5-4E6F78534EC5}" destId="{5CA2BD03-1FF0-4290-A334-984788653E41}" srcOrd="0" destOrd="0" presId="urn:microsoft.com/office/officeart/2005/8/layout/hList1"/>
    <dgm:cxn modelId="{EF71AA96-E67D-40A0-9646-D8ADBC7D364F}" type="presParOf" srcId="{5CA2BD03-1FF0-4290-A334-984788653E41}" destId="{3C5F36F2-DD21-4157-8ED1-6493B71B71B8}" srcOrd="0" destOrd="0" presId="urn:microsoft.com/office/officeart/2005/8/layout/hList1"/>
    <dgm:cxn modelId="{5D77E7E2-E5A9-4C98-BB9D-AC0A986BF44B}" type="presParOf" srcId="{5CA2BD03-1FF0-4290-A334-984788653E41}" destId="{CB53D5A1-2B39-408C-B49A-59AC9773D3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650B8-617D-4F51-B679-A28CB54577AC}">
      <dsp:nvSpPr>
        <dsp:cNvPr id="0" name=""/>
        <dsp:cNvSpPr/>
      </dsp:nvSpPr>
      <dsp:spPr>
        <a:xfrm>
          <a:off x="3211" y="60495"/>
          <a:ext cx="1930807" cy="538350"/>
        </a:xfrm>
        <a:prstGeom prst="rect">
          <a:avLst/>
        </a:prstGeom>
        <a:solidFill>
          <a:srgbClr val="07C19E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DEVICE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1" y="60495"/>
        <a:ext cx="1930807" cy="538350"/>
      </dsp:txXfrm>
    </dsp:sp>
    <dsp:sp modelId="{D1DD75A7-D0E6-4FF6-8F1A-81DD932F5DCB}">
      <dsp:nvSpPr>
        <dsp:cNvPr id="0" name=""/>
        <dsp:cNvSpPr/>
      </dsp:nvSpPr>
      <dsp:spPr>
        <a:xfrm>
          <a:off x="3211" y="598846"/>
          <a:ext cx="1930807" cy="340465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Desktop / tablet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Smartphone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Smart TV / Console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1" y="598846"/>
        <a:ext cx="1930807" cy="3404657"/>
      </dsp:txXfrm>
    </dsp:sp>
    <dsp:sp modelId="{21C30917-3DDF-4C6A-941E-0AEB42B5E2CE}">
      <dsp:nvSpPr>
        <dsp:cNvPr id="0" name=""/>
        <dsp:cNvSpPr/>
      </dsp:nvSpPr>
      <dsp:spPr>
        <a:xfrm>
          <a:off x="2204332" y="60495"/>
          <a:ext cx="1930807" cy="538350"/>
        </a:xfrm>
        <a:prstGeom prst="rect">
          <a:avLst/>
        </a:prstGeom>
        <a:solidFill>
          <a:srgbClr val="07C19E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FRUIZIONE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04332" y="60495"/>
        <a:ext cx="1930807" cy="538350"/>
      </dsp:txXfrm>
    </dsp:sp>
    <dsp:sp modelId="{FFD0B96E-933A-45EB-BCE4-1200EAC0D5A4}">
      <dsp:nvSpPr>
        <dsp:cNvPr id="0" name=""/>
        <dsp:cNvSpPr/>
      </dsp:nvSpPr>
      <dsp:spPr>
        <a:xfrm>
          <a:off x="2204332" y="598846"/>
          <a:ext cx="1930807" cy="340465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err="1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Browsing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APP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04332" y="598846"/>
        <a:ext cx="1930807" cy="3404657"/>
      </dsp:txXfrm>
    </dsp:sp>
    <dsp:sp modelId="{3C5F36F2-DD21-4157-8ED1-6493B71B71B8}">
      <dsp:nvSpPr>
        <dsp:cNvPr id="0" name=""/>
        <dsp:cNvSpPr/>
      </dsp:nvSpPr>
      <dsp:spPr>
        <a:xfrm>
          <a:off x="4405453" y="60495"/>
          <a:ext cx="1930807" cy="538350"/>
        </a:xfrm>
        <a:prstGeom prst="rect">
          <a:avLst/>
        </a:prstGeom>
        <a:solidFill>
          <a:srgbClr val="07C19E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OGGETTO / TIPOLOGIA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05453" y="60495"/>
        <a:ext cx="1930807" cy="538350"/>
      </dsp:txXfrm>
    </dsp:sp>
    <dsp:sp modelId="{CB53D5A1-2B39-408C-B49A-59AC9773D30D}">
      <dsp:nvSpPr>
        <dsp:cNvPr id="0" name=""/>
        <dsp:cNvSpPr/>
      </dsp:nvSpPr>
      <dsp:spPr>
        <a:xfrm>
          <a:off x="4405453" y="598846"/>
          <a:ext cx="1930807" cy="340465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Banner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Video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Audio</a:t>
          </a:r>
          <a:endParaRPr lang="it-IT" sz="15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Direct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mkt</a:t>
          </a: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 (Newsletter /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Dem</a:t>
          </a: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Keywords</a:t>
          </a: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/Search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Classified</a:t>
          </a: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 /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Directories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Native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Altre tipologie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05453" y="598846"/>
        <a:ext cx="1930807" cy="3404657"/>
      </dsp:txXfrm>
    </dsp:sp>
    <dsp:sp modelId="{8A8C6E4A-4E1B-4956-9629-8B94D3A08FD4}">
      <dsp:nvSpPr>
        <dsp:cNvPr id="0" name=""/>
        <dsp:cNvSpPr/>
      </dsp:nvSpPr>
      <dsp:spPr>
        <a:xfrm>
          <a:off x="6606574" y="60495"/>
          <a:ext cx="1930807" cy="538350"/>
        </a:xfrm>
        <a:prstGeom prst="rect">
          <a:avLst/>
        </a:prstGeom>
        <a:solidFill>
          <a:srgbClr val="07C19E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MODALITA’ DI VENDITA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06574" y="60495"/>
        <a:ext cx="1930807" cy="538350"/>
      </dsp:txXfrm>
    </dsp:sp>
    <dsp:sp modelId="{507EC142-A8A1-4003-97B9-6574C3575CAB}">
      <dsp:nvSpPr>
        <dsp:cNvPr id="0" name=""/>
        <dsp:cNvSpPr/>
      </dsp:nvSpPr>
      <dsp:spPr>
        <a:xfrm>
          <a:off x="6606574" y="598846"/>
          <a:ext cx="1930807" cy="340465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A </a:t>
          </a:r>
          <a:r>
            <a:rPr lang="it-IT" sz="15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impression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A tempo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500" kern="1200" dirty="0" smtClean="0">
              <a:latin typeface="Arial" panose="020B0604020202020204" pitchFamily="34" charset="0"/>
              <a:cs typeface="Arial" panose="020B0604020202020204" pitchFamily="34" charset="0"/>
            </a:rPr>
            <a:t>Performance</a:t>
          </a:r>
          <a:endParaRPr lang="it-IT" sz="1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06574" y="598846"/>
        <a:ext cx="1930807" cy="34046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5F36F2-DD21-4157-8ED1-6493B71B71B8}">
      <dsp:nvSpPr>
        <dsp:cNvPr id="0" name=""/>
        <dsp:cNvSpPr/>
      </dsp:nvSpPr>
      <dsp:spPr>
        <a:xfrm>
          <a:off x="0" y="92152"/>
          <a:ext cx="2635937" cy="613144"/>
        </a:xfrm>
        <a:prstGeom prst="rect">
          <a:avLst/>
        </a:prstGeom>
        <a:solidFill>
          <a:srgbClr val="07C19E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1000"/>
            </a:spcAft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OGGETTO / TIPOLOGIA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92152"/>
        <a:ext cx="2635937" cy="613144"/>
      </dsp:txXfrm>
    </dsp:sp>
    <dsp:sp modelId="{CB53D5A1-2B39-408C-B49A-59AC9773D30D}">
      <dsp:nvSpPr>
        <dsp:cNvPr id="0" name=""/>
        <dsp:cNvSpPr/>
      </dsp:nvSpPr>
      <dsp:spPr>
        <a:xfrm>
          <a:off x="0" y="705297"/>
          <a:ext cx="2635937" cy="326655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Banner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Video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Audio</a:t>
          </a:r>
          <a:endParaRPr lang="it-IT" sz="1700" kern="1200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Direct </a:t>
          </a: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mkt</a:t>
          </a: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(Newsletter / </a:t>
          </a: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Dem</a:t>
          </a: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)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Keywords</a:t>
          </a: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/Search </a:t>
          </a: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Classified</a:t>
          </a: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 / </a:t>
          </a: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Directories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Native </a:t>
          </a:r>
          <a:r>
            <a:rPr lang="it-IT" sz="17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Adv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00"/>
            </a:spcAft>
            <a:buChar char="••"/>
          </a:pPr>
          <a:r>
            <a:rPr lang="it-IT" sz="1700" kern="1200" dirty="0" smtClean="0">
              <a:latin typeface="Arial" panose="020B0604020202020204" pitchFamily="34" charset="0"/>
              <a:cs typeface="Arial" panose="020B0604020202020204" pitchFamily="34" charset="0"/>
            </a:rPr>
            <a:t>Altre tipologie</a:t>
          </a:r>
          <a:endParaRPr lang="it-IT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705297"/>
        <a:ext cx="2635937" cy="326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36600"/>
            <a:ext cx="4941887" cy="37068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689244"/>
            <a:ext cx="5438775" cy="4446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486"/>
            <a:ext cx="2946400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dirty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‹n.›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pPr/>
              <a:t>28/11/17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pPr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096" y="908720"/>
            <a:ext cx="4293809" cy="2520280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197768" y="4221088"/>
            <a:ext cx="8748464" cy="1785104"/>
          </a:xfrm>
          <a:prstGeom prst="rect">
            <a:avLst/>
          </a:prstGeom>
          <a:solidFill>
            <a:srgbClr val="07C19E"/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200" dirty="0" smtClean="0">
                <a:solidFill>
                  <a:schemeClr val="bg1"/>
                </a:solidFill>
              </a:rPr>
              <a:t>OSSERVATORIO ASSOINTERNET</a:t>
            </a:r>
            <a:r>
              <a:rPr lang="it-IT" sz="2200" dirty="0">
                <a:solidFill>
                  <a:schemeClr val="bg1"/>
                </a:solidFill>
              </a:rPr>
              <a:t>:</a:t>
            </a:r>
          </a:p>
          <a:p>
            <a:pPr algn="ctr"/>
            <a:endParaRPr lang="it-IT" sz="2200" dirty="0">
              <a:solidFill>
                <a:schemeClr val="bg1"/>
              </a:solidFill>
            </a:endParaRPr>
          </a:p>
          <a:p>
            <a:pPr algn="ctr"/>
            <a:r>
              <a:rPr lang="it-IT" sz="2200" i="1" dirty="0" smtClean="0">
                <a:solidFill>
                  <a:schemeClr val="bg1"/>
                </a:solidFill>
              </a:rPr>
              <a:t>Raccolta ed elaborazione dei dati per l’anno 2018</a:t>
            </a:r>
          </a:p>
          <a:p>
            <a:pPr algn="ctr"/>
            <a:endParaRPr lang="it-IT" sz="2200" i="1" dirty="0">
              <a:solidFill>
                <a:schemeClr val="bg1"/>
              </a:solidFill>
            </a:endParaRPr>
          </a:p>
          <a:p>
            <a:pPr algn="ctr"/>
            <a:r>
              <a:rPr lang="it-IT" sz="2200" i="1" dirty="0" smtClean="0">
                <a:solidFill>
                  <a:schemeClr val="bg1"/>
                </a:solidFill>
              </a:rPr>
              <a:t>20 novembre 2017</a:t>
            </a:r>
          </a:p>
        </p:txBody>
      </p:sp>
    </p:spTree>
    <p:extLst>
      <p:ext uri="{BB962C8B-B14F-4D97-AF65-F5344CB8AC3E}">
        <p14:creationId xmlns:p14="http://schemas.microsoft.com/office/powerpoint/2010/main" val="4076010851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457558"/>
              </p:ext>
            </p:extLst>
          </p:nvPr>
        </p:nvGraphicFramePr>
        <p:xfrm>
          <a:off x="971600" y="692696"/>
          <a:ext cx="6984776" cy="55079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09578"/>
                <a:gridCol w="691022"/>
                <a:gridCol w="792088"/>
                <a:gridCol w="792088"/>
              </a:tblGrid>
              <a:tr h="390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Investimenti pubblicitari netti per Settore Merceologico </a:t>
                      </a:r>
                      <a:br>
                        <a:rPr lang="it-IT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 migliaia di euro)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Abbigliamento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Abitazione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Automobili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Bevande/Alcoolici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Cura persona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Distribuzione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Elettrodomestici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Farmaceutici/Sanitari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Finanza/Assicurazioni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Gestione casa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Giochi/Articoli scolastici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Industria/Edilizia/Attività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Informatica/Fotografia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Media/Editoria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Moto/Veicoli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Oggetti personali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Professionali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Telecomunicazioni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Tempo libero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Toiletries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Turismo/Viaggi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Varie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1048">
                <a:tc>
                  <a:txBody>
                    <a:bodyPr/>
                    <a:lstStyle/>
                    <a:p>
                      <a:pPr algn="l" fontAlgn="b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36000" marT="7550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13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0" marR="7550" marT="755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Rettangolo 15"/>
          <p:cNvSpPr/>
          <p:nvPr/>
        </p:nvSpPr>
        <p:spPr>
          <a:xfrm>
            <a:off x="776825" y="96887"/>
            <a:ext cx="7632848" cy="307777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it-IT" sz="1400" b="0" i="1" dirty="0" smtClean="0"/>
              <a:t>I data saranno raccolti ed elaborati secondo la seguente classificazione </a:t>
            </a:r>
            <a:endParaRPr lang="it-IT" sz="1400" b="0" i="1" dirty="0"/>
          </a:p>
        </p:txBody>
      </p:sp>
    </p:spTree>
    <p:extLst>
      <p:ext uri="{BB962C8B-B14F-4D97-AF65-F5344CB8AC3E}">
        <p14:creationId xmlns:p14="http://schemas.microsoft.com/office/powerpoint/2010/main" val="310736730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096" y="908720"/>
            <a:ext cx="4293809" cy="2520280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197768" y="4221088"/>
            <a:ext cx="8748464" cy="1152000"/>
          </a:xfrm>
          <a:prstGeom prst="rect">
            <a:avLst/>
          </a:prstGeom>
          <a:solidFill>
            <a:srgbClr val="07C19E"/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sz="2200" dirty="0" smtClean="0">
                <a:solidFill>
                  <a:schemeClr val="bg1"/>
                </a:solidFill>
              </a:rPr>
              <a:t>FINE PRESENTAZIONE</a:t>
            </a:r>
            <a:endParaRPr lang="it-IT" sz="22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66387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auto">
          <a:xfrm>
            <a:off x="2308030" y="1758528"/>
            <a:ext cx="6264000" cy="720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DATO DI FCP ELABORATO DA REPLY</a:t>
            </a:r>
          </a:p>
        </p:txBody>
      </p:sp>
      <p:sp>
        <p:nvSpPr>
          <p:cNvPr id="15" name="Rettangolo 14"/>
          <p:cNvSpPr/>
          <p:nvPr/>
        </p:nvSpPr>
        <p:spPr bwMode="auto">
          <a:xfrm>
            <a:off x="2308030" y="3065653"/>
            <a:ext cx="6264000" cy="6463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RACCOLTA DEL DATO PER SETTORE MERCEOLOGICO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835190" y="2835186"/>
            <a:ext cx="6858002" cy="1187625"/>
          </a:xfrm>
          <a:prstGeom prst="rect">
            <a:avLst/>
          </a:prstGeom>
        </p:spPr>
      </p:pic>
      <p:sp>
        <p:nvSpPr>
          <p:cNvPr id="42" name="Rombo 41"/>
          <p:cNvSpPr/>
          <p:nvPr/>
        </p:nvSpPr>
        <p:spPr bwMode="auto">
          <a:xfrm>
            <a:off x="1979712" y="1657376"/>
            <a:ext cx="648072" cy="925200"/>
          </a:xfrm>
          <a:prstGeom prst="diamond">
            <a:avLst/>
          </a:prstGeom>
          <a:solidFill>
            <a:srgbClr val="07C19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2147972" y="1992620"/>
            <a:ext cx="2160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 smtClean="0">
                <a:solidFill>
                  <a:schemeClr val="bg1"/>
                </a:solidFill>
              </a:rPr>
              <a:t>1</a:t>
            </a:r>
            <a:endParaRPr lang="it-IT" sz="1300" dirty="0">
              <a:solidFill>
                <a:schemeClr val="bg1"/>
              </a:solidFill>
            </a:endParaRPr>
          </a:p>
        </p:txBody>
      </p:sp>
      <p:sp>
        <p:nvSpPr>
          <p:cNvPr id="44" name="Rombo 43"/>
          <p:cNvSpPr/>
          <p:nvPr/>
        </p:nvSpPr>
        <p:spPr bwMode="auto">
          <a:xfrm>
            <a:off x="1980074" y="2954088"/>
            <a:ext cx="648072" cy="925200"/>
          </a:xfrm>
          <a:prstGeom prst="diamond">
            <a:avLst/>
          </a:prstGeom>
          <a:solidFill>
            <a:srgbClr val="07C19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2148334" y="3289332"/>
            <a:ext cx="2160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 smtClean="0">
                <a:solidFill>
                  <a:schemeClr val="bg1"/>
                </a:solidFill>
              </a:rPr>
              <a:t>2</a:t>
            </a:r>
            <a:endParaRPr lang="it-IT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519211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/>
          <p:nvPr/>
        </p:nvSpPr>
        <p:spPr>
          <a:xfrm>
            <a:off x="179512" y="5463444"/>
            <a:ext cx="8496943" cy="307777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 wrap="square" anchor="ctr">
            <a:spAutoFit/>
          </a:bodyPr>
          <a:lstStyle/>
          <a:p>
            <a:r>
              <a:rPr lang="it-IT" sz="1400" i="1" dirty="0" smtClean="0"/>
              <a:t>I dettagli </a:t>
            </a:r>
            <a:r>
              <a:rPr lang="it-IT" sz="1400" b="0" i="1" dirty="0" smtClean="0"/>
              <a:t>delle singole voci saranno meglio approfonditi nel </a:t>
            </a:r>
            <a:r>
              <a:rPr lang="it-IT" sz="1400" i="1" dirty="0" smtClean="0"/>
              <a:t>Manuale Operativo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776335" y="246360"/>
            <a:ext cx="7684097" cy="720000"/>
            <a:chOff x="776335" y="375520"/>
            <a:chExt cx="7684097" cy="720000"/>
          </a:xfrm>
        </p:grpSpPr>
        <p:sp>
          <p:nvSpPr>
            <p:cNvPr id="20" name="Rettangolo 19"/>
            <p:cNvSpPr/>
            <p:nvPr/>
          </p:nvSpPr>
          <p:spPr bwMode="auto">
            <a:xfrm>
              <a:off x="1187624" y="427779"/>
              <a:ext cx="7272808" cy="646331"/>
            </a:xfrm>
            <a:prstGeom prst="rect">
              <a:avLst/>
            </a:prstGeom>
            <a:noFill/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DATO DI FCP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ELABORATO 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REPLY: </a:t>
              </a:r>
            </a:p>
            <a:p>
              <a:r>
                <a:rPr lang="it-IT" sz="1800" i="1" dirty="0" smtClean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Proposta 2018</a:t>
              </a:r>
            </a:p>
          </p:txBody>
        </p:sp>
        <p:sp>
          <p:nvSpPr>
            <p:cNvPr id="21" name="Decisione 20"/>
            <p:cNvSpPr/>
            <p:nvPr/>
          </p:nvSpPr>
          <p:spPr bwMode="auto">
            <a:xfrm>
              <a:off x="776335" y="375520"/>
              <a:ext cx="792596" cy="720000"/>
            </a:xfrm>
            <a:prstGeom prst="flowChartDecision">
              <a:avLst/>
            </a:prstGeom>
            <a:solidFill>
              <a:srgbClr val="07C19E"/>
            </a:solidFill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013626" y="533552"/>
              <a:ext cx="318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chemeClr val="bg1"/>
                  </a:solidFill>
                </a:rPr>
                <a:t>1</a:t>
              </a:r>
              <a:endParaRPr lang="it-IT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ttangolo 16"/>
          <p:cNvSpPr/>
          <p:nvPr/>
        </p:nvSpPr>
        <p:spPr>
          <a:xfrm>
            <a:off x="179512" y="5855378"/>
            <a:ext cx="8496943" cy="307777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 wrap="square" anchor="ctr">
            <a:spAutoFit/>
          </a:bodyPr>
          <a:lstStyle/>
          <a:p>
            <a:r>
              <a:rPr lang="it-IT" sz="1400" i="1" dirty="0" smtClean="0"/>
              <a:t>La stessa classificazione </a:t>
            </a:r>
            <a:r>
              <a:rPr lang="it-IT" sz="1400" b="0" i="1" dirty="0" smtClean="0"/>
              <a:t>sarà applicata all’analisi periodica relativa al </a:t>
            </a:r>
            <a:r>
              <a:rPr lang="it-IT" sz="1400" i="1" dirty="0" smtClean="0"/>
              <a:t>«Canale di vendita Impression»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970" y="1268760"/>
            <a:ext cx="5595358" cy="381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65807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/>
          <p:cNvGrpSpPr/>
          <p:nvPr/>
        </p:nvGrpSpPr>
        <p:grpSpPr>
          <a:xfrm>
            <a:off x="776335" y="246360"/>
            <a:ext cx="7684097" cy="720000"/>
            <a:chOff x="776335" y="375520"/>
            <a:chExt cx="7684097" cy="720000"/>
          </a:xfrm>
        </p:grpSpPr>
        <p:sp>
          <p:nvSpPr>
            <p:cNvPr id="20" name="Rettangolo 19"/>
            <p:cNvSpPr/>
            <p:nvPr/>
          </p:nvSpPr>
          <p:spPr bwMode="auto">
            <a:xfrm>
              <a:off x="1187624" y="427779"/>
              <a:ext cx="7272808" cy="646331"/>
            </a:xfrm>
            <a:prstGeom prst="rect">
              <a:avLst/>
            </a:prstGeom>
            <a:noFill/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DATO DI FCP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ELABORATO 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REPLY: </a:t>
              </a:r>
            </a:p>
            <a:p>
              <a:r>
                <a:rPr lang="it-IT" sz="1800" i="1" dirty="0" smtClean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Proposta 2018</a:t>
              </a:r>
            </a:p>
          </p:txBody>
        </p:sp>
        <p:sp>
          <p:nvSpPr>
            <p:cNvPr id="21" name="Decisione 20"/>
            <p:cNvSpPr/>
            <p:nvPr/>
          </p:nvSpPr>
          <p:spPr bwMode="auto">
            <a:xfrm>
              <a:off x="776335" y="375520"/>
              <a:ext cx="792596" cy="720000"/>
            </a:xfrm>
            <a:prstGeom prst="flowChartDecision">
              <a:avLst/>
            </a:prstGeom>
            <a:solidFill>
              <a:srgbClr val="07C19E"/>
            </a:solidFill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013626" y="533552"/>
              <a:ext cx="318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chemeClr val="bg1"/>
                  </a:solidFill>
                </a:rPr>
                <a:t>1</a:t>
              </a:r>
              <a:endParaRPr lang="it-IT" sz="18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3328097121"/>
              </p:ext>
            </p:extLst>
          </p:nvPr>
        </p:nvGraphicFramePr>
        <p:xfrm>
          <a:off x="351887" y="1340768"/>
          <a:ext cx="854059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3997138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/>
          <p:cNvGrpSpPr/>
          <p:nvPr/>
        </p:nvGrpSpPr>
        <p:grpSpPr>
          <a:xfrm>
            <a:off x="776335" y="246360"/>
            <a:ext cx="7684097" cy="720000"/>
            <a:chOff x="776335" y="375520"/>
            <a:chExt cx="7684097" cy="720000"/>
          </a:xfrm>
        </p:grpSpPr>
        <p:sp>
          <p:nvSpPr>
            <p:cNvPr id="20" name="Rettangolo 19"/>
            <p:cNvSpPr/>
            <p:nvPr/>
          </p:nvSpPr>
          <p:spPr bwMode="auto">
            <a:xfrm>
              <a:off x="1187624" y="427779"/>
              <a:ext cx="7272808" cy="646331"/>
            </a:xfrm>
            <a:prstGeom prst="rect">
              <a:avLst/>
            </a:prstGeom>
            <a:noFill/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DATO DI FCP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ELABORATO 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REPLY: </a:t>
              </a:r>
            </a:p>
            <a:p>
              <a:r>
                <a:rPr lang="it-IT" sz="1800" i="1" dirty="0" smtClean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Proposta 2018</a:t>
              </a:r>
            </a:p>
          </p:txBody>
        </p:sp>
        <p:sp>
          <p:nvSpPr>
            <p:cNvPr id="21" name="Decisione 20"/>
            <p:cNvSpPr/>
            <p:nvPr/>
          </p:nvSpPr>
          <p:spPr bwMode="auto">
            <a:xfrm>
              <a:off x="776335" y="375520"/>
              <a:ext cx="792596" cy="720000"/>
            </a:xfrm>
            <a:prstGeom prst="flowChartDecision">
              <a:avLst/>
            </a:prstGeom>
            <a:solidFill>
              <a:srgbClr val="07C19E"/>
            </a:solidFill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1013626" y="533552"/>
              <a:ext cx="318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chemeClr val="bg1"/>
                  </a:solidFill>
                </a:rPr>
                <a:t>1</a:t>
              </a:r>
              <a:endParaRPr lang="it-IT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ttangolo arrotondato 14"/>
          <p:cNvSpPr/>
          <p:nvPr/>
        </p:nvSpPr>
        <p:spPr bwMode="auto">
          <a:xfrm>
            <a:off x="4355976" y="2502071"/>
            <a:ext cx="2252985" cy="1398389"/>
          </a:xfrm>
          <a:prstGeom prst="roundRect">
            <a:avLst>
              <a:gd name="adj" fmla="val 2950"/>
            </a:avLst>
          </a:prstGeom>
          <a:solidFill>
            <a:srgbClr val="E5FFFF"/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Video in Stream (Pre</a:t>
            </a:r>
            <a:r>
              <a:rPr lang="en-US" sz="1400" dirty="0"/>
              <a:t>/Mid/Post </a:t>
            </a:r>
            <a:r>
              <a:rPr lang="en-US" sz="1400" dirty="0" smtClean="0"/>
              <a:t>Roll)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>
                <a:solidFill>
                  <a:srgbClr val="C00000"/>
                </a:solidFill>
              </a:rPr>
              <a:t>Video </a:t>
            </a:r>
            <a:r>
              <a:rPr lang="en-US" sz="1400" dirty="0" smtClean="0">
                <a:solidFill>
                  <a:srgbClr val="C00000"/>
                </a:solidFill>
              </a:rPr>
              <a:t>Banner </a:t>
            </a:r>
            <a:endParaRPr lang="en-US" sz="1400" dirty="0" smtClean="0">
              <a:solidFill>
                <a:srgbClr val="C00000"/>
              </a:solidFill>
            </a:endParaRPr>
          </a:p>
          <a:p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rgbClr val="C00000"/>
                </a:solidFill>
              </a:rPr>
              <a:t>Video in-text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4180711" y="4490536"/>
            <a:ext cx="3847673" cy="738664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it-IT" sz="1400" b="0" i="1" dirty="0" smtClean="0"/>
              <a:t>La </a:t>
            </a:r>
            <a:r>
              <a:rPr lang="it-IT" sz="1400" i="1" dirty="0" smtClean="0"/>
              <a:t>tipologia Video </a:t>
            </a:r>
            <a:r>
              <a:rPr lang="it-IT" sz="1400" b="0" i="1" dirty="0" smtClean="0"/>
              <a:t>sarà </a:t>
            </a:r>
            <a:r>
              <a:rPr lang="it-IT" sz="1400" i="1" dirty="0" smtClean="0"/>
              <a:t>suddivisa</a:t>
            </a:r>
            <a:r>
              <a:rPr lang="it-IT" sz="1400" b="0" i="1" dirty="0" smtClean="0"/>
              <a:t> nelle seguenti </a:t>
            </a:r>
            <a:r>
              <a:rPr lang="it-IT" sz="1400" i="1" dirty="0" smtClean="0"/>
              <a:t>tre sotto categorie</a:t>
            </a:r>
            <a:r>
              <a:rPr lang="it-IT" sz="1400" b="0" i="1" dirty="0" smtClean="0"/>
              <a:t>, anziché </a:t>
            </a:r>
            <a:r>
              <a:rPr lang="it-IT" sz="1400" b="0" i="1" dirty="0"/>
              <a:t>in due </a:t>
            </a:r>
            <a:r>
              <a:rPr lang="it-IT" sz="1400" b="0" i="1" dirty="0" smtClean="0"/>
              <a:t>sottocategorie come previsto per il 2017</a:t>
            </a:r>
            <a:endParaRPr lang="it-IT" sz="1400" b="0" i="1" dirty="0"/>
          </a:p>
        </p:txBody>
      </p:sp>
      <p:graphicFrame>
        <p:nvGraphicFramePr>
          <p:cNvPr id="12" name="Diagramma 11"/>
          <p:cNvGraphicFramePr/>
          <p:nvPr>
            <p:extLst>
              <p:ext uri="{D42A27DB-BD31-4B8C-83A1-F6EECF244321}">
                <p14:modId xmlns:p14="http://schemas.microsoft.com/office/powerpoint/2010/main" val="3545425930"/>
              </p:ext>
            </p:extLst>
          </p:nvPr>
        </p:nvGraphicFramePr>
        <p:xfrm>
          <a:off x="351887" y="1885280"/>
          <a:ext cx="263593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reccia a destra 6"/>
          <p:cNvSpPr/>
          <p:nvPr/>
        </p:nvSpPr>
        <p:spPr bwMode="auto">
          <a:xfrm>
            <a:off x="350422" y="2871468"/>
            <a:ext cx="3852000" cy="612000"/>
          </a:xfrm>
          <a:prstGeom prst="rightArrow">
            <a:avLst/>
          </a:prstGeom>
          <a:noFill/>
          <a:ln w="25400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2936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080476"/>
              </p:ext>
            </p:extLst>
          </p:nvPr>
        </p:nvGraphicFramePr>
        <p:xfrm>
          <a:off x="395536" y="404664"/>
          <a:ext cx="7827310" cy="6324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1462"/>
                <a:gridCol w="1052499"/>
                <a:gridCol w="1489025"/>
                <a:gridCol w="1091462"/>
                <a:gridCol w="1091462"/>
                <a:gridCol w="1091462"/>
                <a:gridCol w="919938"/>
              </a:tblGrid>
              <a:tr h="1405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FRUIZIONE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OGGETTO/TIPOLOGIA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MODALITA' 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</a:t>
                      </a:r>
                      <a:r>
                        <a:rPr lang="it-IT" sz="9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VENDITA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5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IMPRESSION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TEMPO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C19E"/>
                    </a:solidFill>
                  </a:tcPr>
                </a:tc>
              </a:tr>
              <a:tr h="125393"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Desktop/Tablet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BROWSING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Smartphone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BROWSING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lang="it-IT" sz="900" b="1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BROWSING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lang="it-IT" sz="9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Audio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Mkt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Keywords</a:t>
                      </a:r>
                      <a:r>
                        <a:rPr lang="it-IT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/Search </a:t>
                      </a:r>
                      <a:r>
                        <a:rPr lang="it-IT" sz="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</a:t>
                      </a:r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8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it-IT" sz="800" b="0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959" marR="3959" marT="3959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589998" y="37136"/>
            <a:ext cx="7632848" cy="307777"/>
          </a:xfrm>
          <a:prstGeom prst="rect">
            <a:avLst/>
          </a:prstGeom>
          <a:solidFill>
            <a:schemeClr val="accent3">
              <a:lumMod val="75000"/>
              <a:alpha val="50196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it-IT" sz="1400" b="0" i="1" dirty="0" smtClean="0"/>
              <a:t>I data saranno raccolti ed elaborati secondo il seguente schema</a:t>
            </a:r>
            <a:endParaRPr lang="it-IT" sz="1400" b="0" i="1" dirty="0"/>
          </a:p>
        </p:txBody>
      </p:sp>
    </p:spTree>
    <p:extLst>
      <p:ext uri="{BB962C8B-B14F-4D97-AF65-F5344CB8AC3E}">
        <p14:creationId xmlns:p14="http://schemas.microsoft.com/office/powerpoint/2010/main" val="2242659815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/>
          <p:cNvSpPr txBox="1"/>
          <p:nvPr/>
        </p:nvSpPr>
        <p:spPr>
          <a:xfrm>
            <a:off x="207871" y="1168176"/>
            <a:ext cx="830235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just">
              <a:defRPr sz="1800">
                <a:solidFill>
                  <a:srgbClr val="C00000"/>
                </a:solidFill>
              </a:defRPr>
            </a:lvl1pPr>
          </a:lstStyle>
          <a:p>
            <a:endParaRPr lang="it-IT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0" dirty="0" smtClean="0">
                <a:solidFill>
                  <a:schemeClr val="tx1"/>
                </a:solidFill>
              </a:rPr>
              <a:t>La nuova  classificazione sarà utilizzata a partire da Gennaio 2018, ma dovrà essere applicata anche ai dati dell’anno precedente. Le Aziende dichiaranti dovranno </a:t>
            </a:r>
            <a:r>
              <a:rPr lang="it-IT" dirty="0" smtClean="0">
                <a:solidFill>
                  <a:schemeClr val="tx1"/>
                </a:solidFill>
              </a:rPr>
              <a:t>riclassificare tutti i dati mensili del 2017 e consegnarli </a:t>
            </a:r>
            <a:r>
              <a:rPr lang="it-IT" b="0" dirty="0" smtClean="0">
                <a:solidFill>
                  <a:schemeClr val="tx1"/>
                </a:solidFill>
              </a:rPr>
              <a:t>a Reply entro ciascun mese di consegna dei dati 2018.</a:t>
            </a:r>
            <a:endParaRPr lang="it-IT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0" dirty="0" smtClean="0">
                <a:solidFill>
                  <a:schemeClr val="tx1"/>
                </a:solidFill>
              </a:rPr>
              <a:t>La dicitura «</a:t>
            </a:r>
            <a:r>
              <a:rPr lang="it-IT" dirty="0" smtClean="0">
                <a:solidFill>
                  <a:schemeClr val="tx1"/>
                </a:solidFill>
              </a:rPr>
              <a:t>Fatturati Netti</a:t>
            </a:r>
            <a:r>
              <a:rPr lang="it-IT" b="0" dirty="0" smtClean="0">
                <a:solidFill>
                  <a:schemeClr val="tx1"/>
                </a:solidFill>
              </a:rPr>
              <a:t>» sarà sostituita da «</a:t>
            </a:r>
            <a:r>
              <a:rPr lang="it-IT" dirty="0" smtClean="0">
                <a:solidFill>
                  <a:schemeClr val="tx1"/>
                </a:solidFill>
              </a:rPr>
              <a:t>Investimenti pubblicitari Netti</a:t>
            </a:r>
            <a:r>
              <a:rPr lang="it-IT" b="0" dirty="0" smtClean="0">
                <a:solidFill>
                  <a:schemeClr val="tx1"/>
                </a:solidFill>
              </a:rPr>
              <a:t>». Nel Glossario dovrà essere inserita una definizione precisa ed esaustiva.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b="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b="0" dirty="0" smtClean="0">
                <a:solidFill>
                  <a:schemeClr val="tx1"/>
                </a:solidFill>
              </a:rPr>
              <a:t>I dati dichiarati </a:t>
            </a:r>
            <a:r>
              <a:rPr lang="it-IT" dirty="0" smtClean="0">
                <a:solidFill>
                  <a:schemeClr val="tx1"/>
                </a:solidFill>
              </a:rPr>
              <a:t>non devono contenere duplicazioni</a:t>
            </a:r>
            <a:r>
              <a:rPr lang="it-IT" b="0" dirty="0" smtClean="0">
                <a:solidFill>
                  <a:schemeClr val="tx1"/>
                </a:solidFill>
              </a:rPr>
              <a:t>. L’azienda dichiarante che ha relazioni commerciali con un’altra azienda aderente all’Osservatorio deve effettuare la dichiarazione </a:t>
            </a:r>
            <a:r>
              <a:rPr lang="it-IT" dirty="0" smtClean="0">
                <a:solidFill>
                  <a:schemeClr val="tx1"/>
                </a:solidFill>
              </a:rPr>
              <a:t>al netto delle intermediazioni.</a:t>
            </a:r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776335" y="246360"/>
            <a:ext cx="7684097" cy="720000"/>
            <a:chOff x="776335" y="375520"/>
            <a:chExt cx="7684097" cy="720000"/>
          </a:xfrm>
        </p:grpSpPr>
        <p:sp>
          <p:nvSpPr>
            <p:cNvPr id="8" name="Rettangolo 7"/>
            <p:cNvSpPr/>
            <p:nvPr/>
          </p:nvSpPr>
          <p:spPr bwMode="auto">
            <a:xfrm>
              <a:off x="1187624" y="427779"/>
              <a:ext cx="7272808" cy="646331"/>
            </a:xfrm>
            <a:prstGeom prst="rect">
              <a:avLst/>
            </a:prstGeom>
            <a:noFill/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DATO DI FCP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ELABORATO 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DA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REPLY:</a:t>
              </a:r>
            </a:p>
            <a:p>
              <a:r>
                <a:rPr lang="it-IT" sz="1800" i="1" dirty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it-IT" sz="1800" i="1" dirty="0" smtClean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unti d’attenzione</a:t>
              </a:r>
            </a:p>
          </p:txBody>
        </p:sp>
        <p:sp>
          <p:nvSpPr>
            <p:cNvPr id="9" name="Decisione 8"/>
            <p:cNvSpPr/>
            <p:nvPr/>
          </p:nvSpPr>
          <p:spPr bwMode="auto">
            <a:xfrm>
              <a:off x="776335" y="375520"/>
              <a:ext cx="792596" cy="720000"/>
            </a:xfrm>
            <a:prstGeom prst="flowChartDecision">
              <a:avLst/>
            </a:prstGeom>
            <a:solidFill>
              <a:srgbClr val="07C19E"/>
            </a:solidFill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1013626" y="533552"/>
              <a:ext cx="318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chemeClr val="bg1"/>
                  </a:solidFill>
                </a:rPr>
                <a:t>1</a:t>
              </a:r>
              <a:endParaRPr lang="it-IT" sz="1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899606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 bwMode="auto">
          <a:xfrm>
            <a:off x="2308030" y="1758528"/>
            <a:ext cx="6264000" cy="72000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DATO DI FCP ELABORATO DA REPLY</a:t>
            </a:r>
          </a:p>
        </p:txBody>
      </p:sp>
      <p:sp>
        <p:nvSpPr>
          <p:cNvPr id="15" name="Rettangolo 14"/>
          <p:cNvSpPr/>
          <p:nvPr/>
        </p:nvSpPr>
        <p:spPr bwMode="auto">
          <a:xfrm>
            <a:off x="2308030" y="3065653"/>
            <a:ext cx="62640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8000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RACCOLTA DEL DATO PER SETTORE MERCEOLOGICO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835190" y="2835186"/>
            <a:ext cx="6858002" cy="1187625"/>
          </a:xfrm>
          <a:prstGeom prst="rect">
            <a:avLst/>
          </a:prstGeom>
        </p:spPr>
      </p:pic>
      <p:sp>
        <p:nvSpPr>
          <p:cNvPr id="42" name="Rombo 41"/>
          <p:cNvSpPr/>
          <p:nvPr/>
        </p:nvSpPr>
        <p:spPr bwMode="auto">
          <a:xfrm>
            <a:off x="1979712" y="1657376"/>
            <a:ext cx="648072" cy="925200"/>
          </a:xfrm>
          <a:prstGeom prst="diamond">
            <a:avLst/>
          </a:prstGeom>
          <a:solidFill>
            <a:srgbClr val="07C19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2147972" y="1992620"/>
            <a:ext cx="2160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 smtClean="0">
                <a:solidFill>
                  <a:schemeClr val="bg1"/>
                </a:solidFill>
              </a:rPr>
              <a:t>1</a:t>
            </a:r>
            <a:endParaRPr lang="it-IT" sz="1300" dirty="0">
              <a:solidFill>
                <a:schemeClr val="bg1"/>
              </a:solidFill>
            </a:endParaRPr>
          </a:p>
        </p:txBody>
      </p:sp>
      <p:sp>
        <p:nvSpPr>
          <p:cNvPr id="44" name="Rombo 43"/>
          <p:cNvSpPr/>
          <p:nvPr/>
        </p:nvSpPr>
        <p:spPr bwMode="auto">
          <a:xfrm>
            <a:off x="1980074" y="2954088"/>
            <a:ext cx="648072" cy="925200"/>
          </a:xfrm>
          <a:prstGeom prst="diamond">
            <a:avLst/>
          </a:prstGeom>
          <a:solidFill>
            <a:srgbClr val="07C19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2148334" y="3289332"/>
            <a:ext cx="2160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 smtClean="0">
                <a:solidFill>
                  <a:schemeClr val="bg1"/>
                </a:solidFill>
              </a:rPr>
              <a:t>2</a:t>
            </a:r>
            <a:endParaRPr lang="it-IT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1803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/>
          <p:cNvSpPr txBox="1"/>
          <p:nvPr/>
        </p:nvSpPr>
        <p:spPr>
          <a:xfrm flipH="1">
            <a:off x="539552" y="5446965"/>
            <a:ext cx="7899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0" dirty="0" smtClean="0"/>
              <a:t>La raccolta di tale dato consentirà</a:t>
            </a:r>
          </a:p>
          <a:p>
            <a:pPr algn="ctr"/>
            <a:r>
              <a:rPr lang="it-IT" sz="1800" b="0" dirty="0" smtClean="0"/>
              <a:t> un reale dimensionamento del </a:t>
            </a:r>
            <a:r>
              <a:rPr lang="it-IT" sz="1800" dirty="0" smtClean="0"/>
              <a:t>mercato per settore</a:t>
            </a:r>
          </a:p>
        </p:txBody>
      </p:sp>
      <p:grpSp>
        <p:nvGrpSpPr>
          <p:cNvPr id="13" name="Gruppo 12"/>
          <p:cNvGrpSpPr/>
          <p:nvPr/>
        </p:nvGrpSpPr>
        <p:grpSpPr>
          <a:xfrm>
            <a:off x="776335" y="396005"/>
            <a:ext cx="7684097" cy="720000"/>
            <a:chOff x="776335" y="396005"/>
            <a:chExt cx="7684097" cy="720000"/>
          </a:xfrm>
        </p:grpSpPr>
        <p:sp>
          <p:nvSpPr>
            <p:cNvPr id="14" name="Rettangolo 13"/>
            <p:cNvSpPr/>
            <p:nvPr/>
          </p:nvSpPr>
          <p:spPr bwMode="auto">
            <a:xfrm>
              <a:off x="1187624" y="450703"/>
              <a:ext cx="7272808" cy="646331"/>
            </a:xfrm>
            <a:prstGeom prst="rect">
              <a:avLst/>
            </a:prstGeom>
            <a:noFill/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RACCOLTA DEL DATO PER 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SETTORE MERCEOLOGICO </a:t>
              </a:r>
              <a:r>
                <a:rPr lang="it-IT" sz="1800" i="1" dirty="0" smtClean="0">
                  <a:solidFill>
                    <a:srgbClr val="07C19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Proposta 2018</a:t>
              </a:r>
              <a:r>
                <a:rPr lang="it-IT" sz="1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it-IT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Decisione 14"/>
            <p:cNvSpPr/>
            <p:nvPr/>
          </p:nvSpPr>
          <p:spPr bwMode="auto">
            <a:xfrm>
              <a:off x="776335" y="396005"/>
              <a:ext cx="792596" cy="720000"/>
            </a:xfrm>
            <a:prstGeom prst="flowChartDecision">
              <a:avLst/>
            </a:prstGeom>
            <a:solidFill>
              <a:srgbClr val="07C19E"/>
            </a:solidFill>
            <a:ln w="9525" cap="flat" cmpd="sng" algn="ctr">
              <a:solidFill>
                <a:srgbClr val="07C1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1013626" y="533552"/>
              <a:ext cx="318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chemeClr val="bg1"/>
                  </a:solidFill>
                </a:rPr>
                <a:t>2</a:t>
              </a:r>
              <a:endParaRPr lang="it-IT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CasellaDiTesto 20"/>
          <p:cNvSpPr txBox="1"/>
          <p:nvPr/>
        </p:nvSpPr>
        <p:spPr>
          <a:xfrm flipH="1">
            <a:off x="179512" y="2147371"/>
            <a:ext cx="8424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it-IT" sz="1800" b="0" dirty="0" smtClean="0"/>
              <a:t>Contestualmente alla raccolta dei dati mensili le aziende dichiaranti dovranno fornire una spaccatura del fatturato totale.</a:t>
            </a:r>
          </a:p>
          <a:p>
            <a:pPr lvl="0" algn="just"/>
            <a:endParaRPr lang="it-IT" sz="1800" b="0" dirty="0" smtClean="0"/>
          </a:p>
          <a:p>
            <a:pPr lvl="0" algn="just"/>
            <a:r>
              <a:rPr lang="it-IT" sz="1800" b="0" dirty="0" smtClean="0"/>
              <a:t>In particolare </a:t>
            </a:r>
            <a:r>
              <a:rPr lang="it-IT" sz="1800" dirty="0" smtClean="0"/>
              <a:t>ciascuna Azienda dovrà dichiarare i fatturati netti totali per  settore merceologico.</a:t>
            </a:r>
          </a:p>
          <a:p>
            <a:r>
              <a:rPr lang="it-IT" sz="1800" b="0" dirty="0" smtClean="0"/>
              <a:t>Per </a:t>
            </a:r>
            <a:r>
              <a:rPr lang="it-IT" sz="1800" b="0" dirty="0"/>
              <a:t>l’attività si prevede di utilizzare la classificazione per </a:t>
            </a:r>
            <a:r>
              <a:rPr lang="it-IT" sz="1800" b="0" dirty="0" smtClean="0"/>
              <a:t>settore merceologico Nielsen.</a:t>
            </a:r>
            <a:endParaRPr lang="it-IT" sz="1800" dirty="0"/>
          </a:p>
          <a:p>
            <a:pPr algn="ctr"/>
            <a:endParaRPr lang="it-IT" sz="1800" b="0" dirty="0"/>
          </a:p>
          <a:p>
            <a:pPr lvl="0" algn="just"/>
            <a:endParaRPr lang="it-IT" sz="1800" dirty="0" smtClean="0"/>
          </a:p>
          <a:p>
            <a:pPr lvl="0" algn="just"/>
            <a:endParaRPr lang="it-IT" sz="1800" b="0" dirty="0"/>
          </a:p>
        </p:txBody>
      </p:sp>
      <p:sp>
        <p:nvSpPr>
          <p:cNvPr id="22" name="Freccia a destra con strisce 21"/>
          <p:cNvSpPr/>
          <p:nvPr/>
        </p:nvSpPr>
        <p:spPr bwMode="auto">
          <a:xfrm rot="5400000">
            <a:off x="4247964" y="4102043"/>
            <a:ext cx="698011" cy="1102189"/>
          </a:xfrm>
          <a:prstGeom prst="stripedRightArrow">
            <a:avLst/>
          </a:prstGeom>
          <a:noFill/>
          <a:ln w="9525" cap="flat" cmpd="sng" algn="ctr">
            <a:solidFill>
              <a:srgbClr val="07C19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139374"/>
      </p:ext>
    </p:extLst>
  </p:cSld>
  <p:clrMapOvr>
    <a:masterClrMapping/>
  </p:clrMapOvr>
  <p:transition xmlns:p14="http://schemas.microsoft.com/office/powerpoint/2010/main" spd="med">
    <p:strips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23053</TotalTime>
  <Words>574</Words>
  <Application>Microsoft Macintosh PowerPoint</Application>
  <PresentationFormat>Presentazione su schermo (4:3)</PresentationFormat>
  <Paragraphs>410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3" baseType="lpstr">
      <vt:lpstr>1_Default Design</vt:lpstr>
      <vt:lpstr>Personalizza struttura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anto anto</cp:lastModifiedBy>
  <cp:revision>2059</cp:revision>
  <cp:lastPrinted>2017-07-14T08:09:23Z</cp:lastPrinted>
  <dcterms:created xsi:type="dcterms:W3CDTF">2006-03-29T09:09:15Z</dcterms:created>
  <dcterms:modified xsi:type="dcterms:W3CDTF">2017-11-28T14:32:37Z</dcterms:modified>
</cp:coreProperties>
</file>