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3" r:id="rId2"/>
    <p:sldMasterId id="2147483696" r:id="rId3"/>
    <p:sldMasterId id="2147483712" r:id="rId4"/>
  </p:sldMasterIdLst>
  <p:notesMasterIdLst>
    <p:notesMasterId r:id="rId22"/>
  </p:notesMasterIdLst>
  <p:handoutMasterIdLst>
    <p:handoutMasterId r:id="rId23"/>
  </p:handoutMasterIdLst>
  <p:sldIdLst>
    <p:sldId id="421" r:id="rId5"/>
    <p:sldId id="389" r:id="rId6"/>
    <p:sldId id="410" r:id="rId7"/>
    <p:sldId id="426" r:id="rId8"/>
    <p:sldId id="422" r:id="rId9"/>
    <p:sldId id="423" r:id="rId10"/>
    <p:sldId id="413" r:id="rId11"/>
    <p:sldId id="414" r:id="rId12"/>
    <p:sldId id="432" r:id="rId13"/>
    <p:sldId id="428" r:id="rId14"/>
    <p:sldId id="427" r:id="rId15"/>
    <p:sldId id="416" r:id="rId16"/>
    <p:sldId id="417" r:id="rId17"/>
    <p:sldId id="429" r:id="rId18"/>
    <p:sldId id="430" r:id="rId19"/>
    <p:sldId id="431" r:id="rId20"/>
    <p:sldId id="408" r:id="rId21"/>
  </p:sldIdLst>
  <p:sldSz cx="12192000" cy="6858000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stelli Chiara" initials="CC" lastIdx="3" clrIdx="0"/>
  <p:cmAuthor id="1" name="Selvaggi Laura" initials="SL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6B8A"/>
    <a:srgbClr val="FFCB25"/>
    <a:srgbClr val="FFB400"/>
    <a:srgbClr val="DBE2ED"/>
    <a:srgbClr val="FDE88D"/>
    <a:srgbClr val="FFD88B"/>
    <a:srgbClr val="EE832A"/>
    <a:srgbClr val="FFB219"/>
    <a:srgbClr val="FFDC95"/>
    <a:srgbClr val="BAC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85" autoAdjust="0"/>
    <p:restoredTop sz="94434" autoAdjust="0"/>
  </p:normalViewPr>
  <p:slideViewPr>
    <p:cSldViewPr>
      <p:cViewPr varScale="1">
        <p:scale>
          <a:sx n="71" d="100"/>
          <a:sy n="71" d="100"/>
        </p:scale>
        <p:origin x="738" y="60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3054" y="-10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acchi\Documents\Clienti%20-%20FCP\AssoStampa\2018\06.%20Giugno\Output_Report%20Giugno%2018\x_PRESENTAZIONE%20Giugno%202018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acchi\Documents\Clienti%20-%20FCP\AssoStampa\2018\06.%20Giugno\Output_Report%20Giugno%2018\x_PRESENTAZIONE%20Giugno%202018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acchi\Documents\Clienti%20-%20FCP\AssoStampa\2018\06.%20Giugno\Output_Report%20Giugno%2018\x_PRESENTAZIONE%20Giugno%202018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529354167516625E-2"/>
          <c:y val="1.6894490305093244E-2"/>
          <c:w val="0.92907168210191338"/>
          <c:h val="0.8076375610344921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'Pag 3'!$R$2:$R$4</c:f>
              <c:strCache>
                <c:ptCount val="3"/>
                <c:pt idx="0">
                  <c:v>Fatturato totale</c:v>
                </c:pt>
                <c:pt idx="2">
                  <c:v>2018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'Pag 3'!$P$5:$P$17</c:f>
              <c:strCache>
                <c:ptCount val="13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Totale Progressivo</c:v>
                </c:pt>
              </c:strCache>
            </c:strRef>
          </c:cat>
          <c:val>
            <c:numRef>
              <c:f>'Pag 3'!$R$5:$R$10</c:f>
              <c:numCache>
                <c:formatCode>#,##0</c:formatCode>
                <c:ptCount val="6"/>
                <c:pt idx="0">
                  <c:v>37165.317089442513</c:v>
                </c:pt>
                <c:pt idx="1">
                  <c:v>40944.508708288289</c:v>
                </c:pt>
                <c:pt idx="2">
                  <c:v>52038.662856455689</c:v>
                </c:pt>
                <c:pt idx="3">
                  <c:v>46619.162760304753</c:v>
                </c:pt>
                <c:pt idx="4">
                  <c:v>50585.307181552897</c:v>
                </c:pt>
                <c:pt idx="5">
                  <c:v>48385.882945510355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512584"/>
        <c:axId val="163666808"/>
      </c:barChart>
      <c:lineChart>
        <c:grouping val="standard"/>
        <c:varyColors val="0"/>
        <c:ser>
          <c:idx val="0"/>
          <c:order val="0"/>
          <c:tx>
            <c:strRef>
              <c:f>'Pag 3'!$Q$2:$Q$4</c:f>
              <c:strCache>
                <c:ptCount val="3"/>
                <c:pt idx="0">
                  <c:v>Fatturato totale</c:v>
                </c:pt>
                <c:pt idx="2">
                  <c:v>2017</c:v>
                </c:pt>
              </c:strCache>
            </c:strRef>
          </c:tx>
          <c:spPr>
            <a:ln w="28575" cap="rnd">
              <a:solidFill>
                <a:srgbClr val="576B8A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'Pag 3'!$P$5:$P$17</c:f>
              <c:strCache>
                <c:ptCount val="13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Totale Progressivo</c:v>
                </c:pt>
              </c:strCache>
            </c:strRef>
          </c:cat>
          <c:val>
            <c:numRef>
              <c:f>'Pag 3'!$Q$5:$Q$16</c:f>
              <c:numCache>
                <c:formatCode>#,##0</c:formatCode>
                <c:ptCount val="12"/>
                <c:pt idx="0">
                  <c:v>40203.254653710188</c:v>
                </c:pt>
                <c:pt idx="1">
                  <c:v>45117.397903047939</c:v>
                </c:pt>
                <c:pt idx="2">
                  <c:v>57837.725481745241</c:v>
                </c:pt>
                <c:pt idx="3">
                  <c:v>48403.571343315474</c:v>
                </c:pt>
                <c:pt idx="4">
                  <c:v>55271.839072040035</c:v>
                </c:pt>
                <c:pt idx="5">
                  <c:v>49199.773014135164</c:v>
                </c:pt>
                <c:pt idx="6">
                  <c:v>38960.337880752952</c:v>
                </c:pt>
                <c:pt idx="7">
                  <c:v>27012.217469476142</c:v>
                </c:pt>
                <c:pt idx="8">
                  <c:v>51202.515120911703</c:v>
                </c:pt>
                <c:pt idx="9">
                  <c:v>56397.292877013591</c:v>
                </c:pt>
                <c:pt idx="10">
                  <c:v>61066.783511135422</c:v>
                </c:pt>
                <c:pt idx="11">
                  <c:v>62544.70655014371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512584"/>
        <c:axId val="163666808"/>
      </c:lineChart>
      <c:catAx>
        <c:axId val="162512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63666808"/>
        <c:crosses val="autoZero"/>
        <c:auto val="1"/>
        <c:lblAlgn val="ctr"/>
        <c:lblOffset val="100"/>
        <c:noMultiLvlLbl val="0"/>
      </c:catAx>
      <c:valAx>
        <c:axId val="163666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625125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3"/>
          <c:order val="1"/>
          <c:tx>
            <c:strRef>
              <c:f>'Pag 3'!$U$2:$U$4</c:f>
              <c:strCache>
                <c:ptCount val="3"/>
                <c:pt idx="0">
                  <c:v>Totale Avvisi</c:v>
                </c:pt>
                <c:pt idx="2">
                  <c:v>2018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'Pag 3'!$P$5:$P$17</c:f>
              <c:strCache>
                <c:ptCount val="13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Totale Progressivo</c:v>
                </c:pt>
              </c:strCache>
            </c:strRef>
          </c:cat>
          <c:val>
            <c:numRef>
              <c:f>'Pag 3'!$U$5:$U$10</c:f>
              <c:numCache>
                <c:formatCode>#,##0</c:formatCode>
                <c:ptCount val="6"/>
                <c:pt idx="0">
                  <c:v>27406.382400790491</c:v>
                </c:pt>
                <c:pt idx="1">
                  <c:v>28699.944585455905</c:v>
                </c:pt>
                <c:pt idx="2">
                  <c:v>36313.940833201916</c:v>
                </c:pt>
                <c:pt idx="3">
                  <c:v>34536.521198757138</c:v>
                </c:pt>
                <c:pt idx="4">
                  <c:v>36455.186334661717</c:v>
                </c:pt>
                <c:pt idx="5">
                  <c:v>34512.945389909095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667592"/>
        <c:axId val="163667984"/>
      </c:barChart>
      <c:lineChart>
        <c:grouping val="standard"/>
        <c:varyColors val="0"/>
        <c:ser>
          <c:idx val="2"/>
          <c:order val="0"/>
          <c:tx>
            <c:strRef>
              <c:f>'Pag 3'!$T$2:$T$4</c:f>
              <c:strCache>
                <c:ptCount val="3"/>
                <c:pt idx="0">
                  <c:v>Totale Avvisi</c:v>
                </c:pt>
                <c:pt idx="2">
                  <c:v>2017</c:v>
                </c:pt>
              </c:strCache>
            </c:strRef>
          </c:tx>
          <c:spPr>
            <a:ln w="28575" cap="rnd">
              <a:solidFill>
                <a:srgbClr val="576B8A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'Pag 3'!$P$5:$P$17</c:f>
              <c:strCache>
                <c:ptCount val="13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Totale Progressivo</c:v>
                </c:pt>
              </c:strCache>
            </c:strRef>
          </c:cat>
          <c:val>
            <c:numRef>
              <c:f>'Pag 3'!$T$5:$T$16</c:f>
              <c:numCache>
                <c:formatCode>#,##0</c:formatCode>
                <c:ptCount val="12"/>
                <c:pt idx="0">
                  <c:v>27667.437978347767</c:v>
                </c:pt>
                <c:pt idx="1">
                  <c:v>29928.437171849517</c:v>
                </c:pt>
                <c:pt idx="2">
                  <c:v>36427.578906977396</c:v>
                </c:pt>
                <c:pt idx="3">
                  <c:v>34447.525509417675</c:v>
                </c:pt>
                <c:pt idx="4">
                  <c:v>36590.628578118893</c:v>
                </c:pt>
                <c:pt idx="5">
                  <c:v>33372.93890083069</c:v>
                </c:pt>
                <c:pt idx="6">
                  <c:v>31288.872735723657</c:v>
                </c:pt>
                <c:pt idx="7">
                  <c:v>23689.529965415793</c:v>
                </c:pt>
                <c:pt idx="8">
                  <c:v>34443.653352081448</c:v>
                </c:pt>
                <c:pt idx="9">
                  <c:v>36678.926955455521</c:v>
                </c:pt>
                <c:pt idx="10">
                  <c:v>38486.011526341958</c:v>
                </c:pt>
                <c:pt idx="11">
                  <c:v>42720.393369894809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667592"/>
        <c:axId val="163667984"/>
      </c:lineChart>
      <c:catAx>
        <c:axId val="163667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63667984"/>
        <c:crosses val="autoZero"/>
        <c:auto val="1"/>
        <c:lblAlgn val="ctr"/>
        <c:lblOffset val="100"/>
        <c:noMultiLvlLbl val="0"/>
      </c:catAx>
      <c:valAx>
        <c:axId val="16366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63667592"/>
        <c:crosses val="autoZero"/>
        <c:crossBetween val="between"/>
        <c:majorUnit val="100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080908457004948E-2"/>
          <c:y val="0"/>
          <c:w val="0.95646500313623339"/>
          <c:h val="0.8179798762491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'Pag 7 P tot'!$W$20</c:f>
              <c:strCache>
                <c:ptCount val="1"/>
                <c:pt idx="0">
                  <c:v>Settimanali</c:v>
                </c:pt>
              </c:strCache>
            </c:strRef>
          </c:tx>
          <c:spPr>
            <a:solidFill>
              <a:srgbClr val="576B8A"/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'Pag 7 P tot'!$X$19:$Y$19</c:f>
              <c:numCache>
                <c:formatCode>mmm\-yy</c:formatCode>
                <c:ptCount val="2"/>
                <c:pt idx="0">
                  <c:v>42887</c:v>
                </c:pt>
                <c:pt idx="1">
                  <c:v>43252</c:v>
                </c:pt>
              </c:numCache>
            </c:numRef>
          </c:cat>
          <c:val>
            <c:numRef>
              <c:f>'Pag 7 P tot'!$X$20:$Y$20</c:f>
              <c:numCache>
                <c:formatCode>#,##0</c:formatCode>
                <c:ptCount val="2"/>
                <c:pt idx="0">
                  <c:v>14320.066569000001</c:v>
                </c:pt>
                <c:pt idx="1">
                  <c:v>13074.312261000001</c:v>
                </c:pt>
              </c:numCache>
            </c:numRef>
          </c:val>
        </c:ser>
        <c:ser>
          <c:idx val="1"/>
          <c:order val="1"/>
          <c:tx>
            <c:strRef>
              <c:f>'Pag 7 P tot'!$W$21</c:f>
              <c:strCache>
                <c:ptCount val="1"/>
                <c:pt idx="0">
                  <c:v>Mensili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'Pag 7 P tot'!$X$19:$Y$19</c:f>
              <c:numCache>
                <c:formatCode>mmm\-yy</c:formatCode>
                <c:ptCount val="2"/>
                <c:pt idx="0">
                  <c:v>42887</c:v>
                </c:pt>
                <c:pt idx="1">
                  <c:v>43252</c:v>
                </c:pt>
              </c:numCache>
            </c:numRef>
          </c:cat>
          <c:val>
            <c:numRef>
              <c:f>'Pag 7 P tot'!$X$21:$Y$21</c:f>
              <c:numCache>
                <c:formatCode>#,##0</c:formatCode>
                <c:ptCount val="2"/>
                <c:pt idx="0">
                  <c:v>10545.696090000001</c:v>
                </c:pt>
                <c:pt idx="1">
                  <c:v>10500.656547999999</c:v>
                </c:pt>
              </c:numCache>
            </c:numRef>
          </c:val>
        </c:ser>
        <c:ser>
          <c:idx val="2"/>
          <c:order val="2"/>
          <c:tx>
            <c:strRef>
              <c:f>'Pag 7 P tot'!$W$22</c:f>
              <c:strCache>
                <c:ptCount val="1"/>
                <c:pt idx="0">
                  <c:v>Altre periodicità</c:v>
                </c:pt>
              </c:strCache>
            </c:strRef>
          </c:tx>
          <c:spPr>
            <a:solidFill>
              <a:srgbClr val="92D05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'Pag 7 P tot'!$X$19:$Y$19</c:f>
              <c:numCache>
                <c:formatCode>mmm\-yy</c:formatCode>
                <c:ptCount val="2"/>
                <c:pt idx="0">
                  <c:v>42887</c:v>
                </c:pt>
                <c:pt idx="1">
                  <c:v>43252</c:v>
                </c:pt>
              </c:numCache>
            </c:numRef>
          </c:cat>
          <c:val>
            <c:numRef>
              <c:f>'Pag 7 P tot'!$X$22:$Y$22</c:f>
              <c:numCache>
                <c:formatCode>#,##0</c:formatCode>
                <c:ptCount val="2"/>
                <c:pt idx="0">
                  <c:v>630.12320699999987</c:v>
                </c:pt>
                <c:pt idx="1">
                  <c:v>594.85370999999964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163669160"/>
        <c:axId val="163669552"/>
      </c:barChart>
      <c:catAx>
        <c:axId val="16366916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63669552"/>
        <c:crosses val="autoZero"/>
        <c:auto val="0"/>
        <c:lblAlgn val="ctr"/>
        <c:lblOffset val="100"/>
        <c:noMultiLvlLbl val="0"/>
      </c:catAx>
      <c:valAx>
        <c:axId val="16366955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636691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300"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4CA06CC-DF2B-4766-BFC7-FDC658E828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604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2950"/>
            <a:ext cx="6618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6" y="4714875"/>
            <a:ext cx="54387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C1303C6-5D75-4EB5-AB33-C6E03672B9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796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737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emf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383598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176967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779852"/>
      </p:ext>
    </p:extLst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2665872679"/>
      </p:ext>
    </p:extLst>
  </p:cSld>
  <p:clrMapOvr>
    <a:masterClrMapping/>
  </p:clrMapOvr>
  <p:transition spd="med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589816"/>
      </p:ext>
    </p:extLst>
  </p:cSld>
  <p:clrMapOvr>
    <a:masterClrMapping/>
  </p:clrMapOvr>
  <p:transition spd="med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826689"/>
      </p:ext>
    </p:extLst>
  </p:cSld>
  <p:clrMapOvr>
    <a:masterClrMapping/>
  </p:clrMapOvr>
  <p:transition spd="med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306583"/>
      </p:ext>
    </p:extLst>
  </p:cSld>
  <p:clrMapOvr>
    <a:masterClrMapping/>
  </p:clrMapOvr>
  <p:transition spd="med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50887"/>
      </p:ext>
    </p:extLst>
  </p:cSld>
  <p:clrMapOvr>
    <a:masterClrMapping/>
  </p:clrMapOvr>
  <p:transition spd="med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738116"/>
      </p:ext>
    </p:extLst>
  </p:cSld>
  <p:clrMapOvr>
    <a:masterClrMapping/>
  </p:clrMapOvr>
  <p:transition spd="med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409807"/>
      </p:ext>
    </p:extLst>
  </p:cSld>
  <p:clrMapOvr>
    <a:masterClrMapping/>
  </p:clrMapOvr>
  <p:transition spd="med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837974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459494"/>
      </p:ext>
    </p:extLst>
  </p:cSld>
  <p:clrMapOvr>
    <a:masterClrMapping/>
  </p:clrMapOvr>
  <p:transition spd="med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54045"/>
      </p:ext>
    </p:extLst>
  </p:cSld>
  <p:clrMapOvr>
    <a:masterClrMapping/>
  </p:clrMapOvr>
  <p:transition spd="med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0230347"/>
      </p:ext>
    </p:extLst>
  </p:cSld>
  <p:clrMapOvr>
    <a:masterClrMapping/>
  </p:clrMapOvr>
  <p:transition spd="med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677282"/>
      </p:ext>
    </p:extLst>
  </p:cSld>
  <p:clrMapOvr>
    <a:masterClrMapping/>
  </p:clrMapOvr>
  <p:transition spd="med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808767"/>
      </p:ext>
    </p:extLst>
  </p:cSld>
  <p:clrMapOvr>
    <a:masterClrMapping/>
  </p:clrMapOvr>
  <p:transition spd="med"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021146096"/>
      </p:ext>
    </p:extLst>
  </p:cSld>
  <p:clrMapOvr>
    <a:masterClrMapping/>
  </p:clrMapOvr>
  <p:transition spd="med"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694" y="1006476"/>
            <a:ext cx="11128415" cy="4500563"/>
          </a:xfrm>
          <a:prstGeom prst="rect">
            <a:avLst/>
          </a:prstGeom>
        </p:spPr>
        <p:txBody>
          <a:bodyPr/>
          <a:lstStyle>
            <a:lvl1pPr marL="174625" indent="-174625">
              <a:spcAft>
                <a:spcPts val="115"/>
              </a:spcAft>
              <a:buFont typeface="Arial" pitchFamily="34" charset="0"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6688" indent="-166688">
              <a:spcAft>
                <a:spcPts val="115"/>
              </a:spcAft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77800">
              <a:spcAft>
                <a:spcPts val="115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77800">
              <a:spcAft>
                <a:spcPts val="115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4625" indent="-174625">
              <a:spcAft>
                <a:spcPts val="115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629693" y="249387"/>
            <a:ext cx="11148321" cy="583127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text styles</a:t>
            </a:r>
            <a:endParaRPr lang="it-IT" dirty="0"/>
          </a:p>
        </p:txBody>
      </p:sp>
      <p:pic>
        <p:nvPicPr>
          <p:cNvPr id="2050" name="Picture 2" descr="C:\MARKETING\PROGETTI\PPT REPLY TEMPLATE\elements\omini tutti colori 3d\green\reply_3d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218902" y="6283327"/>
            <a:ext cx="521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005305-56AA-41FB-8E52-9E09D388040D}" type="slidenum">
              <a:rPr lang="it-IT" sz="1000" smtClean="0">
                <a:solidFill>
                  <a:srgbClr val="000000"/>
                </a:solidFill>
              </a:rPr>
              <a:pPr algn="r"/>
              <a:t>‹N›</a:t>
            </a:fld>
            <a:endParaRPr lang="it-IT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62301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5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373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08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1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3151"/>
      </p:ext>
    </p:extLst>
  </p:cSld>
  <p:clrMapOvr>
    <a:masterClrMapping/>
  </p:clrMapOvr>
  <p:transition spd="med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20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25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41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27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254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4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10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52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920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41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006452"/>
      </p:ext>
    </p:extLst>
  </p:cSld>
  <p:clrMapOvr>
    <a:masterClrMapping/>
  </p:clrMapOvr>
  <p:transition spd="med"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389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5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102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186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511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885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757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374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49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8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414115"/>
      </p:ext>
    </p:extLst>
  </p:cSld>
  <p:clrMapOvr>
    <a:masterClrMapping/>
  </p:clrMapOvr>
  <p:transition spd="med"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94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622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970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0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6224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8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929287"/>
      </p:ext>
    </p:extLst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348115"/>
      </p:ext>
    </p:extLst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745735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196655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sp>
        <p:nvSpPr>
          <p:cNvPr id="2" name="Rettangolo 1"/>
          <p:cNvSpPr/>
          <p:nvPr userDrawn="1"/>
        </p:nvSpPr>
        <p:spPr>
          <a:xfrm>
            <a:off x="217095" y="6137095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3005305-56AA-41FB-8E52-9E09D388040D}" type="slidenum">
              <a:rPr lang="it-IT" sz="1100" smtClean="0">
                <a:solidFill>
                  <a:srgbClr val="000000"/>
                </a:solidFill>
              </a:rPr>
              <a:pPr/>
              <a:t>‹N›</a:t>
            </a:fld>
            <a:endParaRPr lang="it-IT" sz="1100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pic>
        <p:nvPicPr>
          <p:cNvPr id="4" name="Picture 2" descr="C:\MARKETING\PROGETTI\PPT REPLY TEMPLATE\elements\omini tutti colori 3d\green\reply_3d.png"/>
          <p:cNvPicPr>
            <a:picLocks noChangeAspect="1" noChangeArrowheads="1"/>
          </p:cNvPicPr>
          <p:nvPr userDrawn="1"/>
        </p:nvPicPr>
        <p:blipFill>
          <a:blip r:embed="rId15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5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47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1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c.castelli@reply.eu" TargetMode="Externa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911424" y="2198485"/>
            <a:ext cx="10081120" cy="3216228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sz="4400" dirty="0"/>
              <a:t>PRESENTAZIONE </a:t>
            </a:r>
            <a:endParaRPr lang="it-IT" sz="4400" dirty="0" smtClean="0"/>
          </a:p>
          <a:p>
            <a:r>
              <a:rPr lang="it-IT" sz="4400" dirty="0" smtClean="0"/>
              <a:t>DATI GIUGNO 2018</a:t>
            </a:r>
            <a:r>
              <a:rPr lang="it-IT" sz="4400" dirty="0"/>
              <a:t/>
            </a:r>
            <a:br>
              <a:rPr lang="it-IT" sz="4400" dirty="0"/>
            </a:br>
            <a:endParaRPr lang="it-IT" sz="2000" dirty="0" smtClean="0"/>
          </a:p>
          <a:p>
            <a:endParaRPr lang="it-IT" sz="4400" dirty="0" smtClean="0"/>
          </a:p>
          <a:p>
            <a:r>
              <a:rPr lang="it-IT" sz="4400" i="1" dirty="0" smtClean="0"/>
              <a:t>OSSERVATORIO DEGLI INVESTIMENTI PUBBLICITARI </a:t>
            </a:r>
            <a:r>
              <a:rPr lang="it-IT" sz="4400" i="1" dirty="0"/>
              <a:t>SULLA STAMPA</a:t>
            </a: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958660" y="5654869"/>
            <a:ext cx="7585612" cy="438427"/>
          </a:xfrm>
        </p:spPr>
        <p:txBody>
          <a:bodyPr/>
          <a:lstStyle/>
          <a:p>
            <a:r>
              <a:rPr lang="it-IT" sz="2000" dirty="0" smtClean="0"/>
              <a:t>Milano, 26 luglio 2018</a:t>
            </a:r>
            <a:endParaRPr lang="it-IT" sz="20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424" y="373634"/>
            <a:ext cx="3425003" cy="17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2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0" y="260648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PERIODICI </a:t>
            </a:r>
            <a:r>
              <a:rPr lang="it-IT" altLang="it-IT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 Totale (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per 1.000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)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2007509" y="1219999"/>
            <a:ext cx="8413243" cy="5062899"/>
            <a:chOff x="2007509" y="1219999"/>
            <a:chExt cx="8413243" cy="5062899"/>
          </a:xfrm>
        </p:grpSpPr>
        <p:graphicFrame>
          <p:nvGraphicFramePr>
            <p:cNvPr id="20" name="Grafico 1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36829447"/>
                </p:ext>
              </p:extLst>
            </p:nvPr>
          </p:nvGraphicFramePr>
          <p:xfrm>
            <a:off x="2007509" y="1219999"/>
            <a:ext cx="8176983" cy="43878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4" name="Gruppo 3"/>
            <p:cNvGrpSpPr/>
            <p:nvPr/>
          </p:nvGrpSpPr>
          <p:grpSpPr>
            <a:xfrm>
              <a:off x="4871944" y="1424663"/>
              <a:ext cx="5548808" cy="4858235"/>
              <a:chOff x="4871944" y="1424663"/>
              <a:chExt cx="5548808" cy="4858235"/>
            </a:xfrm>
          </p:grpSpPr>
          <p:sp>
            <p:nvSpPr>
              <p:cNvPr id="25" name="Parentesi graffa chiusa 24"/>
              <p:cNvSpPr/>
              <p:nvPr/>
            </p:nvSpPr>
            <p:spPr bwMode="auto">
              <a:xfrm>
                <a:off x="8976319" y="1906636"/>
                <a:ext cx="72910" cy="2844000"/>
              </a:xfrm>
              <a:prstGeom prst="rightBrace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CasellaDiTesto 25"/>
              <p:cNvSpPr txBox="1"/>
              <p:nvPr/>
            </p:nvSpPr>
            <p:spPr>
              <a:xfrm>
                <a:off x="9311768" y="3159636"/>
                <a:ext cx="720000" cy="292388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-5,2%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CasellaDiTesto 26"/>
              <p:cNvSpPr txBox="1"/>
              <p:nvPr/>
            </p:nvSpPr>
            <p:spPr>
              <a:xfrm>
                <a:off x="5162640" y="6021288"/>
                <a:ext cx="10469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Settimanali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8" name="Rettangolo 27"/>
              <p:cNvSpPr/>
              <p:nvPr/>
            </p:nvSpPr>
            <p:spPr bwMode="auto">
              <a:xfrm>
                <a:off x="4871944" y="6070215"/>
                <a:ext cx="288032" cy="163757"/>
              </a:xfrm>
              <a:prstGeom prst="rect">
                <a:avLst/>
              </a:prstGeom>
              <a:solidFill>
                <a:srgbClr val="576B8A"/>
              </a:solidFill>
              <a:ln w="28575">
                <a:solidFill>
                  <a:srgbClr val="576B8A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CasellaDiTesto 28"/>
              <p:cNvSpPr txBox="1"/>
              <p:nvPr/>
            </p:nvSpPr>
            <p:spPr>
              <a:xfrm>
                <a:off x="6683192" y="6021288"/>
                <a:ext cx="7437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Mensili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30" name="Rettangolo 29"/>
              <p:cNvSpPr/>
              <p:nvPr/>
            </p:nvSpPr>
            <p:spPr bwMode="auto">
              <a:xfrm>
                <a:off x="6379920" y="6070215"/>
                <a:ext cx="288032" cy="163757"/>
              </a:xfrm>
              <a:prstGeom prst="rect">
                <a:avLst/>
              </a:prstGeom>
              <a:solidFill>
                <a:srgbClr val="FFB400"/>
              </a:solidFill>
              <a:ln w="28575">
                <a:solidFill>
                  <a:srgbClr val="FFB400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1" name="CasellaDiTesto 30"/>
              <p:cNvSpPr txBox="1"/>
              <p:nvPr/>
            </p:nvSpPr>
            <p:spPr>
              <a:xfrm>
                <a:off x="9772752" y="6026093"/>
                <a:ext cx="648000" cy="25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Diff % </a:t>
                </a:r>
                <a:endParaRPr lang="en-US" dirty="0"/>
              </a:p>
            </p:txBody>
          </p:sp>
          <p:sp>
            <p:nvSpPr>
              <p:cNvPr id="32" name="Rettangolo 31"/>
              <p:cNvSpPr/>
              <p:nvPr/>
            </p:nvSpPr>
            <p:spPr bwMode="auto">
              <a:xfrm>
                <a:off x="9462624" y="6070215"/>
                <a:ext cx="288032" cy="163757"/>
              </a:xfrm>
              <a:prstGeom prst="rect">
                <a:avLst/>
              </a:prstGeom>
              <a:solidFill>
                <a:srgbClr val="C00000"/>
              </a:solidFill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CasellaDiTesto 32"/>
              <p:cNvSpPr txBox="1"/>
              <p:nvPr/>
            </p:nvSpPr>
            <p:spPr>
              <a:xfrm>
                <a:off x="7930952" y="6021288"/>
                <a:ext cx="149692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Altre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periodicità</a:t>
                </a:r>
                <a:endParaRPr lang="en-US" dirty="0"/>
              </a:p>
            </p:txBody>
          </p:sp>
          <p:sp>
            <p:nvSpPr>
              <p:cNvPr id="34" name="Rettangolo 33"/>
              <p:cNvSpPr/>
              <p:nvPr/>
            </p:nvSpPr>
            <p:spPr bwMode="auto">
              <a:xfrm>
                <a:off x="7627680" y="6070215"/>
                <a:ext cx="288032" cy="163757"/>
              </a:xfrm>
              <a:prstGeom prst="rect">
                <a:avLst/>
              </a:prstGeom>
              <a:solidFill>
                <a:srgbClr val="92D050"/>
              </a:solidFill>
              <a:ln w="2857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" name="CasellaDiTesto 43"/>
              <p:cNvSpPr txBox="1"/>
              <p:nvPr/>
            </p:nvSpPr>
            <p:spPr>
              <a:xfrm>
                <a:off x="5647594" y="1424663"/>
                <a:ext cx="720000" cy="292388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-5,6%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CasellaDiTesto 45"/>
              <p:cNvSpPr txBox="1"/>
              <p:nvPr/>
            </p:nvSpPr>
            <p:spPr>
              <a:xfrm>
                <a:off x="5659920" y="2376694"/>
                <a:ext cx="720000" cy="292388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-0,4%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CasellaDiTesto 46"/>
              <p:cNvSpPr txBox="1"/>
              <p:nvPr/>
            </p:nvSpPr>
            <p:spPr>
              <a:xfrm>
                <a:off x="5659920" y="3690274"/>
                <a:ext cx="720000" cy="292388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-8,7%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681438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0" y="260648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PERIODICI -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Totale (per 1.000)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072946"/>
              </p:ext>
            </p:extLst>
          </p:nvPr>
        </p:nvGraphicFramePr>
        <p:xfrm>
          <a:off x="2459598" y="934566"/>
          <a:ext cx="7272805" cy="5217588"/>
        </p:xfrm>
        <a:graphic>
          <a:graphicData uri="http://schemas.openxmlformats.org/drawingml/2006/table">
            <a:tbl>
              <a:tblPr/>
              <a:tblGrid>
                <a:gridCol w="1913612"/>
                <a:gridCol w="765599"/>
                <a:gridCol w="765599"/>
                <a:gridCol w="765599"/>
                <a:gridCol w="765599"/>
                <a:gridCol w="765599"/>
                <a:gridCol w="765599"/>
                <a:gridCol w="765599"/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124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Totale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10.259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21.403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35.886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36.698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31.122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24.170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159.537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425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-8,1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5461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Settimanali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5.244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13.117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20.222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16.426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17.833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13.074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85.917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-7,5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4.602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8.080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14.786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19.469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12.874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10.501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70.311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-6,8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Altre periodicità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3.309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-31,5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 dirty="0">
                          <a:effectLst/>
                          <a:latin typeface="Arial" panose="020B0604020202020204" pitchFamily="34" charset="0"/>
                        </a:rPr>
                        <a:t>-38,1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05931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522827"/>
              </p:ext>
            </p:extLst>
          </p:nvPr>
        </p:nvGraphicFramePr>
        <p:xfrm>
          <a:off x="2179213" y="764391"/>
          <a:ext cx="7833574" cy="5792574"/>
        </p:xfrm>
        <a:graphic>
          <a:graphicData uri="http://schemas.openxmlformats.org/drawingml/2006/table">
            <a:tbl>
              <a:tblPr/>
              <a:tblGrid>
                <a:gridCol w="2346274"/>
                <a:gridCol w="783900"/>
                <a:gridCol w="783900"/>
                <a:gridCol w="783900"/>
                <a:gridCol w="783900"/>
                <a:gridCol w="783900"/>
                <a:gridCol w="783900"/>
                <a:gridCol w="783900"/>
              </a:tblGrid>
              <a:tr h="6846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Fatturato Tabellare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9.510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19.602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33.405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32.064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27.272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21.306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143.159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-8,1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Totale </a:t>
                      </a:r>
                      <a:r>
                        <a:rPr kumimoji="0" lang="it-IT" sz="13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Spazio Tabellare</a:t>
                      </a:r>
                      <a:endParaRPr kumimoji="0" lang="it-IT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3.675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5.682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9.201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9.868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9.211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7.830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45.466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-1,6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Settimanali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4.928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12.332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18.896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15.101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16.039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12.077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79.372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Spazio Settimanali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2.210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3.571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5.622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5.231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5.695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4.730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27.059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4.204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7.064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13.688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16.190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10.882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8.645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60.674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-7,2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Spazio 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1.256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1.958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3.180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4.272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3.286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2.779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16.731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-4,5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Altre Per.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821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773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3.113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-73,8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-31,5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-36,5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-36,3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Spazio Altre Per.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365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1.676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-56,9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 dirty="0">
                          <a:effectLst/>
                          <a:latin typeface="Arial" panose="020B0604020202020204" pitchFamily="34" charset="0"/>
                        </a:rPr>
                        <a:t>-21,3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435343" y="260648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PERIODICI -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(per 1.000)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e Spazio Tabellare 2018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29721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649326" y="182166"/>
            <a:ext cx="8640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   PERIODICI - </a:t>
            </a:r>
            <a:r>
              <a:rPr lang="it-IT" altLang="it-IT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(per 1.000) Speciale </a:t>
            </a:r>
            <a:r>
              <a:rPr lang="it-IT" altLang="it-IT" sz="18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</a:t>
            </a:r>
            <a:endParaRPr lang="it-IT" altLang="it-IT" sz="1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36511"/>
              </p:ext>
            </p:extLst>
          </p:nvPr>
        </p:nvGraphicFramePr>
        <p:xfrm>
          <a:off x="2264015" y="939203"/>
          <a:ext cx="7663971" cy="4957356"/>
        </p:xfrm>
        <a:graphic>
          <a:graphicData uri="http://schemas.openxmlformats.org/drawingml/2006/table">
            <a:tbl>
              <a:tblPr/>
              <a:tblGrid>
                <a:gridCol w="2313220"/>
                <a:gridCol w="764393"/>
                <a:gridCol w="764393"/>
                <a:gridCol w="764393"/>
                <a:gridCol w="764393"/>
                <a:gridCol w="764393"/>
                <a:gridCol w="764393"/>
                <a:gridCol w="764393"/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Fatturato Speciale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750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1.801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2.481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4.634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3.850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2.864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16.378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-53,5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-8,6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Settimanali</a:t>
                      </a:r>
                      <a:endParaRPr kumimoji="0" lang="it-IT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785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1.326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1.325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1.795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6.545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-20,8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-24,8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1.097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3.279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1.992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1.855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9.637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-29,5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-4,0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Altre periodicità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-38,4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-57,2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36774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19436" y="17807"/>
            <a:ext cx="10153128" cy="98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Testate divise per Gruppi</a:t>
            </a:r>
            <a:b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Periodo Gennaio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2017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Giugno 2018 - </a:t>
            </a:r>
            <a:r>
              <a:rPr lang="it-IT" altLang="it-IT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FATTURATI (per 1.000) E SPAZI</a:t>
            </a:r>
            <a: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it-IT" sz="18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996520"/>
              </p:ext>
            </p:extLst>
          </p:nvPr>
        </p:nvGraphicFramePr>
        <p:xfrm>
          <a:off x="605390" y="1052737"/>
          <a:ext cx="10981220" cy="4936021"/>
        </p:xfrm>
        <a:graphic>
          <a:graphicData uri="http://schemas.openxmlformats.org/drawingml/2006/table">
            <a:tbl>
              <a:tblPr/>
              <a:tblGrid>
                <a:gridCol w="2613834"/>
                <a:gridCol w="1160208"/>
                <a:gridCol w="1029850"/>
                <a:gridCol w="1106708"/>
                <a:gridCol w="965112"/>
                <a:gridCol w="219971"/>
                <a:gridCol w="1219546"/>
                <a:gridCol w="1130167"/>
                <a:gridCol w="219403"/>
                <a:gridCol w="1316421"/>
              </a:tblGrid>
              <a:tr h="78600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 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(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tabellare+speciale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Tabellare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54460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A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Femminili attualità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58.644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-8,8%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13.639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-3,5%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-5,6%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D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Femminili moda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26.271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-9,5%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3.958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-10,2%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5,82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5,87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0,8%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353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T1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Arredamento design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12.255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2.319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-3,1%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H –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Familiari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9.027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-0,6%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6.489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12,0%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-13,6%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M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Maschili stili di vita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8.791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-18,4%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2.267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-7,5%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-10,3%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P –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Automotive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8.008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-9,1%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1.943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-2,7%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O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Economia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6.505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24,1%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788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11,5%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7,40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7,88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6,4%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75012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19436" y="17807"/>
            <a:ext cx="10153128" cy="98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Testate divise per Gruppi</a:t>
            </a:r>
            <a:b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Periodo Gennaio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2017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Giugno 2018 - </a:t>
            </a:r>
            <a:r>
              <a:rPr lang="it-IT" altLang="it-IT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FATTURATI (per 1.000) E SPAZI</a:t>
            </a:r>
            <a: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it-IT" sz="18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043303"/>
              </p:ext>
            </p:extLst>
          </p:nvPr>
        </p:nvGraphicFramePr>
        <p:xfrm>
          <a:off x="577064" y="1052737"/>
          <a:ext cx="10847528" cy="4936021"/>
        </p:xfrm>
        <a:graphic>
          <a:graphicData uri="http://schemas.openxmlformats.org/drawingml/2006/table">
            <a:tbl>
              <a:tblPr/>
              <a:tblGrid>
                <a:gridCol w="2609022"/>
                <a:gridCol w="1142338"/>
                <a:gridCol w="1013987"/>
                <a:gridCol w="1089662"/>
                <a:gridCol w="950247"/>
                <a:gridCol w="216583"/>
                <a:gridCol w="1200762"/>
                <a:gridCol w="1112759"/>
                <a:gridCol w="216024"/>
                <a:gridCol w="1296144"/>
              </a:tblGrid>
              <a:tr h="78600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 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(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tabellare+speciale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Tabellare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54460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U – Arredamento</a:t>
                      </a:r>
                      <a:b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professionale</a:t>
                      </a:r>
                      <a:endParaRPr lang="it-IT" sz="15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6.453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9,8%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1.824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8,3%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-7,1%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L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Maschili attualità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6.357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-27,7%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1.695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-3,7%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-18,8%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3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T2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Altri Arredamento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3.419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5,7%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1.426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-0,9%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G –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Benessere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2.809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-17,9%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1.989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-13,2%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-3,6%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M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1 - Altri Maschili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2.592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5,7%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895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R –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Turismo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2.398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28,7%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1.096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28,1%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-0,4%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E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Cucina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-9,1%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844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-11,6%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-3,2%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2882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19436" y="17807"/>
            <a:ext cx="10153128" cy="98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Testate divise per Gruppi</a:t>
            </a:r>
            <a:b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Periodo Gennaio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2017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Giugno 2018 - </a:t>
            </a:r>
            <a:r>
              <a:rPr lang="it-IT" altLang="it-IT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FATTURATI (per 1.000) E SPAZI</a:t>
            </a:r>
            <a: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it-IT" sz="18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998237"/>
              </p:ext>
            </p:extLst>
          </p:nvPr>
        </p:nvGraphicFramePr>
        <p:xfrm>
          <a:off x="577064" y="1052737"/>
          <a:ext cx="10847528" cy="4425021"/>
        </p:xfrm>
        <a:graphic>
          <a:graphicData uri="http://schemas.openxmlformats.org/drawingml/2006/table">
            <a:tbl>
              <a:tblPr/>
              <a:tblGrid>
                <a:gridCol w="2609022"/>
                <a:gridCol w="1142338"/>
                <a:gridCol w="1013987"/>
                <a:gridCol w="1089662"/>
                <a:gridCol w="950247"/>
                <a:gridCol w="216583"/>
                <a:gridCol w="1200762"/>
                <a:gridCol w="1112759"/>
                <a:gridCol w="216024"/>
                <a:gridCol w="1296144"/>
              </a:tblGrid>
              <a:tr h="78600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 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(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tabellare+speciale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Tabellare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54460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V –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Professionali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1.349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-63,1%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527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-47,6%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-25,5%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Y –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1.336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-9,4%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1.137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-8,4%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3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X –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Natura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657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-17,6%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-3,7%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-10,6%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B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Altri Femminili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512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-5,9%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1.393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0,7%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0,38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0,35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-8,0%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I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Guide e altri Familiari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15,8%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846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28,0%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0,55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0,48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-13,1%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S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Bambini e ragazzi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-24,9%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-33,3%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-5,7%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94960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1433788" y="2877954"/>
            <a:ext cx="5274716" cy="1564614"/>
          </a:xfrm>
        </p:spPr>
        <p:txBody>
          <a:bodyPr/>
          <a:lstStyle/>
          <a:p>
            <a:r>
              <a:rPr lang="it-IT" sz="6000" dirty="0" err="1" smtClean="0"/>
              <a:t>Thank</a:t>
            </a:r>
            <a:r>
              <a:rPr lang="it-IT" sz="6000" dirty="0" smtClean="0"/>
              <a:t> </a:t>
            </a:r>
            <a:r>
              <a:rPr lang="it-IT" sz="6000" dirty="0" err="1" smtClean="0"/>
              <a:t>you</a:t>
            </a:r>
            <a:endParaRPr lang="it-IT" sz="6000" dirty="0"/>
          </a:p>
        </p:txBody>
      </p:sp>
      <p:sp>
        <p:nvSpPr>
          <p:cNvPr id="7" name="Sottotitolo 4"/>
          <p:cNvSpPr>
            <a:spLocks noGrp="1"/>
          </p:cNvSpPr>
          <p:nvPr>
            <p:ph type="subTitle" idx="1"/>
          </p:nvPr>
        </p:nvSpPr>
        <p:spPr>
          <a:xfrm>
            <a:off x="1541365" y="4501190"/>
            <a:ext cx="9337921" cy="1232066"/>
          </a:xfrm>
        </p:spPr>
        <p:txBody>
          <a:bodyPr/>
          <a:lstStyle/>
          <a:p>
            <a:pPr algn="l"/>
            <a:r>
              <a:rPr lang="it-IT" sz="2000" dirty="0" smtClean="0"/>
              <a:t>Chiara Castelli</a:t>
            </a:r>
            <a:br>
              <a:rPr lang="it-IT" sz="2000" dirty="0" smtClean="0"/>
            </a:br>
            <a:r>
              <a:rPr lang="it-IT" sz="2000" dirty="0" smtClean="0"/>
              <a:t>Tel. +39 348 1001107</a:t>
            </a:r>
            <a:br>
              <a:rPr lang="it-IT" sz="2000" dirty="0" smtClean="0"/>
            </a:br>
            <a:r>
              <a:rPr lang="it-IT" sz="2000" dirty="0" smtClean="0">
                <a:hlinkClick r:id="rId2"/>
              </a:rPr>
              <a:t>c.castelli@reply.eu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www.reply.com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37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551019"/>
              </p:ext>
            </p:extLst>
          </p:nvPr>
        </p:nvGraphicFramePr>
        <p:xfrm>
          <a:off x="751297" y="345267"/>
          <a:ext cx="10728000" cy="2503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/>
              </a:tblGrid>
              <a:tr h="708833"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QUOTIDIANE NUOVE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Giugno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2018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ctr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Nessuna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049800"/>
              </p:ext>
            </p:extLst>
          </p:nvPr>
        </p:nvGraphicFramePr>
        <p:xfrm>
          <a:off x="751297" y="3738404"/>
          <a:ext cx="10728000" cy="2514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/>
              </a:tblGrid>
              <a:tr h="719296"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QUOTIDIANE CHIUSE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Giugno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2018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ctr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Avvisatore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Marittimo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 (</a:t>
                      </a:r>
                      <a:r>
                        <a:rPr lang="de-DE" sz="1800" b="1" i="0" baseline="0" dirty="0" err="1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Dic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. 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61153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4000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– Totale Fatturato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(per 1.000) e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Spazi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337683" y="737052"/>
            <a:ext cx="11516635" cy="6001188"/>
            <a:chOff x="337683" y="737052"/>
            <a:chExt cx="11516635" cy="6001188"/>
          </a:xfrm>
        </p:grpSpPr>
        <p:graphicFrame>
          <p:nvGraphicFramePr>
            <p:cNvPr id="35" name="Grafico 3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32573343"/>
                </p:ext>
              </p:extLst>
            </p:nvPr>
          </p:nvGraphicFramePr>
          <p:xfrm>
            <a:off x="508623" y="1187152"/>
            <a:ext cx="11145047" cy="22068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Rettangolo 8"/>
            <p:cNvSpPr/>
            <p:nvPr/>
          </p:nvSpPr>
          <p:spPr bwMode="auto">
            <a:xfrm>
              <a:off x="337683" y="3586463"/>
              <a:ext cx="11507961" cy="273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3" name="Rettangolo 2"/>
            <p:cNvSpPr/>
            <p:nvPr/>
          </p:nvSpPr>
          <p:spPr bwMode="auto">
            <a:xfrm>
              <a:off x="346357" y="745123"/>
              <a:ext cx="11507961" cy="2736000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9338683" y="737052"/>
              <a:ext cx="2506961" cy="30777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chemeClr val="bg1"/>
                  </a:solidFill>
                </a:rPr>
                <a:t>Totale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Fatturato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9338682" y="3586056"/>
              <a:ext cx="2506961" cy="30777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chemeClr val="bg1"/>
                  </a:solidFill>
                </a:rPr>
                <a:t>Totale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Spazi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1348036" y="3828211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-0,9%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grpSp>
          <p:nvGrpSpPr>
            <p:cNvPr id="21" name="Gruppo 20"/>
            <p:cNvGrpSpPr/>
            <p:nvPr/>
          </p:nvGrpSpPr>
          <p:grpSpPr>
            <a:xfrm>
              <a:off x="8010872" y="6476630"/>
              <a:ext cx="2902344" cy="261610"/>
              <a:chOff x="7968208" y="6476630"/>
              <a:chExt cx="2902344" cy="261610"/>
            </a:xfrm>
          </p:grpSpPr>
          <p:sp>
            <p:nvSpPr>
              <p:cNvPr id="12" name="CasellaDiTesto 11"/>
              <p:cNvSpPr txBox="1"/>
              <p:nvPr/>
            </p:nvSpPr>
            <p:spPr>
              <a:xfrm>
                <a:off x="8289384" y="6476630"/>
                <a:ext cx="4972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2017 </a:t>
                </a:r>
                <a:endParaRPr lang="en-US" dirty="0"/>
              </a:p>
            </p:txBody>
          </p:sp>
          <p:sp>
            <p:nvSpPr>
              <p:cNvPr id="13" name="Rettangolo 12"/>
              <p:cNvSpPr/>
              <p:nvPr/>
            </p:nvSpPr>
            <p:spPr bwMode="auto">
              <a:xfrm>
                <a:off x="7968208" y="6525557"/>
                <a:ext cx="288032" cy="163757"/>
              </a:xfrm>
              <a:prstGeom prst="rect">
                <a:avLst/>
              </a:prstGeom>
              <a:solidFill>
                <a:srgbClr val="576B8A"/>
              </a:solidFill>
              <a:ln w="28575">
                <a:solidFill>
                  <a:srgbClr val="576B8A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CasellaDiTesto 13"/>
              <p:cNvSpPr txBox="1"/>
              <p:nvPr/>
            </p:nvSpPr>
            <p:spPr>
              <a:xfrm>
                <a:off x="9305880" y="6476630"/>
                <a:ext cx="4972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2018 </a:t>
                </a:r>
                <a:endParaRPr lang="en-US" dirty="0"/>
              </a:p>
            </p:txBody>
          </p:sp>
          <p:sp>
            <p:nvSpPr>
              <p:cNvPr id="15" name="Rettangolo 14"/>
              <p:cNvSpPr/>
              <p:nvPr/>
            </p:nvSpPr>
            <p:spPr bwMode="auto">
              <a:xfrm>
                <a:off x="9002608" y="6525557"/>
                <a:ext cx="288032" cy="163757"/>
              </a:xfrm>
              <a:prstGeom prst="rect">
                <a:avLst/>
              </a:prstGeom>
              <a:solidFill>
                <a:srgbClr val="FFB400"/>
              </a:solidFill>
              <a:ln w="28575">
                <a:solidFill>
                  <a:srgbClr val="FFB400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10222552" y="6479758"/>
                <a:ext cx="648000" cy="25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Diff % </a:t>
                </a:r>
                <a:endParaRPr lang="en-US" dirty="0"/>
              </a:p>
            </p:txBody>
          </p:sp>
          <p:sp>
            <p:nvSpPr>
              <p:cNvPr id="20" name="Rettangolo 19"/>
              <p:cNvSpPr/>
              <p:nvPr/>
            </p:nvSpPr>
            <p:spPr bwMode="auto">
              <a:xfrm>
                <a:off x="9912424" y="6528685"/>
                <a:ext cx="288032" cy="163757"/>
              </a:xfrm>
              <a:prstGeom prst="rect">
                <a:avLst/>
              </a:prstGeom>
              <a:solidFill>
                <a:srgbClr val="C00000"/>
              </a:solidFill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CasellaDiTesto 24"/>
            <p:cNvSpPr txBox="1"/>
            <p:nvPr/>
          </p:nvSpPr>
          <p:spPr>
            <a:xfrm>
              <a:off x="2193306" y="3828211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-4,1%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3057901" y="3827664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-0,3%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3917730" y="3827664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0,3%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3864583" y="907539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-3,7%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2" name="CasellaDiTesto 1"/>
            <p:cNvSpPr txBox="1"/>
            <p:nvPr/>
          </p:nvSpPr>
          <p:spPr>
            <a:xfrm>
              <a:off x="1272545" y="898635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-7,6%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2961854" y="904364"/>
              <a:ext cx="720008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-10,0%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2143440" y="898635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-9,2%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4715772" y="900181"/>
              <a:ext cx="648000" cy="29160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-8,5%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4775707" y="3822544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-0,4%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5601233" y="900181"/>
              <a:ext cx="648000" cy="29160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-1,7%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36" name="Grafico 3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49083870"/>
                </p:ext>
              </p:extLst>
            </p:nvPr>
          </p:nvGraphicFramePr>
          <p:xfrm>
            <a:off x="509162" y="4225391"/>
            <a:ext cx="11182350" cy="19777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7" name="CasellaDiTesto 36"/>
            <p:cNvSpPr txBox="1"/>
            <p:nvPr/>
          </p:nvSpPr>
          <p:spPr>
            <a:xfrm>
              <a:off x="5643255" y="3827988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solidFill>
                    <a:schemeClr val="bg1"/>
                  </a:solidFill>
                </a:rPr>
                <a:t>3</a:t>
              </a:r>
              <a:r>
                <a:rPr lang="en-US" sz="1300" dirty="0" smtClean="0">
                  <a:solidFill>
                    <a:schemeClr val="bg1"/>
                  </a:solidFill>
                </a:rPr>
                <a:t>,4%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489352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3999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– Totale Fatturato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(per 1.000) e Spazi</a:t>
            </a: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857858"/>
              </p:ext>
            </p:extLst>
          </p:nvPr>
        </p:nvGraphicFramePr>
        <p:xfrm>
          <a:off x="2392088" y="1884414"/>
          <a:ext cx="7407824" cy="3089172"/>
        </p:xfrm>
        <a:graphic>
          <a:graphicData uri="http://schemas.openxmlformats.org/drawingml/2006/table">
            <a:tbl>
              <a:tblPr/>
              <a:tblGrid>
                <a:gridCol w="1757392"/>
                <a:gridCol w="789346"/>
                <a:gridCol w="789346"/>
                <a:gridCol w="789346"/>
                <a:gridCol w="789346"/>
                <a:gridCol w="789346"/>
                <a:gridCol w="789346"/>
                <a:gridCol w="914356"/>
              </a:tblGrid>
              <a:tr h="7875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Gen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Feb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Mar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Apr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Mag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Giu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Prog</a:t>
                      </a: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Giu</a:t>
                      </a:r>
                      <a:endParaRPr lang="it-IT" sz="14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2018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26" marB="4572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Quotidiani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37.165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40.945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52.039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46.619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50.585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48.386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275.738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5236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9,2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-10,0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-3,7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-8,5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-1,7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 smtClean="0">
                          <a:effectLst/>
                          <a:latin typeface="Arial" panose="020B0604020202020204" pitchFamily="34" charset="0"/>
                        </a:rPr>
                        <a:t>-6,9%</a:t>
                      </a:r>
                      <a:endParaRPr lang="it-IT" sz="1400" b="1" i="1" u="sng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558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Quotidiani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27.406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28.700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36.314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34.537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36.455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34.513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197.924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5236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4,1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-0,4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 smtClean="0">
                          <a:effectLst/>
                          <a:latin typeface="Arial" panose="020B0604020202020204" pitchFamily="34" charset="0"/>
                        </a:rPr>
                        <a:t>-0,3</a:t>
                      </a:r>
                      <a:endParaRPr lang="it-IT" sz="1400" b="1" i="1" u="sng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34471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4000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-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(per 1.000) e Spazi</a:t>
            </a: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182303"/>
              </p:ext>
            </p:extLst>
          </p:nvPr>
        </p:nvGraphicFramePr>
        <p:xfrm>
          <a:off x="2232321" y="1014722"/>
          <a:ext cx="7727358" cy="4828556"/>
        </p:xfrm>
        <a:graphic>
          <a:graphicData uri="http://schemas.openxmlformats.org/drawingml/2006/table">
            <a:tbl>
              <a:tblPr/>
              <a:tblGrid>
                <a:gridCol w="1642062"/>
                <a:gridCol w="869328"/>
                <a:gridCol w="869328"/>
                <a:gridCol w="869328"/>
                <a:gridCol w="869328"/>
                <a:gridCol w="869328"/>
                <a:gridCol w="869328"/>
                <a:gridCol w="869328"/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Nazionale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12.285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15.621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23.520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20.918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23.657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23.888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119.890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Spazi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Nazionale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4.670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5.094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7.858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7.823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8.181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6.831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40.457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14,5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3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Locale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12.561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13.363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16.317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15.135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17.206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15.751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90.332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Locale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20.507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21.315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26.214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24.568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26.207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25.844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144.654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57809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4000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-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(per 1.000) e Spazi</a:t>
            </a: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428039"/>
              </p:ext>
            </p:extLst>
          </p:nvPr>
        </p:nvGraphicFramePr>
        <p:xfrm>
          <a:off x="1957790" y="764704"/>
          <a:ext cx="8276420" cy="5619945"/>
        </p:xfrm>
        <a:graphic>
          <a:graphicData uri="http://schemas.openxmlformats.org/drawingml/2006/table">
            <a:tbl>
              <a:tblPr/>
              <a:tblGrid>
                <a:gridCol w="2591517"/>
                <a:gridCol w="812129"/>
                <a:gridCol w="812129"/>
                <a:gridCol w="812129"/>
                <a:gridCol w="812129"/>
                <a:gridCol w="812129"/>
                <a:gridCol w="812129"/>
                <a:gridCol w="812129"/>
              </a:tblGrid>
              <a:tr h="67829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126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9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Classified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5.226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4.599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4.917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3.980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4.096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3.777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26.593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81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2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Classified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81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-15,9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690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Legale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4.763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4.855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4.929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4.239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4.248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3.949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26.983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81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-27,8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-33,3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-22,6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2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Legale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943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5.837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3633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-11,3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690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Finanziaria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2.330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2.507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2.356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2.347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1.378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11.940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81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53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Finanziaria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387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341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81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63244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0" y="44624"/>
            <a:ext cx="9144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–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Peso % del Fatturato e degli Spazi 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Progressivo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a Giugno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843353"/>
              </p:ext>
            </p:extLst>
          </p:nvPr>
        </p:nvGraphicFramePr>
        <p:xfrm>
          <a:off x="814341" y="1448644"/>
          <a:ext cx="10563318" cy="4283637"/>
        </p:xfrm>
        <a:graphic>
          <a:graphicData uri="http://schemas.openxmlformats.org/drawingml/2006/table">
            <a:tbl>
              <a:tblPr/>
              <a:tblGrid>
                <a:gridCol w="1217612"/>
                <a:gridCol w="1721223"/>
                <a:gridCol w="1438836"/>
                <a:gridCol w="1371600"/>
                <a:gridCol w="282388"/>
                <a:gridCol w="1788459"/>
                <a:gridCol w="1398494"/>
                <a:gridCol w="1344706"/>
              </a:tblGrid>
              <a:tr h="1254215"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progressivo a Giugno</a:t>
                      </a:r>
                      <a:endParaRPr lang="it-IT" sz="1400" b="1" i="0" u="none" strike="noStrike" baseline="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(per 1.000</a:t>
                      </a:r>
                      <a:r>
                        <a:rPr lang="it-IT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progressivo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Giugno</a:t>
                      </a:r>
                    </a:p>
                    <a:p>
                      <a:pPr algn="ctr" fontAlgn="b"/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 progressivo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Giugno</a:t>
                      </a:r>
                    </a:p>
                    <a:p>
                      <a:pPr algn="ctr" fontAlgn="b"/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progressivi a Giugno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progressivo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Giugno</a:t>
                      </a:r>
                    </a:p>
                    <a:p>
                      <a:pPr algn="ctr" fontAlgn="b"/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 progressivo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Giugno</a:t>
                      </a:r>
                    </a:p>
                    <a:p>
                      <a:pPr algn="ctr" fontAlgn="b"/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</a:tr>
              <a:tr h="134470">
                <a:tc>
                  <a:txBody>
                    <a:bodyPr/>
                    <a:lstStyle/>
                    <a:p>
                      <a:pPr algn="ctr" fontAlgn="b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effectLst/>
                          <a:latin typeface="Arial" panose="020B0604020202020204" pitchFamily="34" charset="0"/>
                        </a:rPr>
                        <a:t>275.738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effectLst/>
                          <a:latin typeface="Arial" panose="020B0604020202020204" pitchFamily="34" charset="0"/>
                        </a:rPr>
                        <a:t>197.924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Nazionale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119.890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43,5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42,8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40.457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20,4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19,2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Locale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90.332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32,8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31,9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144.654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73,1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73,6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Classified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26.593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9,6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9,5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4.828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Legale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26.983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9,8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11,8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5.837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Finanziaria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11.940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4,3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2.148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 dirty="0"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96129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472097"/>
              </p:ext>
            </p:extLst>
          </p:nvPr>
        </p:nvGraphicFramePr>
        <p:xfrm>
          <a:off x="732000" y="1203960"/>
          <a:ext cx="107280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0399"/>
                <a:gridCol w="5517601"/>
              </a:tblGrid>
              <a:tr h="579090"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PERIODICHE NUOVE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Giugno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2018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42630">
                <a:tc>
                  <a:txBody>
                    <a:bodyPr/>
                    <a:lstStyle/>
                    <a:p>
                      <a:pPr algn="l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Avvisatore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Marittimo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(Gen. 2018)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(Y)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Piace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Cucinare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(Feb. 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Sud (Apr.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2018)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Giallo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Zafferano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(Apr. 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Mag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Accessory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(Mar. 2018)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Femminili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Millennium (Mag. 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Maschili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Stili di Vita (M)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30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Spy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Giu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Familiari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(H)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Uomini e Donne Magazine (Mar. 2018)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Familiari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(H)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30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Visto Tv (Mar. 2018)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Guide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altri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Familiari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(I)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Youngtimer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it-IT" sz="1800" b="1" i="0" kern="1200" noProof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Mag. 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Automotive (P)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70049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52857"/>
              </p:ext>
            </p:extLst>
          </p:nvPr>
        </p:nvGraphicFramePr>
        <p:xfrm>
          <a:off x="732000" y="1752600"/>
          <a:ext cx="107280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0399"/>
                <a:gridCol w="5517601"/>
              </a:tblGrid>
              <a:tr h="549879"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PERIODICHE CHIUSE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Giugno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2018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30924">
                <a:tc>
                  <a:txBody>
                    <a:bodyPr/>
                    <a:lstStyle/>
                    <a:p>
                      <a:pPr algn="ctr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Stai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(Lug. 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Benessere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(G)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M.C.</a:t>
                      </a:r>
                      <a:r>
                        <a:rPr lang="it-IT" altLang="it-IT" sz="1800" b="1" i="0" kern="1200" baseline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Bis Sfilate (Gen. 2018)</a:t>
                      </a:r>
                      <a:endParaRPr lang="it-IT" altLang="it-IT" sz="1800" b="1" i="0" kern="120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Femminili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Moda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(D)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Sorrisi in Tavola (Mar.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Accessory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Ott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(V)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Bambini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Ott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(V)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Gioiello (Gen.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(V)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Sposa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Ott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(V)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92608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4.xml><?xml version="1.0" encoding="utf-8"?>
<a:theme xmlns:a="http://schemas.openxmlformats.org/drawingml/2006/main" name="1_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24399</TotalTime>
  <Words>1762</Words>
  <Application>Microsoft Office PowerPoint</Application>
  <PresentationFormat>Widescreen</PresentationFormat>
  <Paragraphs>956</Paragraphs>
  <Slides>17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Calibri</vt:lpstr>
      <vt:lpstr>Verdana</vt:lpstr>
      <vt:lpstr>Wingdings</vt:lpstr>
      <vt:lpstr>1_Default Design</vt:lpstr>
      <vt:lpstr>2_Default Design</vt:lpstr>
      <vt:lpstr>Reply</vt:lpstr>
      <vt:lpstr>1_Reply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Testate divise per Gruppi Periodo Gennaio 2017 – Giugno 2018 - FATTURATI (per 1.000) E SPAZI </vt:lpstr>
      <vt:lpstr> Testate divise per Gruppi Periodo Gennaio 2017 – Giugno 2018 - FATTURATI (per 1.000) E SPAZI </vt:lpstr>
      <vt:lpstr> Testate divise per Gruppi Periodo Gennaio 2017 – Giugno 2018 - FATTURATI (per 1.000) E SPAZI </vt:lpstr>
      <vt:lpstr>Thank you</vt:lpstr>
    </vt:vector>
  </TitlesOfParts>
  <Company>Reply Consulting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Dati Mensili Osservatorio Stampa</dc:title>
  <dc:creator>Reply Consulting</dc:creator>
  <cp:lastModifiedBy>Selvaggi Laura</cp:lastModifiedBy>
  <cp:revision>2045</cp:revision>
  <cp:lastPrinted>2018-07-20T07:54:25Z</cp:lastPrinted>
  <dcterms:created xsi:type="dcterms:W3CDTF">2006-03-29T09:09:15Z</dcterms:created>
  <dcterms:modified xsi:type="dcterms:W3CDTF">2018-07-24T08:06:16Z</dcterms:modified>
</cp:coreProperties>
</file>