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39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39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elli Chiara" initials="CC" lastIdx="1" clrIdx="0">
    <p:extLst>
      <p:ext uri="{19B8F6BF-5375-455C-9EA6-DF929625EA0E}">
        <p15:presenceInfo xmlns:p15="http://schemas.microsoft.com/office/powerpoint/2012/main" userId="S-1-5-21-417365229-399659180-1714775081-44684" providerId="AD"/>
      </p:ext>
    </p:extLst>
  </p:cmAuthor>
  <p:cmAuthor id="2" name="Sacchi Matteo" initials="SM" lastIdx="1" clrIdx="1">
    <p:extLst>
      <p:ext uri="{19B8F6BF-5375-455C-9EA6-DF929625EA0E}">
        <p15:presenceInfo xmlns:p15="http://schemas.microsoft.com/office/powerpoint/2012/main" userId="S-1-5-21-417365229-399659180-1714775081-184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D43"/>
    <a:srgbClr val="FFCB25"/>
    <a:srgbClr val="44548C"/>
    <a:srgbClr val="2777F9"/>
    <a:srgbClr val="92D050"/>
    <a:srgbClr val="FFC000"/>
    <a:srgbClr val="F3F672"/>
    <a:srgbClr val="2FB0F1"/>
    <a:srgbClr val="FAF02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894" y="54"/>
      </p:cViewPr>
      <p:guideLst>
        <p:guide orient="horz" pos="2115"/>
        <p:guide pos="3817"/>
        <p:guide orient="horz" pos="36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0_Tavole%20per%20Insigt%20-%20Agosto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1_Grafico%20Settore%20merceologico%20-%20Mensile%20e%20Progressiv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1_Grafico%20Settore%20merceologico%20-%20Mensile%20e%20Progressiv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0_Tavole%20per%20Insigt%20-%20Agosto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0_Tavole%20per%20Insigt%20-%20Agosto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0_Tavole%20per%20Insigt%20-%20Agosto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8.%20Agosto%202018\File%20di%20Lavoro\10_Tavole%20per%20Insigt%20-%20Agosto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7.%20Luglio%202018\File%20di%20Lavoro\09_Grafici%20Video%20e%20Modalit&#224;%20di%20Vendi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3.%20Marzo%202018\File%20di%20Lavoro\09_Grafici%20Video%20e%20Modalit&#224;%20di%20Vend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/>
              <a:t>Peso % di ciascun Device</a:t>
            </a:r>
          </a:p>
        </c:rich>
      </c:tx>
      <c:layout>
        <c:manualLayout>
          <c:xMode val="edge"/>
          <c:yMode val="edge"/>
          <c:x val="0.17309716206606762"/>
          <c:y val="4.53634613392579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0137622916083061E-2"/>
          <c:y val="0.11386228796153752"/>
          <c:w val="0.91972475416783384"/>
          <c:h val="0.681806037269476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Foglio2!$B$11</c:f>
              <c:strCache>
                <c:ptCount val="1"/>
                <c:pt idx="0">
                  <c:v>Desktop/Tablet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8BB9BE0-6B92-4AB7-B184-669F920E73CD}" type="VALUE">
                      <a:rPr lang="en-US" sz="1000" b="1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3ED09D5-D519-4071-AFB2-900ECCB8C606}" type="VALUE">
                      <a:rPr lang="en-US" sz="1000" b="1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Foglio2!$B$12:$B$13</c:f>
              <c:numCache>
                <c:formatCode>0.00%</c:formatCode>
                <c:ptCount val="2"/>
                <c:pt idx="0">
                  <c:v>0.71735362571137795</c:v>
                </c:pt>
                <c:pt idx="1">
                  <c:v>0.76738688035258595</c:v>
                </c:pt>
              </c:numCache>
            </c:numRef>
          </c:val>
        </c:ser>
        <c:ser>
          <c:idx val="1"/>
          <c:order val="1"/>
          <c:tx>
            <c:strRef>
              <c:f>Foglio2!$C$11</c:f>
              <c:strCache>
                <c:ptCount val="1"/>
                <c:pt idx="0">
                  <c:v>Smart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Foglio2!$A$12:$A$13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Foglio2!$C$12:$C$13</c:f>
              <c:numCache>
                <c:formatCode>0.00%</c:formatCode>
                <c:ptCount val="2"/>
                <c:pt idx="0">
                  <c:v>8.1075689489553413E-4</c:v>
                </c:pt>
                <c:pt idx="1">
                  <c:v>3.3936374436014825E-4</c:v>
                </c:pt>
              </c:numCache>
            </c:numRef>
          </c:val>
        </c:ser>
        <c:ser>
          <c:idx val="2"/>
          <c:order val="2"/>
          <c:tx>
            <c:strRef>
              <c:f>Foglio2!$D$11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6BDD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EFEC5CD-7492-4F5C-96CC-8D97F61FF06A}" type="VALUE">
                      <a:rPr lang="en-US" sz="1000" b="1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80A555E-6A09-4169-8378-71A2EC0EC03D}" type="VALUE">
                      <a:rPr lang="en-US" sz="1000" b="1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Foglio2!$D$12:$D$13</c:f>
              <c:numCache>
                <c:formatCode>0.00%</c:formatCode>
                <c:ptCount val="2"/>
                <c:pt idx="0">
                  <c:v>0.28183561739372637</c:v>
                </c:pt>
                <c:pt idx="1">
                  <c:v>0.23227375590305385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899528"/>
        <c:axId val="142899920"/>
      </c:barChart>
      <c:catAx>
        <c:axId val="14289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2899920"/>
        <c:crosses val="autoZero"/>
        <c:auto val="1"/>
        <c:lblAlgn val="ctr"/>
        <c:lblOffset val="100"/>
        <c:noMultiLvlLbl val="0"/>
      </c:catAx>
      <c:valAx>
        <c:axId val="1428999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89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4743615166497578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MENSILE'!$H$2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MENSILE'!$A$3:$F$29</c:f>
              <c:multiLvlStrCache>
                <c:ptCount val="27"/>
                <c:lvl>
                  <c:pt idx="0">
                    <c:v>Varie</c:v>
                  </c:pt>
                  <c:pt idx="1">
                    <c:v>Media/Editoria</c:v>
                  </c:pt>
                  <c:pt idx="2">
                    <c:v>Automobili</c:v>
                  </c:pt>
                  <c:pt idx="3">
                    <c:v>Servizi Professionali</c:v>
                  </c:pt>
                  <c:pt idx="4">
                    <c:v>Finanza/Assicurazioni</c:v>
                  </c:pt>
                  <c:pt idx="5">
                    <c:v>Distribuzione</c:v>
                  </c:pt>
                  <c:pt idx="6">
                    <c:v>Telecomunicazioni</c:v>
                  </c:pt>
                  <c:pt idx="7">
                    <c:v>Locale</c:v>
                  </c:pt>
                  <c:pt idx="8">
                    <c:v>Alimentari</c:v>
                  </c:pt>
                  <c:pt idx="9">
                    <c:v>Tempo libero</c:v>
                  </c:pt>
                  <c:pt idx="10">
                    <c:v>Bevande/Alcoolici</c:v>
                  </c:pt>
                  <c:pt idx="11">
                    <c:v>Abbigliamento</c:v>
                  </c:pt>
                  <c:pt idx="12">
                    <c:v>Turismo/Viaggi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Cura persona</c:v>
                  </c:pt>
                  <c:pt idx="16">
                    <c:v>Farmaceutici/Sanitari</c:v>
                  </c:pt>
                  <c:pt idx="17">
                    <c:v>Enti/Istituzioni</c:v>
                  </c:pt>
                  <c:pt idx="18">
                    <c:v>Abitazione</c:v>
                  </c:pt>
                  <c:pt idx="19">
                    <c:v>Oggetti personali</c:v>
                  </c:pt>
                  <c:pt idx="20">
                    <c:v>Giochi/Articoli scolastici</c:v>
                  </c:pt>
                  <c:pt idx="21">
                    <c:v>Gestione casa</c:v>
                  </c:pt>
                  <c:pt idx="22">
                    <c:v>Elettrodomestici</c:v>
                  </c:pt>
                  <c:pt idx="23">
                    <c:v>Di Servizio</c:v>
                  </c:pt>
                  <c:pt idx="24">
                    <c:v>Toiletries</c:v>
                  </c:pt>
                  <c:pt idx="25">
                    <c:v>Moto/Veicoli</c:v>
                  </c:pt>
                  <c:pt idx="26">
                    <c:v>Rubricata</c:v>
                  </c:pt>
                </c:lvl>
                <c:lvl>
                  <c:pt idx="0">
                    <c:v>2%</c:v>
                  </c:pt>
                  <c:pt idx="1">
                    <c:v>1%</c:v>
                  </c:pt>
                  <c:pt idx="2">
                    <c:v>4%</c:v>
                  </c:pt>
                  <c:pt idx="3">
                    <c:v>12%</c:v>
                  </c:pt>
                  <c:pt idx="4">
                    <c:v>2%</c:v>
                  </c:pt>
                  <c:pt idx="5">
                    <c:v>2%</c:v>
                  </c:pt>
                  <c:pt idx="6">
                    <c:v>5%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14%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7%</c:v>
                  </c:pt>
                  <c:pt idx="19">
                    <c:v>5%</c:v>
                  </c:pt>
                  <c:pt idx="20">
                    <c:v>4%</c:v>
                  </c:pt>
                  <c:pt idx="21">
                    <c:v>0%</c:v>
                  </c:pt>
                  <c:pt idx="22">
                    <c:v>2%</c:v>
                  </c:pt>
                  <c:pt idx="23">
                    <c:v>19%</c:v>
                  </c:pt>
                  <c:pt idx="24">
                    <c:v>4%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2%</c:v>
                  </c:pt>
                  <c:pt idx="1">
                    <c:v>1%</c:v>
                  </c:pt>
                  <c:pt idx="2">
                    <c:v>4%</c:v>
                  </c:pt>
                  <c:pt idx="3">
                    <c:v>15%</c:v>
                  </c:pt>
                  <c:pt idx="4">
                    <c:v>2%</c:v>
                  </c:pt>
                  <c:pt idx="5">
                    <c:v>2%</c:v>
                  </c:pt>
                  <c:pt idx="6">
                    <c:v>4%</c:v>
                  </c:pt>
                  <c:pt idx="7">
                    <c:v>1%</c:v>
                  </c:pt>
                  <c:pt idx="8">
                    <c:v>1%</c:v>
                  </c:pt>
                  <c:pt idx="9">
                    <c:v>2%</c:v>
                  </c:pt>
                  <c:pt idx="10">
                    <c:v>6%</c:v>
                  </c:pt>
                  <c:pt idx="11">
                    <c:v>2%</c:v>
                  </c:pt>
                  <c:pt idx="12">
                    <c:v>1%</c:v>
                  </c:pt>
                  <c:pt idx="13">
                    <c:v>3%</c:v>
                  </c:pt>
                  <c:pt idx="14">
                    <c:v>1%</c:v>
                  </c:pt>
                  <c:pt idx="15">
                    <c:v>18%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4%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1%</c:v>
                  </c:pt>
                  <c:pt idx="23">
                    <c:v>14%</c:v>
                  </c:pt>
                  <c:pt idx="24">
                    <c:v>5%</c:v>
                  </c:pt>
                  <c:pt idx="25">
                    <c:v>0%</c:v>
                  </c:pt>
                  <c:pt idx="26">
                    <c:v>0%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MENSILE'!$H$3:$H$29</c:f>
              <c:numCache>
                <c:formatCode>0.0%</c:formatCode>
                <c:ptCount val="27"/>
                <c:pt idx="0">
                  <c:v>0.18638456958139787</c:v>
                </c:pt>
                <c:pt idx="1">
                  <c:v>0.14204927637568726</c:v>
                </c:pt>
                <c:pt idx="2">
                  <c:v>0.12339806835403713</c:v>
                </c:pt>
                <c:pt idx="3">
                  <c:v>7.3193021609962522E-2</c:v>
                </c:pt>
                <c:pt idx="4">
                  <c:v>5.1311638192019719E-2</c:v>
                </c:pt>
                <c:pt idx="5">
                  <c:v>4.9447005123161379E-2</c:v>
                </c:pt>
                <c:pt idx="6">
                  <c:v>4.9425314045290769E-2</c:v>
                </c:pt>
                <c:pt idx="7">
                  <c:v>4.0980146203374895E-2</c:v>
                </c:pt>
                <c:pt idx="8">
                  <c:v>3.7249026969957647E-2</c:v>
                </c:pt>
                <c:pt idx="9">
                  <c:v>3.6391205455655981E-2</c:v>
                </c:pt>
                <c:pt idx="10">
                  <c:v>2.2454758034569592E-2</c:v>
                </c:pt>
                <c:pt idx="11">
                  <c:v>2.1840996383659592E-2</c:v>
                </c:pt>
                <c:pt idx="12">
                  <c:v>2.0439255747264948E-2</c:v>
                </c:pt>
                <c:pt idx="13">
                  <c:v>2.0082450435133986E-2</c:v>
                </c:pt>
                <c:pt idx="14">
                  <c:v>2.0022653964152985E-2</c:v>
                </c:pt>
                <c:pt idx="15">
                  <c:v>1.8069470245164556E-2</c:v>
                </c:pt>
                <c:pt idx="16">
                  <c:v>1.6900034368786433E-2</c:v>
                </c:pt>
                <c:pt idx="17">
                  <c:v>1.506723735817405E-2</c:v>
                </c:pt>
                <c:pt idx="18">
                  <c:v>1.0540922024556365E-2</c:v>
                </c:pt>
                <c:pt idx="19">
                  <c:v>9.207373193192283E-3</c:v>
                </c:pt>
                <c:pt idx="20">
                  <c:v>8.3057254982665078E-3</c:v>
                </c:pt>
                <c:pt idx="21">
                  <c:v>7.8265272367407743E-3</c:v>
                </c:pt>
                <c:pt idx="22">
                  <c:v>7.370141848677101E-3</c:v>
                </c:pt>
                <c:pt idx="23">
                  <c:v>5.1511439721943931E-3</c:v>
                </c:pt>
                <c:pt idx="24">
                  <c:v>4.1540381283801178E-3</c:v>
                </c:pt>
                <c:pt idx="25">
                  <c:v>2.6756335586544605E-3</c:v>
                </c:pt>
                <c:pt idx="26">
                  <c:v>6.2366091887167545E-5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411632"/>
        <c:axId val="200412024"/>
      </c:barChart>
      <c:lineChart>
        <c:grouping val="standard"/>
        <c:varyColors val="0"/>
        <c:ser>
          <c:idx val="0"/>
          <c:order val="0"/>
          <c:tx>
            <c:strRef>
              <c:f>'Grafico MENSILE'!$G$2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MENSILE'!$F$3:$F$29</c:f>
              <c:strCache>
                <c:ptCount val="27"/>
                <c:pt idx="0">
                  <c:v>Varie</c:v>
                </c:pt>
                <c:pt idx="1">
                  <c:v>Media/Editoria</c:v>
                </c:pt>
                <c:pt idx="2">
                  <c:v>Automobili</c:v>
                </c:pt>
                <c:pt idx="3">
                  <c:v>Servizi Professionali</c:v>
                </c:pt>
                <c:pt idx="4">
                  <c:v>Finanza/Assicurazioni</c:v>
                </c:pt>
                <c:pt idx="5">
                  <c:v>Distribuzione</c:v>
                </c:pt>
                <c:pt idx="6">
                  <c:v>Telecomunicazioni</c:v>
                </c:pt>
                <c:pt idx="7">
                  <c:v>Locale</c:v>
                </c:pt>
                <c:pt idx="8">
                  <c:v>Alimentari</c:v>
                </c:pt>
                <c:pt idx="9">
                  <c:v>Tempo libero</c:v>
                </c:pt>
                <c:pt idx="10">
                  <c:v>Bevande/Alcoolici</c:v>
                </c:pt>
                <c:pt idx="11">
                  <c:v>Abbigliamento</c:v>
                </c:pt>
                <c:pt idx="12">
                  <c:v>Turismo/Viaggi</c:v>
                </c:pt>
                <c:pt idx="13">
                  <c:v>Industria/Edilizia/Attività</c:v>
                </c:pt>
                <c:pt idx="14">
                  <c:v>Informatica/Fotografia</c:v>
                </c:pt>
                <c:pt idx="15">
                  <c:v>Cura persona</c:v>
                </c:pt>
                <c:pt idx="16">
                  <c:v>Farmaceutici/Sanitari</c:v>
                </c:pt>
                <c:pt idx="17">
                  <c:v>Enti/Istituzioni</c:v>
                </c:pt>
                <c:pt idx="18">
                  <c:v>Abitazione</c:v>
                </c:pt>
                <c:pt idx="19">
                  <c:v>Oggetti personali</c:v>
                </c:pt>
                <c:pt idx="20">
                  <c:v>Giochi/Articoli scolastici</c:v>
                </c:pt>
                <c:pt idx="21">
                  <c:v>Gestione casa</c:v>
                </c:pt>
                <c:pt idx="22">
                  <c:v>Elettrodomestici</c:v>
                </c:pt>
                <c:pt idx="23">
                  <c:v>Di Servizio</c:v>
                </c:pt>
                <c:pt idx="24">
                  <c:v>Toiletries</c:v>
                </c:pt>
                <c:pt idx="25">
                  <c:v>Moto/Veicoli</c:v>
                </c:pt>
                <c:pt idx="26">
                  <c:v>Rubricata</c:v>
                </c:pt>
              </c:strCache>
            </c:strRef>
          </c:cat>
          <c:val>
            <c:numRef>
              <c:f>'Grafico MENSILE'!$G$3:$G$29</c:f>
              <c:numCache>
                <c:formatCode>0.0%</c:formatCode>
                <c:ptCount val="27"/>
                <c:pt idx="0">
                  <c:v>0.14354067253005637</c:v>
                </c:pt>
                <c:pt idx="1">
                  <c:v>0.18041153846473684</c:v>
                </c:pt>
                <c:pt idx="2">
                  <c:v>0.15290878563060253</c:v>
                </c:pt>
                <c:pt idx="3">
                  <c:v>6.1269565208034643E-2</c:v>
                </c:pt>
                <c:pt idx="4">
                  <c:v>5.7947793056843534E-2</c:v>
                </c:pt>
                <c:pt idx="5">
                  <c:v>3.9355608117910543E-2</c:v>
                </c:pt>
                <c:pt idx="6">
                  <c:v>3.6096958197527507E-2</c:v>
                </c:pt>
                <c:pt idx="7">
                  <c:v>5.4375996650572737E-2</c:v>
                </c:pt>
                <c:pt idx="8">
                  <c:v>3.5738077950171976E-2</c:v>
                </c:pt>
                <c:pt idx="9">
                  <c:v>2.8908801778837191E-2</c:v>
                </c:pt>
                <c:pt idx="10">
                  <c:v>1.6428394881938809E-2</c:v>
                </c:pt>
                <c:pt idx="11">
                  <c:v>2.2165971773370492E-2</c:v>
                </c:pt>
                <c:pt idx="12">
                  <c:v>1.2809255669436101E-2</c:v>
                </c:pt>
                <c:pt idx="13">
                  <c:v>2.5009662173707741E-2</c:v>
                </c:pt>
                <c:pt idx="14">
                  <c:v>1.3081521852668013E-2</c:v>
                </c:pt>
                <c:pt idx="15">
                  <c:v>1.6490828579980143E-2</c:v>
                </c:pt>
                <c:pt idx="16">
                  <c:v>2.4572756215058379E-2</c:v>
                </c:pt>
                <c:pt idx="17">
                  <c:v>1.4026782536236975E-2</c:v>
                </c:pt>
                <c:pt idx="18">
                  <c:v>5.8110382358648417E-3</c:v>
                </c:pt>
                <c:pt idx="19">
                  <c:v>7.8302576795370379E-3</c:v>
                </c:pt>
                <c:pt idx="20">
                  <c:v>5.1335847152544209E-3</c:v>
                </c:pt>
                <c:pt idx="21">
                  <c:v>1.9754660375208351E-2</c:v>
                </c:pt>
                <c:pt idx="22">
                  <c:v>1.3295632188201196E-2</c:v>
                </c:pt>
                <c:pt idx="23">
                  <c:v>4.0356399257849979E-3</c:v>
                </c:pt>
                <c:pt idx="24">
                  <c:v>6.0447808039153991E-3</c:v>
                </c:pt>
                <c:pt idx="25">
                  <c:v>2.8015936563481727E-3</c:v>
                </c:pt>
                <c:pt idx="26">
                  <c:v>1.5384115219498439E-4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11632"/>
        <c:axId val="200412024"/>
      </c:lineChart>
      <c:catAx>
        <c:axId val="20041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412024"/>
        <c:crosses val="autoZero"/>
        <c:auto val="1"/>
        <c:lblAlgn val="ctr"/>
        <c:lblOffset val="100"/>
        <c:noMultiLvlLbl val="0"/>
      </c:catAx>
      <c:valAx>
        <c:axId val="20041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41163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4387990287856564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PROGRESSIVO'!$H$2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PROGRESSIVO'!$A$3:$F$29</c:f>
              <c:multiLvlStrCache>
                <c:ptCount val="27"/>
                <c:lvl>
                  <c:pt idx="0">
                    <c:v>Automobili</c:v>
                  </c:pt>
                  <c:pt idx="1">
                    <c:v>Varie</c:v>
                  </c:pt>
                  <c:pt idx="2">
                    <c:v>Media/Editoria</c:v>
                  </c:pt>
                  <c:pt idx="3">
                    <c:v>Servizi Professionali</c:v>
                  </c:pt>
                  <c:pt idx="4">
                    <c:v>Alimentari</c:v>
                  </c:pt>
                  <c:pt idx="5">
                    <c:v>Finanza/Assicurazioni</c:v>
                  </c:pt>
                  <c:pt idx="6">
                    <c:v>Abbigliamento</c:v>
                  </c:pt>
                  <c:pt idx="7">
                    <c:v>Telecomunicazioni</c:v>
                  </c:pt>
                  <c:pt idx="8">
                    <c:v>Distribuzione</c:v>
                  </c:pt>
                  <c:pt idx="9">
                    <c:v>Cura persona</c:v>
                  </c:pt>
                  <c:pt idx="10">
                    <c:v>Locale</c:v>
                  </c:pt>
                  <c:pt idx="11">
                    <c:v>Turismo/Viaggi</c:v>
                  </c:pt>
                  <c:pt idx="12">
                    <c:v>Tempo libero</c:v>
                  </c:pt>
                  <c:pt idx="13">
                    <c:v>Farmaceutici/Sanitari</c:v>
                  </c:pt>
                  <c:pt idx="14">
                    <c:v>Informatica/Fotografia</c:v>
                  </c:pt>
                  <c:pt idx="15">
                    <c:v>Industria/Edilizia/Attività</c:v>
                  </c:pt>
                  <c:pt idx="16">
                    <c:v>Enti/Istituzioni</c:v>
                  </c:pt>
                  <c:pt idx="17">
                    <c:v>Bevande/Alcoolici</c:v>
                  </c:pt>
                  <c:pt idx="18">
                    <c:v>Abitazione</c:v>
                  </c:pt>
                  <c:pt idx="19">
                    <c:v>Oggetti personali</c:v>
                  </c:pt>
                  <c:pt idx="20">
                    <c:v>Elettrodomestici</c:v>
                  </c:pt>
                  <c:pt idx="21">
                    <c:v>Gestione casa</c:v>
                  </c:pt>
                  <c:pt idx="22">
                    <c:v>Toiletries</c:v>
                  </c:pt>
                  <c:pt idx="23">
                    <c:v>Moto/Veicoli</c:v>
                  </c:pt>
                  <c:pt idx="24">
                    <c:v>Giochi/Articoli scolastici</c:v>
                  </c:pt>
                  <c:pt idx="25">
                    <c:v>Di Servizio</c:v>
                  </c:pt>
                  <c:pt idx="26">
                    <c:v>Rubricata</c:v>
                  </c:pt>
                </c:lvl>
                <c:lvl>
                  <c:pt idx="0">
                    <c:v>5%</c:v>
                  </c:pt>
                  <c:pt idx="1">
                    <c:v>1%</c:v>
                  </c:pt>
                  <c:pt idx="2">
                    <c:v>6%</c:v>
                  </c:pt>
                  <c:pt idx="3">
                    <c:v>16%</c:v>
                  </c:pt>
                  <c:pt idx="4">
                    <c:v>2%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6%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15%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0%</c:v>
                  </c:pt>
                </c:lvl>
                <c:lvl>
                  <c:pt idx="0">
                    <c:v>4%</c:v>
                  </c:pt>
                  <c:pt idx="1">
                    <c:v>1%</c:v>
                  </c:pt>
                  <c:pt idx="2">
                    <c:v>6%</c:v>
                  </c:pt>
                  <c:pt idx="3">
                    <c:v>17%</c:v>
                  </c:pt>
                  <c:pt idx="4">
                    <c:v>2%</c:v>
                  </c:pt>
                  <c:pt idx="5">
                    <c:v>4%</c:v>
                  </c:pt>
                  <c:pt idx="6">
                    <c:v>4%</c:v>
                  </c:pt>
                  <c:pt idx="7">
                    <c:v>2%</c:v>
                  </c:pt>
                  <c:pt idx="8">
                    <c:v>2%</c:v>
                  </c:pt>
                  <c:pt idx="9">
                    <c:v>3%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12%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PROGRESSIVO'!$H$3:$H$29</c:f>
              <c:numCache>
                <c:formatCode>0.0%</c:formatCode>
                <c:ptCount val="27"/>
                <c:pt idx="0">
                  <c:v>0.15621672573231168</c:v>
                </c:pt>
                <c:pt idx="1">
                  <c:v>0.15133045001864237</c:v>
                </c:pt>
                <c:pt idx="2">
                  <c:v>9.0728906669588563E-2</c:v>
                </c:pt>
                <c:pt idx="3">
                  <c:v>6.1594452518253351E-2</c:v>
                </c:pt>
                <c:pt idx="4">
                  <c:v>5.8371178327289212E-2</c:v>
                </c:pt>
                <c:pt idx="5">
                  <c:v>5.681442874608876E-2</c:v>
                </c:pt>
                <c:pt idx="6">
                  <c:v>4.9748725143081825E-2</c:v>
                </c:pt>
                <c:pt idx="7">
                  <c:v>4.9669107394368153E-2</c:v>
                </c:pt>
                <c:pt idx="8">
                  <c:v>4.1003928549787357E-2</c:v>
                </c:pt>
                <c:pt idx="9">
                  <c:v>3.1177106873340299E-2</c:v>
                </c:pt>
                <c:pt idx="10">
                  <c:v>2.88394123977956E-2</c:v>
                </c:pt>
                <c:pt idx="11">
                  <c:v>2.8324815583969733E-2</c:v>
                </c:pt>
                <c:pt idx="12">
                  <c:v>2.6367583309697663E-2</c:v>
                </c:pt>
                <c:pt idx="13">
                  <c:v>2.3933478087017741E-2</c:v>
                </c:pt>
                <c:pt idx="14">
                  <c:v>2.2419216079637271E-2</c:v>
                </c:pt>
                <c:pt idx="15">
                  <c:v>2.0594554780411001E-2</c:v>
                </c:pt>
                <c:pt idx="16">
                  <c:v>1.9872722958293929E-2</c:v>
                </c:pt>
                <c:pt idx="17">
                  <c:v>1.5759280380797078E-2</c:v>
                </c:pt>
                <c:pt idx="18">
                  <c:v>1.4410800185413601E-2</c:v>
                </c:pt>
                <c:pt idx="19">
                  <c:v>1.2786995777762045E-2</c:v>
                </c:pt>
                <c:pt idx="20">
                  <c:v>1.0847218413233068E-2</c:v>
                </c:pt>
                <c:pt idx="21">
                  <c:v>1.0258969827109105E-2</c:v>
                </c:pt>
                <c:pt idx="22">
                  <c:v>7.037077111180041E-3</c:v>
                </c:pt>
                <c:pt idx="23">
                  <c:v>4.62652387283893E-3</c:v>
                </c:pt>
                <c:pt idx="24">
                  <c:v>3.6374423570823943E-3</c:v>
                </c:pt>
                <c:pt idx="25">
                  <c:v>3.5242527263491374E-3</c:v>
                </c:pt>
                <c:pt idx="26">
                  <c:v>1.0464617865948215E-4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526608"/>
        <c:axId val="200527000"/>
      </c:barChart>
      <c:lineChart>
        <c:grouping val="standard"/>
        <c:varyColors val="0"/>
        <c:ser>
          <c:idx val="0"/>
          <c:order val="0"/>
          <c:tx>
            <c:strRef>
              <c:f>'Grafico PROGRESSIVO'!$G$2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PROGRESSIVO'!$F$3:$F$29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Alimentari</c:v>
                </c:pt>
                <c:pt idx="5">
                  <c:v>Finanza/Assicurazioni</c:v>
                </c:pt>
                <c:pt idx="6">
                  <c:v>Abbigliamento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Locale</c:v>
                </c:pt>
                <c:pt idx="11">
                  <c:v>Turismo/Viaggi</c:v>
                </c:pt>
                <c:pt idx="12">
                  <c:v>Tempo libero</c:v>
                </c:pt>
                <c:pt idx="13">
                  <c:v>Farmaceutici/Sanitari</c:v>
                </c:pt>
                <c:pt idx="14">
                  <c:v>Informatica/Fotografia</c:v>
                </c:pt>
                <c:pt idx="15">
                  <c:v>Industria/Edilizia/Attività</c:v>
                </c:pt>
                <c:pt idx="16">
                  <c:v>Enti/Istituzioni</c:v>
                </c:pt>
                <c:pt idx="17">
                  <c:v>Bevande/Alcoolici</c:v>
                </c:pt>
                <c:pt idx="18">
                  <c:v>Abitazione</c:v>
                </c:pt>
                <c:pt idx="19">
                  <c:v>Oggetti personali</c:v>
                </c:pt>
                <c:pt idx="20">
                  <c:v>Elettrodomestici</c:v>
                </c:pt>
                <c:pt idx="21">
                  <c:v>Gestione casa</c:v>
                </c:pt>
                <c:pt idx="22">
                  <c:v>Toiletries</c:v>
                </c:pt>
                <c:pt idx="23">
                  <c:v>Moto/Veicoli</c:v>
                </c:pt>
                <c:pt idx="24">
                  <c:v>Giochi/Articoli scolastici</c:v>
                </c:pt>
                <c:pt idx="25">
                  <c:v>Di Servizio</c:v>
                </c:pt>
                <c:pt idx="26">
                  <c:v>Rubricata</c:v>
                </c:pt>
              </c:strCache>
            </c:strRef>
          </c:cat>
          <c:val>
            <c:numRef>
              <c:f>'Grafico PROGRESSIVO'!$G$3:$G$29</c:f>
              <c:numCache>
                <c:formatCode>0.0%</c:formatCode>
                <c:ptCount val="27"/>
                <c:pt idx="0">
                  <c:v>0.17167836869542305</c:v>
                </c:pt>
                <c:pt idx="1">
                  <c:v>0.12443429172968909</c:v>
                </c:pt>
                <c:pt idx="2">
                  <c:v>8.5658913794910432E-2</c:v>
                </c:pt>
                <c:pt idx="3">
                  <c:v>6.2979121397314652E-2</c:v>
                </c:pt>
                <c:pt idx="4">
                  <c:v>6.0254562451486124E-2</c:v>
                </c:pt>
                <c:pt idx="5">
                  <c:v>4.9708956978697275E-2</c:v>
                </c:pt>
                <c:pt idx="6">
                  <c:v>4.3449162066674561E-2</c:v>
                </c:pt>
                <c:pt idx="7">
                  <c:v>4.81475175729442E-2</c:v>
                </c:pt>
                <c:pt idx="8">
                  <c:v>4.466092033341186E-2</c:v>
                </c:pt>
                <c:pt idx="9">
                  <c:v>3.5343923753280868E-2</c:v>
                </c:pt>
                <c:pt idx="10">
                  <c:v>2.7957384797770175E-2</c:v>
                </c:pt>
                <c:pt idx="11">
                  <c:v>2.934635750932918E-2</c:v>
                </c:pt>
                <c:pt idx="12">
                  <c:v>2.8694915202216155E-2</c:v>
                </c:pt>
                <c:pt idx="13">
                  <c:v>2.6089114746476873E-2</c:v>
                </c:pt>
                <c:pt idx="14">
                  <c:v>1.8479837666669784E-2</c:v>
                </c:pt>
                <c:pt idx="15">
                  <c:v>2.232685998359097E-2</c:v>
                </c:pt>
                <c:pt idx="16">
                  <c:v>2.1034255781599866E-2</c:v>
                </c:pt>
                <c:pt idx="17">
                  <c:v>1.8939235178251197E-2</c:v>
                </c:pt>
                <c:pt idx="18">
                  <c:v>1.4329831177586013E-2</c:v>
                </c:pt>
                <c:pt idx="19">
                  <c:v>1.3222689760319825E-2</c:v>
                </c:pt>
                <c:pt idx="20">
                  <c:v>1.5657807189094625E-2</c:v>
                </c:pt>
                <c:pt idx="21">
                  <c:v>1.1699616923847203E-2</c:v>
                </c:pt>
                <c:pt idx="22">
                  <c:v>9.5169850199239223E-3</c:v>
                </c:pt>
                <c:pt idx="23">
                  <c:v>6.7692964731396136E-3</c:v>
                </c:pt>
                <c:pt idx="24">
                  <c:v>4.1647150122839432E-3</c:v>
                </c:pt>
                <c:pt idx="25">
                  <c:v>5.3649340065721179E-3</c:v>
                </c:pt>
                <c:pt idx="26">
                  <c:v>9.0424797496136471E-5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26608"/>
        <c:axId val="200527000"/>
      </c:lineChart>
      <c:catAx>
        <c:axId val="20052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527000"/>
        <c:crosses val="autoZero"/>
        <c:auto val="1"/>
        <c:lblAlgn val="ctr"/>
        <c:lblOffset val="100"/>
        <c:noMultiLvlLbl val="0"/>
      </c:catAx>
      <c:valAx>
        <c:axId val="20052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52660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Smartphone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4652006199990655E-2"/>
          <c:y val="0.17171296296296296"/>
          <c:w val="0.97802199070001405"/>
          <c:h val="0.614984324876057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Foglio3!$A$11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Foglio3!$B$11:$C$11</c:f>
              <c:numCache>
                <c:formatCode>0.00%</c:formatCode>
                <c:ptCount val="2"/>
                <c:pt idx="0">
                  <c:v>0.12869542750794849</c:v>
                </c:pt>
                <c:pt idx="1">
                  <c:v>0.10781770563224087</c:v>
                </c:pt>
              </c:numCache>
            </c:numRef>
          </c:val>
        </c:ser>
        <c:ser>
          <c:idx val="1"/>
          <c:order val="1"/>
          <c:tx>
            <c:strRef>
              <c:f>Foglio3!$A$12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Foglio3!$B$12:$C$12</c:f>
              <c:numCache>
                <c:formatCode>0.00%</c:formatCode>
                <c:ptCount val="2"/>
                <c:pt idx="0">
                  <c:v>0.87130457249205151</c:v>
                </c:pt>
                <c:pt idx="1">
                  <c:v>0.8921822943677592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741936"/>
        <c:axId val="197742328"/>
      </c:barChart>
      <c:catAx>
        <c:axId val="19774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742328"/>
        <c:crosses val="autoZero"/>
        <c:auto val="1"/>
        <c:lblAlgn val="ctr"/>
        <c:lblOffset val="100"/>
        <c:noMultiLvlLbl val="1"/>
      </c:catAx>
      <c:valAx>
        <c:axId val="197742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7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Desktop/Tablet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4250532031371247E-2"/>
          <c:y val="0.15324074074074076"/>
          <c:w val="0.85149893593725745"/>
          <c:h val="0.643381816856226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Foglio3!$E$11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Foglio3!$F$11:$G$11</c:f>
              <c:numCache>
                <c:formatCode>0.00%</c:formatCode>
                <c:ptCount val="2"/>
                <c:pt idx="0">
                  <c:v>9.3414152666645173E-3</c:v>
                </c:pt>
                <c:pt idx="1">
                  <c:v>1.0381848775754862E-2</c:v>
                </c:pt>
              </c:numCache>
            </c:numRef>
          </c:val>
        </c:ser>
        <c:ser>
          <c:idx val="1"/>
          <c:order val="1"/>
          <c:tx>
            <c:strRef>
              <c:f>Foglio3!$E$12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Foglio3!$F$12:$G$12</c:f>
              <c:numCache>
                <c:formatCode>0.00%</c:formatCode>
                <c:ptCount val="2"/>
                <c:pt idx="0">
                  <c:v>0.99065858473333546</c:v>
                </c:pt>
                <c:pt idx="1">
                  <c:v>0.98961815122424512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743112"/>
        <c:axId val="197743504"/>
      </c:barChart>
      <c:catAx>
        <c:axId val="19774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743504"/>
        <c:crosses val="autoZero"/>
        <c:auto val="1"/>
        <c:lblAlgn val="ctr"/>
        <c:lblOffset val="100"/>
        <c:noMultiLvlLbl val="1"/>
      </c:catAx>
      <c:valAx>
        <c:axId val="1977435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74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/>
              <a:t>Peso</a:t>
            </a:r>
            <a:r>
              <a:rPr lang="it-IT" b="1" baseline="0" dirty="0"/>
              <a:t> % delle modalità di </a:t>
            </a:r>
            <a:r>
              <a:rPr lang="it-IT" b="1" dirty="0"/>
              <a:t>FRUIZIONE</a:t>
            </a:r>
          </a:p>
        </c:rich>
      </c:tx>
      <c:layout>
        <c:manualLayout>
          <c:xMode val="edge"/>
          <c:yMode val="edge"/>
          <c:x val="0.19833708062281383"/>
          <c:y val="9.418167816283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8696453441121616E-2"/>
          <c:y val="0.16696999020376396"/>
          <c:w val="0.67740626107628354"/>
          <c:h val="0.65767252934482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Foglio3!$J$10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Foglio3!$J$11:$J$12</c:f>
              <c:numCache>
                <c:formatCode>0.00%</c:formatCode>
                <c:ptCount val="2"/>
                <c:pt idx="0">
                  <c:v>4.3218717937188268E-2</c:v>
                </c:pt>
                <c:pt idx="1">
                  <c:v>3.3349481728729424E-2</c:v>
                </c:pt>
              </c:numCache>
            </c:numRef>
          </c:val>
        </c:ser>
        <c:ser>
          <c:idx val="1"/>
          <c:order val="1"/>
          <c:tx>
            <c:strRef>
              <c:f>Foglio3!$K$10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D41C817-B9FB-417E-B221-B4DBE8E68BB1}" type="VALUE">
                      <a:rPr lang="en-US" sz="1000" b="1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Foglio3!$K$11:$K$12</c:f>
              <c:numCache>
                <c:formatCode>0.00%</c:formatCode>
                <c:ptCount val="2"/>
                <c:pt idx="0">
                  <c:v>0.95678128206281166</c:v>
                </c:pt>
                <c:pt idx="1">
                  <c:v>0.96665051827127058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744680"/>
        <c:axId val="197745072"/>
      </c:barChart>
      <c:catAx>
        <c:axId val="1977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7745072"/>
        <c:crosses val="autoZero"/>
        <c:auto val="1"/>
        <c:lblAlgn val="ctr"/>
        <c:lblOffset val="100"/>
        <c:noMultiLvlLbl val="1"/>
      </c:catAx>
      <c:valAx>
        <c:axId val="1977450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77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</c:legendEntry>
      <c:layout>
        <c:manualLayout>
          <c:xMode val="edge"/>
          <c:yMode val="edge"/>
          <c:x val="0.77099168316548106"/>
          <c:y val="0.40023992001670178"/>
          <c:w val="0.19530396902399816"/>
          <c:h val="0.19716166851972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 smtClean="0"/>
              <a:t>Peso % </a:t>
            </a:r>
            <a:r>
              <a:rPr lang="it-IT" b="1" dirty="0"/>
              <a:t>delle Modalità di vendita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0304799553198318E-2"/>
          <c:y val="0.14907407407407408"/>
          <c:w val="0.89939040089360334"/>
          <c:h val="0.64239246135899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Foglio3!$M$11</c:f>
              <c:strCache>
                <c:ptCount val="1"/>
                <c:pt idx="0">
                  <c:v>A 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Foglio3!$N$11:$O$11</c:f>
              <c:numCache>
                <c:formatCode>0.00%</c:formatCode>
                <c:ptCount val="2"/>
                <c:pt idx="0">
                  <c:v>0.71723858116933847</c:v>
                </c:pt>
                <c:pt idx="1">
                  <c:v>0.734490764589114</c:v>
                </c:pt>
              </c:numCache>
            </c:numRef>
          </c:val>
        </c:ser>
        <c:ser>
          <c:idx val="1"/>
          <c:order val="1"/>
          <c:tx>
            <c:strRef>
              <c:f>Foglio3!$M$12</c:f>
              <c:strCache>
                <c:ptCount val="1"/>
                <c:pt idx="0">
                  <c:v>A Performance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Foglio3!$N$12:$O$12</c:f>
              <c:numCache>
                <c:formatCode>0.00%</c:formatCode>
                <c:ptCount val="2"/>
                <c:pt idx="0">
                  <c:v>0.11632682346082132</c:v>
                </c:pt>
                <c:pt idx="1">
                  <c:v>8.9414776324617931E-2</c:v>
                </c:pt>
              </c:numCache>
            </c:numRef>
          </c:val>
        </c:ser>
        <c:ser>
          <c:idx val="2"/>
          <c:order val="2"/>
          <c:tx>
            <c:strRef>
              <c:f>Foglio3!$M$13</c:f>
              <c:strCache>
                <c:ptCount val="1"/>
                <c:pt idx="0">
                  <c:v>A 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ago '18</c:v>
                </c:pt>
                <c:pt idx="1">
                  <c:v>ago '17</c:v>
                </c:pt>
              </c:strCache>
            </c:strRef>
          </c:cat>
          <c:val>
            <c:numRef>
              <c:f>Foglio3!$N$13:$O$13</c:f>
              <c:numCache>
                <c:formatCode>0.00%</c:formatCode>
                <c:ptCount val="2"/>
                <c:pt idx="0">
                  <c:v>0.16643459536984009</c:v>
                </c:pt>
                <c:pt idx="1">
                  <c:v>0.17609445908626814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9868808"/>
        <c:axId val="199869200"/>
      </c:barChart>
      <c:catAx>
        <c:axId val="19986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9869200"/>
        <c:crosses val="autoZero"/>
        <c:auto val="1"/>
        <c:lblAlgn val="ctr"/>
        <c:lblOffset val="100"/>
        <c:noMultiLvlLbl val="0"/>
      </c:catAx>
      <c:valAx>
        <c:axId val="1998692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986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F4-4E18-A8F8-251A6A5DF4EC}"/>
            </c:ext>
          </c:extLst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FF4-4E18-A8F8-251A6A5DF4EC}"/>
            </c:ext>
          </c:extLst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FF4-4E18-A8F8-251A6A5DF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9870376"/>
        <c:axId val="199870768"/>
      </c:barChart>
      <c:catAx>
        <c:axId val="19987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9870768"/>
        <c:crosses val="autoZero"/>
        <c:auto val="1"/>
        <c:lblAlgn val="ctr"/>
        <c:lblOffset val="100"/>
        <c:noMultiLvlLbl val="0"/>
      </c:catAx>
      <c:valAx>
        <c:axId val="199870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987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99272318051194319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9739025451903E-2"/>
          <c:y val="3.4870088328404845E-2"/>
          <c:w val="0.87612061555095566"/>
          <c:h val="0.797319920455263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0.73677609397164512</c:v>
                </c:pt>
                <c:pt idx="1">
                  <c:v>0</c:v>
                </c:pt>
                <c:pt idx="2" formatCode="0%">
                  <c:v>0.72250904536448379</c:v>
                </c:pt>
              </c:numCache>
            </c:numRef>
          </c:val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0.19597101528943511</c:v>
                </c:pt>
                <c:pt idx="1">
                  <c:v>0</c:v>
                </c:pt>
                <c:pt idx="2" formatCode="0%">
                  <c:v>0.20048610677047596</c:v>
                </c:pt>
              </c:numCache>
            </c:numRef>
          </c:val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6.7252890738919754E-2</c:v>
                </c:pt>
                <c:pt idx="1">
                  <c:v>0</c:v>
                </c:pt>
                <c:pt idx="2" formatCode="0%">
                  <c:v>7.7004847865040318E-2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9871552"/>
        <c:axId val="199871944"/>
      </c:barChart>
      <c:catAx>
        <c:axId val="1998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199871944"/>
        <c:crosses val="autoZero"/>
        <c:auto val="1"/>
        <c:lblAlgn val="ctr"/>
        <c:lblOffset val="100"/>
        <c:tickLblSkip val="1"/>
        <c:noMultiLvlLbl val="1"/>
      </c:catAx>
      <c:valAx>
        <c:axId val="199871944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199871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9-4521-AB57-A8604F3719F4}"/>
            </c:ext>
          </c:extLst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49-4521-AB57-A8604F371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49-4521-AB57-A8604F3719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0408888"/>
        <c:axId val="200409280"/>
      </c:barChart>
      <c:catAx>
        <c:axId val="20040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0409280"/>
        <c:crosses val="autoZero"/>
        <c:auto val="1"/>
        <c:lblAlgn val="ctr"/>
        <c:lblOffset val="100"/>
        <c:noMultiLvlLbl val="0"/>
      </c:catAx>
      <c:valAx>
        <c:axId val="20040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040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89057252932096831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7346860610334"/>
          <c:y val="2.6740645219249896E-2"/>
          <c:w val="0.81577347219437846"/>
          <c:h val="0.76824774143316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EC-4B78-B7DD-E9F744072B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EC-4B78-B7DD-E9F744072B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0.22734147489437564</c:v>
                </c:pt>
                <c:pt idx="1">
                  <c:v>0</c:v>
                </c:pt>
                <c:pt idx="2" formatCode="0%">
                  <c:v>0.18642043529473692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C-4B78-B7DD-E9F744072B02}"/>
            </c:ext>
          </c:extLst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EC-4B78-B7DD-E9F744072B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2.9909875508605268E-2</c:v>
                </c:pt>
                <c:pt idx="1">
                  <c:v>0</c:v>
                </c:pt>
                <c:pt idx="2" formatCode="0%">
                  <c:v>5.5174625235012327E-2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EC-4B78-B7DD-E9F744072B02}"/>
            </c:ext>
          </c:extLst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EC-4B78-B7DD-E9F744072B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EC-4B78-B7DD-E9F744072B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0.74274864959701925</c:v>
                </c:pt>
                <c:pt idx="1">
                  <c:v>0</c:v>
                </c:pt>
                <c:pt idx="2" formatCode="0%">
                  <c:v>0.75840493947025078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EC-4B78-B7DD-E9F744072B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0410064"/>
        <c:axId val="200410456"/>
      </c:barChart>
      <c:catAx>
        <c:axId val="20041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00410456"/>
        <c:crosses val="autoZero"/>
        <c:auto val="1"/>
        <c:lblAlgn val="ctr"/>
        <c:lblOffset val="100"/>
        <c:tickLblSkip val="1"/>
        <c:noMultiLvlLbl val="1"/>
      </c:catAx>
      <c:valAx>
        <c:axId val="200410456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20041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822849828669398E-3"/>
          <c:y val="0.89106988783434005"/>
          <c:w val="0.99871771501713302"/>
          <c:h val="8.5160753583728557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0.43181</cdr:x>
      <cdr:y>0.00469</cdr:y>
    </cdr:from>
    <cdr:to>
      <cdr:x>0.65063</cdr:x>
      <cdr:y>0.93837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985062" y="18780"/>
          <a:ext cx="1005926" cy="3740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0.45781</cdr:x>
      <cdr:y>0</cdr:y>
    </cdr:from>
    <cdr:to>
      <cdr:x>0.61373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4027" y="0"/>
          <a:ext cx="720000" cy="370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3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AGOSTO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26 settembre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31274"/>
            <a:ext cx="12192000" cy="350821"/>
          </a:xfrm>
        </p:spPr>
        <p:txBody>
          <a:bodyPr/>
          <a:lstStyle/>
          <a:p>
            <a:r>
              <a:rPr lang="it-IT" sz="1400" i="1" dirty="0" smtClean="0"/>
              <a:t>PESO % SUL TOTALE DEGLI INVESTIMENTI NETTI nel mese di AGOSTO 2018 PER SETTORE MERCEOLOGICO </a:t>
            </a:r>
            <a:endParaRPr lang="it-IT" sz="14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7200" y="624517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587300"/>
              </p:ext>
            </p:extLst>
          </p:nvPr>
        </p:nvGraphicFramePr>
        <p:xfrm>
          <a:off x="664803" y="762000"/>
          <a:ext cx="10862394" cy="548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0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355227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AD AGOSTO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619392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844160"/>
              </p:ext>
            </p:extLst>
          </p:nvPr>
        </p:nvGraphicFramePr>
        <p:xfrm>
          <a:off x="624114" y="771646"/>
          <a:ext cx="10943772" cy="540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58719"/>
              </p:ext>
            </p:extLst>
          </p:nvPr>
        </p:nvGraphicFramePr>
        <p:xfrm>
          <a:off x="1404038" y="255036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5524">
                <a:tc gridSpan="2">
                  <a:txBody>
                    <a:bodyPr/>
                    <a:lstStyle/>
                    <a:p>
                      <a:pPr algn="l" rtl="0" fontAlgn="ctr"/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64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</a:t>
                      </a:r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10" name="Sottotitolo 3"/>
          <p:cNvSpPr txBox="1">
            <a:spLocks/>
          </p:cNvSpPr>
          <p:nvPr/>
        </p:nvSpPr>
        <p:spPr>
          <a:xfrm>
            <a:off x="428064" y="-79222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16159"/>
              </p:ext>
            </p:extLst>
          </p:nvPr>
        </p:nvGraphicFramePr>
        <p:xfrm>
          <a:off x="1404038" y="268483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0570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12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79222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20856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AGOSTO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Nessuno</a:t>
                      </a:r>
                      <a:endParaRPr lang="de-DE" sz="1800" b="0" i="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82911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AGOSTO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58845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44305"/>
              </p:ext>
            </p:extLst>
          </p:nvPr>
        </p:nvGraphicFramePr>
        <p:xfrm>
          <a:off x="153845" y="594813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0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8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83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06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10.690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24.530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212.173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69.764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282.333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457200" y="6178891"/>
            <a:ext cx="7755721" cy="587441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 anchor="ctr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 56%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delle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Aziende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dichiaranti ha un dato in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calo nel mese di Agosto 2018 </a:t>
            </a:r>
          </a:p>
          <a:p>
            <a:pPr algn="ctr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rispetto lo stesso mese dell’anno precedente</a:t>
            </a:r>
            <a:endParaRPr lang="it-IT" sz="12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8402851" y="517933"/>
            <a:ext cx="3666946" cy="5821028"/>
            <a:chOff x="8402851" y="517933"/>
            <a:chExt cx="3666946" cy="5821028"/>
          </a:xfrm>
        </p:grpSpPr>
        <p:grpSp>
          <p:nvGrpSpPr>
            <p:cNvPr id="5" name="Gruppo 4"/>
            <p:cNvGrpSpPr/>
            <p:nvPr/>
          </p:nvGrpSpPr>
          <p:grpSpPr>
            <a:xfrm>
              <a:off x="8489346" y="517933"/>
              <a:ext cx="3480525" cy="2832299"/>
              <a:chOff x="8489346" y="517933"/>
              <a:chExt cx="3480525" cy="2832299"/>
            </a:xfrm>
          </p:grpSpPr>
          <p:graphicFrame>
            <p:nvGraphicFramePr>
              <p:cNvPr id="23" name="Grafico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5964283"/>
                  </p:ext>
                </p:extLst>
              </p:nvPr>
            </p:nvGraphicFramePr>
            <p:xfrm>
              <a:off x="8489346" y="550622"/>
              <a:ext cx="3480525" cy="27996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" name="Rettangolo 1"/>
              <p:cNvSpPr/>
              <p:nvPr/>
            </p:nvSpPr>
            <p:spPr>
              <a:xfrm>
                <a:off x="8513871" y="517933"/>
                <a:ext cx="3456000" cy="2808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asellaDiTesto 1"/>
              <p:cNvSpPr txBox="1"/>
              <p:nvPr/>
            </p:nvSpPr>
            <p:spPr>
              <a:xfrm>
                <a:off x="9234115" y="1294724"/>
                <a:ext cx="4965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0,1%</a:t>
                </a:r>
                <a:endParaRPr lang="it-I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CasellaDiTesto 1"/>
              <p:cNvSpPr txBox="1"/>
              <p:nvPr/>
            </p:nvSpPr>
            <p:spPr>
              <a:xfrm>
                <a:off x="10837867" y="1186127"/>
                <a:ext cx="4965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0,1%</a:t>
                </a:r>
                <a:endParaRPr lang="it-I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uppo 5"/>
            <p:cNvGrpSpPr/>
            <p:nvPr/>
          </p:nvGrpSpPr>
          <p:grpSpPr>
            <a:xfrm>
              <a:off x="8402851" y="3435693"/>
              <a:ext cx="3666946" cy="2903268"/>
              <a:chOff x="8402851" y="3435693"/>
              <a:chExt cx="3666946" cy="2903268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10282148" y="3435693"/>
                <a:ext cx="1656000" cy="2808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8518667" y="3442950"/>
                <a:ext cx="1656000" cy="2808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8" name="Grafico 2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5339857"/>
                  </p:ext>
                </p:extLst>
              </p:nvPr>
            </p:nvGraphicFramePr>
            <p:xfrm>
              <a:off x="8402851" y="3489043"/>
              <a:ext cx="1887632" cy="28499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9" name="Grafico 2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83964441"/>
                  </p:ext>
                </p:extLst>
              </p:nvPr>
            </p:nvGraphicFramePr>
            <p:xfrm>
              <a:off x="10188329" y="3542402"/>
              <a:ext cx="188146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04419"/>
              </p:ext>
            </p:extLst>
          </p:nvPr>
        </p:nvGraphicFramePr>
        <p:xfrm>
          <a:off x="371830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6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37.872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41.233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41.455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109,7%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269.882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12.451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282.333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7498789" y="701318"/>
            <a:ext cx="4549737" cy="5336490"/>
            <a:chOff x="7498789" y="701318"/>
            <a:chExt cx="4549737" cy="5336490"/>
          </a:xfrm>
        </p:grpSpPr>
        <p:grpSp>
          <p:nvGrpSpPr>
            <p:cNvPr id="3" name="Gruppo 2"/>
            <p:cNvGrpSpPr/>
            <p:nvPr/>
          </p:nvGrpSpPr>
          <p:grpSpPr>
            <a:xfrm>
              <a:off x="7498789" y="841782"/>
              <a:ext cx="4549737" cy="5196026"/>
              <a:chOff x="7592918" y="519054"/>
              <a:chExt cx="4549737" cy="5196026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7606655" y="3000982"/>
                <a:ext cx="4536000" cy="1249161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BROWSING</a:t>
                </a: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 74% </a:t>
                </a:r>
                <a:r>
                  <a:rPr lang="it-IT" sz="1300" dirty="0">
                    <a:cs typeface="Arial" panose="020B0604020202020204" pitchFamily="34" charset="0"/>
                  </a:rPr>
                  <a:t>dell’erogato è generato da</a:t>
                </a:r>
                <a:r>
                  <a:rPr lang="it-IT" sz="1300" b="1" dirty="0">
                    <a:cs typeface="Arial" panose="020B0604020202020204" pitchFamily="34" charset="0"/>
                  </a:rPr>
                  <a:t>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Desktop/Tablet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(76% ad Agosto 2017)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latin typeface="+mj-lt"/>
                    <a:cs typeface="Arial" panose="020B0604020202020204" pitchFamily="34" charset="0"/>
                  </a:rPr>
                  <a:t>62% </a:t>
                </a: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è erogato su </a:t>
                </a:r>
                <a:r>
                  <a:rPr lang="it-IT" sz="1300" b="1" dirty="0" smtClean="0">
                    <a:latin typeface="+mj-lt"/>
                    <a:cs typeface="Arial" panose="020B0604020202020204" pitchFamily="34" charset="0"/>
                  </a:rPr>
                  <a:t>Banner</a:t>
                </a: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 e </a:t>
                </a:r>
                <a:r>
                  <a:rPr lang="it-IT" sz="5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17%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su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Video </a:t>
                </a: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7606655" y="4342809"/>
                <a:ext cx="4536000" cy="1372271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it-IT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dato di Agosto è positivo per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55%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delle Aziende dichiaranti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70% </a:t>
                </a:r>
                <a:r>
                  <a:rPr lang="it-IT" sz="1300" dirty="0">
                    <a:cs typeface="Arial" panose="020B0604020202020204" pitchFamily="34" charset="0"/>
                  </a:rPr>
                  <a:t>è erogato su </a:t>
                </a:r>
                <a:r>
                  <a:rPr lang="it-IT" sz="1300" b="1" dirty="0">
                    <a:cs typeface="Arial" panose="020B0604020202020204" pitchFamily="34" charset="0"/>
                  </a:rPr>
                  <a:t>Banner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(74% ad agosto 2017) e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25%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</a:t>
                </a:r>
                <a:r>
                  <a:rPr lang="it-IT" sz="1300" dirty="0">
                    <a:cs typeface="Arial" panose="020B0604020202020204" pitchFamily="34" charset="0"/>
                  </a:rPr>
                  <a:t>su </a:t>
                </a:r>
                <a:r>
                  <a:rPr lang="it-IT" sz="1300" b="1" dirty="0">
                    <a:cs typeface="Arial" panose="020B0604020202020204" pitchFamily="34" charset="0"/>
                  </a:rPr>
                  <a:t>Video</a:t>
                </a:r>
                <a:r>
                  <a:rPr lang="it-IT" sz="1300" dirty="0">
                    <a:cs typeface="Arial" panose="020B0604020202020204" pitchFamily="34" charset="0"/>
                  </a:rPr>
                  <a:t>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(18% ad agosto 2017)</a:t>
                </a:r>
                <a:endParaRPr lang="it-IT" sz="5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592918" y="519054"/>
                <a:ext cx="4536000" cy="2376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8444552"/>
                </p:ext>
              </p:extLst>
            </p:nvPr>
          </p:nvGraphicFramePr>
          <p:xfrm>
            <a:off x="7498789" y="701318"/>
            <a:ext cx="4469008" cy="26775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211580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52017"/>
              </p:ext>
            </p:extLst>
          </p:nvPr>
        </p:nvGraphicFramePr>
        <p:xfrm>
          <a:off x="336885" y="834190"/>
          <a:ext cx="8106855" cy="553066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0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0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89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30.942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6.248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13.176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3.058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203.910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55.965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22.458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282.333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8648759" y="838840"/>
            <a:ext cx="3184651" cy="5794861"/>
            <a:chOff x="8648759" y="838840"/>
            <a:chExt cx="3184651" cy="5794861"/>
          </a:xfrm>
        </p:grpSpPr>
        <p:sp>
          <p:nvSpPr>
            <p:cNvPr id="8" name="Rettangolo 7"/>
            <p:cNvSpPr/>
            <p:nvPr/>
          </p:nvSpPr>
          <p:spPr>
            <a:xfrm>
              <a:off x="8648759" y="3771409"/>
              <a:ext cx="3173792" cy="1172217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IMPRESSION</a:t>
              </a: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endParaRPr lang="it-IT" sz="500" dirty="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algn="just"/>
              <a:r>
                <a:rPr lang="it-IT" sz="1300" dirty="0" smtClean="0">
                  <a:cs typeface="Arial" panose="020B0604020202020204" pitchFamily="34" charset="0"/>
                </a:rPr>
                <a:t>Il </a:t>
              </a:r>
              <a:r>
                <a:rPr lang="it-IT" sz="1300" b="1" dirty="0" smtClean="0">
                  <a:cs typeface="Arial" panose="020B0604020202020204" pitchFamily="34" charset="0"/>
                </a:rPr>
                <a:t>56% </a:t>
              </a:r>
              <a:r>
                <a:rPr lang="it-IT" sz="1300" dirty="0" smtClean="0">
                  <a:cs typeface="Arial" panose="020B0604020202020204" pitchFamily="34" charset="0"/>
                </a:rPr>
                <a:t>delle </a:t>
              </a:r>
              <a:r>
                <a:rPr lang="it-IT" sz="1300" dirty="0">
                  <a:cs typeface="Arial" panose="020B0604020202020204" pitchFamily="34" charset="0"/>
                </a:rPr>
                <a:t>Concessionarie dichiara un</a:t>
              </a:r>
              <a:r>
                <a:rPr lang="it-IT" sz="1300" b="1" dirty="0">
                  <a:cs typeface="Arial" panose="020B0604020202020204" pitchFamily="34" charset="0"/>
                </a:rPr>
                <a:t> dato </a:t>
              </a:r>
              <a:r>
                <a:rPr lang="it-IT" sz="1300" b="1" dirty="0" smtClean="0">
                  <a:cs typeface="Arial" panose="020B0604020202020204" pitchFamily="34" charset="0"/>
                </a:rPr>
                <a:t>più basso rispetto allo stesso mese dell’anno precedente</a:t>
              </a:r>
              <a:endParaRPr lang="it-IT" sz="500" dirty="0" smtClean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659618" y="5045986"/>
              <a:ext cx="3173792" cy="1587715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</a:p>
            <a:p>
              <a:pPr algn="just"/>
              <a:endParaRPr lang="it-IT" sz="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endParaRPr lang="it-IT" sz="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Cala il venduto su 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Desktop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82%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ad agosto 2018 verso l’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83%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ad agosto 2017). In crescita invece il Native erogato su </a:t>
              </a:r>
              <a:r>
                <a:rPr lang="it-IT" sz="1300" dirty="0" err="1" smtClean="0">
                  <a:latin typeface="+mj-lt"/>
                  <a:cs typeface="Arial" panose="020B0604020202020204" pitchFamily="34" charset="0"/>
                </a:rPr>
                <a:t>Browsing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60% 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nel 2018 verso il 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52%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del 2017)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8654551" y="838840"/>
              <a:ext cx="3168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1106874"/>
                </p:ext>
              </p:extLst>
            </p:nvPr>
          </p:nvGraphicFramePr>
          <p:xfrm>
            <a:off x="8659619" y="856320"/>
            <a:ext cx="316293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3071" y="624650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06412"/>
              </p:ext>
            </p:extLst>
          </p:nvPr>
        </p:nvGraphicFramePr>
        <p:xfrm>
          <a:off x="637716" y="1577672"/>
          <a:ext cx="5826584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6906317" y="1025882"/>
            <a:ext cx="4680000" cy="4881743"/>
            <a:chOff x="6906317" y="1025882"/>
            <a:chExt cx="4680000" cy="4881743"/>
          </a:xfrm>
        </p:grpSpPr>
        <p:sp>
          <p:nvSpPr>
            <p:cNvPr id="15" name="Rettangolo 14"/>
            <p:cNvSpPr/>
            <p:nvPr/>
          </p:nvSpPr>
          <p:spPr>
            <a:xfrm>
              <a:off x="6906317" y="1025882"/>
              <a:ext cx="4680000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4891216"/>
                </p:ext>
              </p:extLst>
            </p:nvPr>
          </p:nvGraphicFramePr>
          <p:xfrm>
            <a:off x="6906317" y="1577672"/>
            <a:ext cx="4597077" cy="4006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ttangolo 4"/>
            <p:cNvSpPr/>
            <p:nvPr/>
          </p:nvSpPr>
          <p:spPr>
            <a:xfrm>
              <a:off x="7578670" y="5556423"/>
              <a:ext cx="352860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alla Tavola IV 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650319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61158"/>
              </p:ext>
            </p:extLst>
          </p:nvPr>
        </p:nvGraphicFramePr>
        <p:xfrm>
          <a:off x="173823" y="401241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8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91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32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30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98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0727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1684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2328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8959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20.986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3.748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2.651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131,1%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2.751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11.970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169.548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62.560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7.069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3.291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23.696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16.029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282.333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9" name="Rettangolo 8"/>
          <p:cNvSpPr/>
          <p:nvPr/>
        </p:nvSpPr>
        <p:spPr>
          <a:xfrm>
            <a:off x="403413" y="5327515"/>
            <a:ext cx="3619768" cy="1473086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Ad agosto il </a:t>
            </a:r>
            <a:r>
              <a:rPr lang="it-IT" sz="1300" b="1" dirty="0" smtClean="0">
                <a:cs typeface="Arial" panose="020B0604020202020204" pitchFamily="34" charset="0"/>
              </a:rPr>
              <a:t>65%</a:t>
            </a:r>
            <a:r>
              <a:rPr lang="it-IT" sz="1300" dirty="0" smtClean="0">
                <a:cs typeface="Arial" panose="020B0604020202020204" pitchFamily="34" charset="0"/>
              </a:rPr>
              <a:t> degli investimenti è erogato su Banner (in linea con Agosto 2017). Cala l’erogato su </a:t>
            </a:r>
            <a:r>
              <a:rPr lang="it-IT" sz="1300" b="1" dirty="0" smtClean="0">
                <a:cs typeface="Arial" panose="020B0604020202020204" pitchFamily="34" charset="0"/>
              </a:rPr>
              <a:t>Desktop/Tablet</a:t>
            </a:r>
            <a:r>
              <a:rPr lang="it-IT" sz="1300" dirty="0" smtClean="0">
                <a:cs typeface="Arial" panose="020B0604020202020204" pitchFamily="34" charset="0"/>
              </a:rPr>
              <a:t> (</a:t>
            </a:r>
            <a:r>
              <a:rPr lang="it-IT" sz="1300" b="1" dirty="0" smtClean="0">
                <a:cs typeface="Arial" panose="020B0604020202020204" pitchFamily="34" charset="0"/>
              </a:rPr>
              <a:t>65%</a:t>
            </a:r>
            <a:r>
              <a:rPr lang="it-IT" sz="1300" dirty="0" smtClean="0">
                <a:cs typeface="Arial" panose="020B0604020202020204" pitchFamily="34" charset="0"/>
              </a:rPr>
              <a:t> ad agosto 2018 verso il </a:t>
            </a:r>
            <a:r>
              <a:rPr lang="it-IT" sz="1300" b="1" dirty="0" smtClean="0">
                <a:cs typeface="Arial" panose="020B0604020202020204" pitchFamily="34" charset="0"/>
              </a:rPr>
              <a:t>73%</a:t>
            </a:r>
            <a:r>
              <a:rPr lang="it-IT" sz="1300" dirty="0" smtClean="0">
                <a:cs typeface="Arial" panose="020B0604020202020204" pitchFamily="34" charset="0"/>
              </a:rPr>
              <a:t> ad agosto 2017), a favore di </a:t>
            </a:r>
            <a:r>
              <a:rPr lang="it-IT" sz="1300" b="1" dirty="0" smtClean="0">
                <a:cs typeface="Arial" panose="020B0604020202020204" pitchFamily="34" charset="0"/>
              </a:rPr>
              <a:t>Smartphone</a:t>
            </a:r>
            <a:r>
              <a:rPr lang="it-IT" sz="1300" dirty="0" smtClean="0">
                <a:cs typeface="Arial" panose="020B0604020202020204" pitchFamily="34" charset="0"/>
              </a:rPr>
              <a:t> (</a:t>
            </a:r>
            <a:r>
              <a:rPr lang="it-IT" sz="1300" b="1" dirty="0" smtClean="0">
                <a:cs typeface="Arial" panose="020B0604020202020204" pitchFamily="34" charset="0"/>
              </a:rPr>
              <a:t>35% </a:t>
            </a:r>
            <a:r>
              <a:rPr lang="it-IT" sz="1300" dirty="0" smtClean="0">
                <a:cs typeface="Arial" panose="020B0604020202020204" pitchFamily="34" charset="0"/>
              </a:rPr>
              <a:t>ad agosto 2018 verso il </a:t>
            </a:r>
            <a:r>
              <a:rPr lang="it-IT" sz="1300" b="1" dirty="0" smtClean="0">
                <a:cs typeface="Arial" panose="020B0604020202020204" pitchFamily="34" charset="0"/>
              </a:rPr>
              <a:t>27%</a:t>
            </a:r>
            <a:r>
              <a:rPr lang="it-IT" sz="1300" dirty="0" smtClean="0">
                <a:cs typeface="Arial" panose="020B0604020202020204" pitchFamily="34" charset="0"/>
              </a:rPr>
              <a:t> ad agosto 2017).</a:t>
            </a:r>
            <a:endParaRPr lang="it-IT" sz="3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99926" y="5329968"/>
            <a:ext cx="3814520" cy="14724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Ad agosto rappresenta il </a:t>
            </a:r>
            <a:r>
              <a:rPr lang="it-IT" sz="1300" b="1" dirty="0" smtClean="0">
                <a:cs typeface="Arial" panose="020B0604020202020204" pitchFamily="34" charset="0"/>
              </a:rPr>
              <a:t>18% </a:t>
            </a:r>
            <a:r>
              <a:rPr lang="it-IT" sz="1300" dirty="0" smtClean="0">
                <a:cs typeface="Arial" panose="020B0604020202020204" pitchFamily="34" charset="0"/>
              </a:rPr>
              <a:t>degli investimenti pubblicitari totali, stabile rispetto al 2017.</a:t>
            </a:r>
          </a:p>
          <a:p>
            <a:pPr algn="just"/>
            <a:endParaRPr lang="it-IT" sz="3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Cresce l’erogato su </a:t>
            </a:r>
            <a:r>
              <a:rPr lang="it-IT" sz="1300" b="1" dirty="0" smtClean="0">
                <a:cs typeface="Arial" panose="020B0604020202020204" pitchFamily="34" charset="0"/>
              </a:rPr>
              <a:t>Smartphone</a:t>
            </a:r>
            <a:r>
              <a:rPr lang="it-IT" sz="1300" dirty="0" smtClean="0">
                <a:cs typeface="Arial" panose="020B0604020202020204" pitchFamily="34" charset="0"/>
              </a:rPr>
              <a:t> (20% ad agosto 2018 verso il 16% di agosto 2017) a scapito dell’erogato su </a:t>
            </a:r>
            <a:r>
              <a:rPr lang="it-IT" sz="1300" b="1" dirty="0" smtClean="0">
                <a:cs typeface="Arial" panose="020B0604020202020204" pitchFamily="34" charset="0"/>
              </a:rPr>
              <a:t>Desktop/Tablet.</a:t>
            </a:r>
            <a:endParaRPr lang="it-IT" sz="1300" b="1" dirty="0"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164297" y="5327515"/>
            <a:ext cx="3600000" cy="1473086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TIPOLOGIE</a:t>
            </a:r>
            <a:endParaRPr lang="it-IT" sz="13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Ad agosto 2018 </a:t>
            </a:r>
            <a:r>
              <a:rPr lang="it-IT" sz="1300" dirty="0">
                <a:cs typeface="Arial" panose="020B0604020202020204" pitchFamily="34" charset="0"/>
              </a:rPr>
              <a:t>r</a:t>
            </a:r>
            <a:r>
              <a:rPr lang="it-IT" sz="1300" dirty="0" smtClean="0">
                <a:cs typeface="Arial" panose="020B0604020202020204" pitchFamily="34" charset="0"/>
              </a:rPr>
              <a:t>appresenta poco meno del </a:t>
            </a:r>
            <a:r>
              <a:rPr lang="it-IT" sz="1300" b="1" dirty="0" smtClean="0">
                <a:cs typeface="Arial" panose="020B0604020202020204" pitchFamily="34" charset="0"/>
              </a:rPr>
              <a:t>5%</a:t>
            </a:r>
            <a:r>
              <a:rPr lang="it-IT" sz="1300" dirty="0" smtClean="0">
                <a:cs typeface="Arial" panose="020B0604020202020204" pitchFamily="34" charset="0"/>
              </a:rPr>
              <a:t> </a:t>
            </a:r>
            <a:r>
              <a:rPr lang="it-IT" sz="1300" dirty="0">
                <a:cs typeface="Arial" panose="020B0604020202020204" pitchFamily="34" charset="0"/>
              </a:rPr>
              <a:t>del totale </a:t>
            </a:r>
            <a:r>
              <a:rPr lang="it-IT" sz="1300" dirty="0" smtClean="0">
                <a:cs typeface="Arial" panose="020B0604020202020204" pitchFamily="34" charset="0"/>
              </a:rPr>
              <a:t>investimenti, in calo rispetto al precedente anno (circa 6% ad agosto 2017). </a:t>
            </a: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L’andamento </a:t>
            </a:r>
            <a:r>
              <a:rPr lang="it-IT" sz="1300" dirty="0">
                <a:cs typeface="Arial" panose="020B0604020202020204" pitchFamily="34" charset="0"/>
              </a:rPr>
              <a:t>risulta particolarmente </a:t>
            </a:r>
            <a:r>
              <a:rPr lang="it-IT" sz="1300" dirty="0" smtClean="0">
                <a:cs typeface="Arial" panose="020B0604020202020204" pitchFamily="34" charset="0"/>
              </a:rPr>
              <a:t>negativo per </a:t>
            </a:r>
            <a:r>
              <a:rPr lang="it-IT" sz="1300" dirty="0">
                <a:cs typeface="Arial" panose="020B0604020202020204" pitchFamily="34" charset="0"/>
              </a:rPr>
              <a:t>Desktop/Tablet </a:t>
            </a:r>
            <a:r>
              <a:rPr lang="it-IT" sz="1300" dirty="0" smtClean="0">
                <a:cs typeface="Arial" panose="020B0604020202020204" pitchFamily="34" charset="0"/>
              </a:rPr>
              <a:t>e Smartphone fruiti </a:t>
            </a:r>
            <a:r>
              <a:rPr lang="it-IT" sz="1300" dirty="0">
                <a:cs typeface="Arial" panose="020B0604020202020204" pitchFamily="34" charset="0"/>
              </a:rPr>
              <a:t>tramite </a:t>
            </a:r>
            <a:r>
              <a:rPr lang="it-IT" sz="1300" dirty="0" err="1" smtClean="0"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cs typeface="Arial" panose="020B0604020202020204" pitchFamily="34" charset="0"/>
              </a:rPr>
              <a:t>.</a:t>
            </a:r>
            <a:endParaRPr lang="it-IT" sz="1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737276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AD AGOSTO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02225"/>
              </p:ext>
            </p:extLst>
          </p:nvPr>
        </p:nvGraphicFramePr>
        <p:xfrm>
          <a:off x="657899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19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51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0982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8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158,8%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-51,8%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141,0%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47.216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10.476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-21,5%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4.868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143,7%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62.560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086344"/>
            <a:ext cx="1074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b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endParaRPr lang="it-IT" sz="7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dati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 consultabili alla Tavola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VIII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report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54579"/>
              </p:ext>
            </p:extLst>
          </p:nvPr>
        </p:nvGraphicFramePr>
        <p:xfrm>
          <a:off x="703635" y="1454055"/>
          <a:ext cx="5629930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6333566" y="980426"/>
            <a:ext cx="5127812" cy="4881743"/>
            <a:chOff x="6333566" y="980426"/>
            <a:chExt cx="5127812" cy="4881743"/>
          </a:xfrm>
        </p:grpSpPr>
        <p:sp>
          <p:nvSpPr>
            <p:cNvPr id="18" name="Rettangolo 17"/>
            <p:cNvSpPr/>
            <p:nvPr/>
          </p:nvSpPr>
          <p:spPr>
            <a:xfrm>
              <a:off x="6535271" y="980426"/>
              <a:ext cx="4926106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7997852"/>
                </p:ext>
              </p:extLst>
            </p:nvPr>
          </p:nvGraphicFramePr>
          <p:xfrm>
            <a:off x="6333566" y="1454055"/>
            <a:ext cx="5127812" cy="4274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  <p:bldGraphic spid="1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11837</TotalTime>
  <Words>2548</Words>
  <Application>Microsoft Office PowerPoint</Application>
  <PresentationFormat>Widescreen</PresentationFormat>
  <Paragraphs>1515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464</cp:revision>
  <cp:lastPrinted>2018-09-25T07:18:40Z</cp:lastPrinted>
  <dcterms:created xsi:type="dcterms:W3CDTF">2017-09-15T07:09:01Z</dcterms:created>
  <dcterms:modified xsi:type="dcterms:W3CDTF">2018-09-25T10:33:26Z</dcterms:modified>
  <cp:category/>
</cp:coreProperties>
</file>