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8A"/>
    <a:srgbClr val="FFCB25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434" autoAdjust="0"/>
  </p:normalViewPr>
  <p:slideViewPr>
    <p:cSldViewPr>
      <p:cViewPr varScale="1">
        <p:scale>
          <a:sx n="71" d="100"/>
          <a:sy n="71" d="100"/>
        </p:scale>
        <p:origin x="156" y="6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8.%20Agosto%20(sostituire%20tutto%20tranne%20inviati)\Output_Report%20Agosto%2018\x_PRESENTAZIONE%20Agosto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8.%20Agosto%20(sostituire%20tutto%20tranne%20inviati)\Output_Report%20Agosto%2018\x_PRESENTAZIONE%20Agosto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8.%20Agosto%20(sostituire%20tutto%20tranne%20inviati)\Output_Report%20Agosto%2018\x_PRESENTAZIONE%20Agosto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3'!$R$5:$R$12</c:f>
              <c:numCache>
                <c:formatCode>#,##0</c:formatCode>
                <c:ptCount val="8"/>
                <c:pt idx="0">
                  <c:v>37169.624089442514</c:v>
                </c:pt>
                <c:pt idx="1">
                  <c:v>40946.818708288287</c:v>
                </c:pt>
                <c:pt idx="2">
                  <c:v>52034.352856455691</c:v>
                </c:pt>
                <c:pt idx="3">
                  <c:v>46620.499160304753</c:v>
                </c:pt>
                <c:pt idx="4">
                  <c:v>50586.151781552893</c:v>
                </c:pt>
                <c:pt idx="5">
                  <c:v>48397.62809551035</c:v>
                </c:pt>
                <c:pt idx="6">
                  <c:v>38560.596855577409</c:v>
                </c:pt>
                <c:pt idx="7">
                  <c:v>26525.27190100414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87120"/>
        <c:axId val="140936280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40203.254653710188</c:v>
                </c:pt>
                <c:pt idx="1">
                  <c:v>45117.397903047939</c:v>
                </c:pt>
                <c:pt idx="2">
                  <c:v>57837.725481745241</c:v>
                </c:pt>
                <c:pt idx="3">
                  <c:v>48403.571343315474</c:v>
                </c:pt>
                <c:pt idx="4">
                  <c:v>55271.839072040035</c:v>
                </c:pt>
                <c:pt idx="5">
                  <c:v>49199.773014135164</c:v>
                </c:pt>
                <c:pt idx="6">
                  <c:v>38960.337880752952</c:v>
                </c:pt>
                <c:pt idx="7">
                  <c:v>27011.728469476147</c:v>
                </c:pt>
                <c:pt idx="8">
                  <c:v>51202.515120911703</c:v>
                </c:pt>
                <c:pt idx="9">
                  <c:v>56397.292877013591</c:v>
                </c:pt>
                <c:pt idx="10">
                  <c:v>61066.783511135422</c:v>
                </c:pt>
                <c:pt idx="11">
                  <c:v>62544.70655014371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387120"/>
        <c:axId val="140936280"/>
      </c:lineChart>
      <c:catAx>
        <c:axId val="1383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0936280"/>
        <c:crosses val="autoZero"/>
        <c:auto val="1"/>
        <c:lblAlgn val="ctr"/>
        <c:lblOffset val="100"/>
        <c:noMultiLvlLbl val="0"/>
      </c:catAx>
      <c:valAx>
        <c:axId val="14093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838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3'!$U$5:$U$12</c:f>
              <c:numCache>
                <c:formatCode>#,##0</c:formatCode>
                <c:ptCount val="8"/>
                <c:pt idx="0">
                  <c:v>27410.065734123826</c:v>
                </c:pt>
                <c:pt idx="1">
                  <c:v>28731.749585455906</c:v>
                </c:pt>
                <c:pt idx="2">
                  <c:v>36361.419166535248</c:v>
                </c:pt>
                <c:pt idx="3">
                  <c:v>34618.811198757132</c:v>
                </c:pt>
                <c:pt idx="4">
                  <c:v>36516.72966799506</c:v>
                </c:pt>
                <c:pt idx="5">
                  <c:v>34580.477056575764</c:v>
                </c:pt>
                <c:pt idx="6">
                  <c:v>32063.389409225372</c:v>
                </c:pt>
                <c:pt idx="7">
                  <c:v>24663.441153422194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30736"/>
        <c:axId val="197753280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27667.437978347767</c:v>
                </c:pt>
                <c:pt idx="1">
                  <c:v>29928.437171849517</c:v>
                </c:pt>
                <c:pt idx="2">
                  <c:v>36427.578906977396</c:v>
                </c:pt>
                <c:pt idx="3">
                  <c:v>34447.525509417675</c:v>
                </c:pt>
                <c:pt idx="4">
                  <c:v>36590.628578118893</c:v>
                </c:pt>
                <c:pt idx="5">
                  <c:v>33372.93890083069</c:v>
                </c:pt>
                <c:pt idx="6">
                  <c:v>31288.872735723657</c:v>
                </c:pt>
                <c:pt idx="7">
                  <c:v>23689.504965415792</c:v>
                </c:pt>
                <c:pt idx="8">
                  <c:v>34443.653352081448</c:v>
                </c:pt>
                <c:pt idx="9">
                  <c:v>36678.926955455521</c:v>
                </c:pt>
                <c:pt idx="10">
                  <c:v>38486.011526341958</c:v>
                </c:pt>
                <c:pt idx="11">
                  <c:v>42720.393369894809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30736"/>
        <c:axId val="197753280"/>
      </c:lineChart>
      <c:catAx>
        <c:axId val="14053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7753280"/>
        <c:crosses val="autoZero"/>
        <c:auto val="1"/>
        <c:lblAlgn val="ctr"/>
        <c:lblOffset val="100"/>
        <c:noMultiLvlLbl val="0"/>
      </c:catAx>
      <c:valAx>
        <c:axId val="19775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0530736"/>
        <c:crosses val="autoZero"/>
        <c:crossBetween val="between"/>
        <c:majorUnit val="10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3.6640960902372746E-2"/>
          <c:w val="0.88044395426110844"/>
          <c:h val="0.78035327835592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7 P tot'!$X$19:$Y$19</c:f>
              <c:strCache>
                <c:ptCount val="2"/>
                <c:pt idx="0">
                  <c:v>ago-17</c:v>
                </c:pt>
                <c:pt idx="1">
                  <c:v>ago.18</c:v>
                </c:pt>
              </c:strCache>
            </c:str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9210</c:v>
                </c:pt>
                <c:pt idx="1">
                  <c:v>8453</c:v>
                </c:pt>
              </c:numCache>
            </c:numRef>
          </c:val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7 P tot'!$X$19:$Y$19</c:f>
              <c:strCache>
                <c:ptCount val="2"/>
                <c:pt idx="0">
                  <c:v>ago-17</c:v>
                </c:pt>
                <c:pt idx="1">
                  <c:v>ago.18</c:v>
                </c:pt>
              </c:strCache>
            </c:str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4304</c:v>
                </c:pt>
                <c:pt idx="1">
                  <c:v>4648</c:v>
                </c:pt>
              </c:numCache>
            </c:numRef>
          </c:val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'Pag 7 P tot'!$X$19:$Y$19</c:f>
              <c:strCache>
                <c:ptCount val="2"/>
                <c:pt idx="0">
                  <c:v>ago-17</c:v>
                </c:pt>
                <c:pt idx="1">
                  <c:v>ago.18</c:v>
                </c:pt>
              </c:strCache>
            </c:str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148</c:v>
                </c:pt>
                <c:pt idx="1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97707208"/>
        <c:axId val="197835128"/>
      </c:barChart>
      <c:catAx>
        <c:axId val="19770720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7835128"/>
        <c:crosses val="autoZero"/>
        <c:auto val="0"/>
        <c:lblAlgn val="ctr"/>
        <c:lblOffset val="100"/>
        <c:noMultiLvlLbl val="0"/>
      </c:catAx>
      <c:valAx>
        <c:axId val="1978351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77072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agosto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28 settembre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524000" y="1050510"/>
            <a:ext cx="8896752" cy="5232388"/>
            <a:chOff x="1524000" y="1050510"/>
            <a:chExt cx="8896752" cy="5232388"/>
          </a:xfrm>
        </p:grpSpPr>
        <p:graphicFrame>
          <p:nvGraphicFramePr>
            <p:cNvPr id="22" name="Grafico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6250911"/>
                </p:ext>
              </p:extLst>
            </p:nvPr>
          </p:nvGraphicFramePr>
          <p:xfrm>
            <a:off x="1524000" y="1050510"/>
            <a:ext cx="8676456" cy="4803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Gruppo 2"/>
            <p:cNvGrpSpPr/>
            <p:nvPr/>
          </p:nvGrpSpPr>
          <p:grpSpPr>
            <a:xfrm>
              <a:off x="4871944" y="6021288"/>
              <a:ext cx="5548808" cy="261610"/>
              <a:chOff x="4871944" y="6021288"/>
              <a:chExt cx="5548808" cy="261610"/>
            </a:xfrm>
          </p:grpSpPr>
          <p:sp>
            <p:nvSpPr>
              <p:cNvPr id="27" name="CasellaDiTesto 26"/>
              <p:cNvSpPr txBox="1"/>
              <p:nvPr/>
            </p:nvSpPr>
            <p:spPr>
              <a:xfrm>
                <a:off x="5162640" y="6021288"/>
                <a:ext cx="10469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Settimanali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8" name="Rettangolo 27"/>
              <p:cNvSpPr/>
              <p:nvPr/>
            </p:nvSpPr>
            <p:spPr bwMode="auto">
              <a:xfrm>
                <a:off x="4871944" y="6070215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683192" y="6021288"/>
                <a:ext cx="7437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Mensili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0" name="Rettangolo 29"/>
              <p:cNvSpPr/>
              <p:nvPr/>
            </p:nvSpPr>
            <p:spPr bwMode="auto">
              <a:xfrm>
                <a:off x="6379920" y="6070215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9772752" y="6026093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32" name="Rettangolo 31"/>
              <p:cNvSpPr/>
              <p:nvPr/>
            </p:nvSpPr>
            <p:spPr bwMode="auto">
              <a:xfrm>
                <a:off x="9462624" y="607021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7930952" y="6021288"/>
                <a:ext cx="14969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Altre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periodicità</a:t>
                </a:r>
                <a:endParaRPr lang="en-US" dirty="0"/>
              </a:p>
            </p:txBody>
          </p:sp>
          <p:sp>
            <p:nvSpPr>
              <p:cNvPr id="34" name="Rettangolo 33"/>
              <p:cNvSpPr/>
              <p:nvPr/>
            </p:nvSpPr>
            <p:spPr bwMode="auto">
              <a:xfrm>
                <a:off x="7627680" y="6070215"/>
                <a:ext cx="288032" cy="16375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Parentesi graffa chiusa 24"/>
            <p:cNvSpPr/>
            <p:nvPr/>
          </p:nvSpPr>
          <p:spPr bwMode="auto">
            <a:xfrm>
              <a:off x="8976319" y="1881144"/>
              <a:ext cx="72910" cy="298800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1768" y="3159636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687935" y="1317087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-23,0%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700261" y="243048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8,0%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700261" y="3744062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23392" y="6381328"/>
            <a:ext cx="35286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i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 dati sono consultabili alla Tavola IV del report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32992"/>
              </p:ext>
            </p:extLst>
          </p:nvPr>
        </p:nvGraphicFramePr>
        <p:xfrm>
          <a:off x="1901789" y="934566"/>
          <a:ext cx="8388422" cy="5217588"/>
        </p:xfrm>
        <a:graphic>
          <a:graphicData uri="http://schemas.openxmlformats.org/drawingml/2006/table">
            <a:tbl>
              <a:tblPr/>
              <a:tblGrid>
                <a:gridCol w="1823282"/>
                <a:gridCol w="729460"/>
                <a:gridCol w="729460"/>
                <a:gridCol w="729460"/>
                <a:gridCol w="729460"/>
                <a:gridCol w="729460"/>
                <a:gridCol w="729460"/>
                <a:gridCol w="729460"/>
                <a:gridCol w="729460"/>
                <a:gridCol w="729460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36.671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31.083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14.446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187.115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102.224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19.442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12.835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10.480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6.488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81.307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3.583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-45,3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10402"/>
              </p:ext>
            </p:extLst>
          </p:nvPr>
        </p:nvGraphicFramePr>
        <p:xfrm>
          <a:off x="1523494" y="764391"/>
          <a:ext cx="9145012" cy="5792574"/>
        </p:xfrm>
        <a:graphic>
          <a:graphicData uri="http://schemas.openxmlformats.org/drawingml/2006/table">
            <a:tbl>
              <a:tblPr/>
              <a:tblGrid>
                <a:gridCol w="2282296"/>
                <a:gridCol w="762524"/>
                <a:gridCol w="762524"/>
                <a:gridCol w="762524"/>
                <a:gridCol w="762524"/>
                <a:gridCol w="762524"/>
                <a:gridCol w="762524"/>
                <a:gridCol w="762524"/>
                <a:gridCol w="762524"/>
                <a:gridCol w="762524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9.497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19.585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33.381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32.039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27.243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21.285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168.341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3.649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9.833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9.178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56.612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4.928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15.101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16.039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12.077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7.254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7.990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94.616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5.231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34.750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4.192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16.164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10.854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8.625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5.962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70.369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3.151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4.237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3.254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2.751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2.004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19.961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29874"/>
              </p:ext>
            </p:extLst>
          </p:nvPr>
        </p:nvGraphicFramePr>
        <p:xfrm>
          <a:off x="1775521" y="939203"/>
          <a:ext cx="8640959" cy="4983428"/>
        </p:xfrm>
        <a:graphic>
          <a:graphicData uri="http://schemas.openxmlformats.org/drawingml/2006/table">
            <a:tbl>
              <a:tblPr/>
              <a:tblGrid>
                <a:gridCol w="2174369"/>
                <a:gridCol w="718510"/>
                <a:gridCol w="718510"/>
                <a:gridCol w="718510"/>
                <a:gridCol w="718510"/>
                <a:gridCol w="718510"/>
                <a:gridCol w="718510"/>
                <a:gridCol w="718510"/>
                <a:gridCol w="718510"/>
                <a:gridCol w="718510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1.795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7.608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3.278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10.938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-62,4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Agosto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64436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/>
                <a:gridCol w="1160208"/>
                <a:gridCol w="1029850"/>
                <a:gridCol w="1106708"/>
                <a:gridCol w="965112"/>
                <a:gridCol w="219971"/>
                <a:gridCol w="1219546"/>
                <a:gridCol w="1130167"/>
                <a:gridCol w="219403"/>
                <a:gridCol w="1316421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68.385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16.811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30.264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4.627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12.057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8.999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10.304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2.499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9.983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-20,5%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7.778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  <a:b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6.740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Agosto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59075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1.767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3.036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1.781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Agosto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719"/>
              </p:ext>
            </p:extLst>
          </p:nvPr>
        </p:nvGraphicFramePr>
        <p:xfrm>
          <a:off x="577064" y="1052737"/>
          <a:ext cx="10847528" cy="3403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1.947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32,7%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Gruppi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O, T 1 e V*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22.029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55440" y="5602687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* I </a:t>
            </a:r>
            <a:r>
              <a:rPr lang="it-IT" sz="1200" dirty="0" smtClean="0"/>
              <a:t>gruppi </a:t>
            </a:r>
            <a:r>
              <a:rPr lang="it-IT" sz="1200" dirty="0"/>
              <a:t>Economia (</a:t>
            </a:r>
            <a:r>
              <a:rPr lang="it-IT" sz="1200" dirty="0" smtClean="0"/>
              <a:t>O), Arredamento </a:t>
            </a:r>
            <a:r>
              <a:rPr lang="it-IT" sz="1200" dirty="0"/>
              <a:t>Design (T 1) </a:t>
            </a:r>
            <a:r>
              <a:rPr lang="it-IT" sz="1200" dirty="0" smtClean="0"/>
              <a:t>e Professionali (V) presentano nel </a:t>
            </a:r>
            <a:r>
              <a:rPr lang="it-IT" sz="1200" dirty="0"/>
              <a:t>mese di </a:t>
            </a:r>
            <a:r>
              <a:rPr lang="it-IT" sz="1200" dirty="0" smtClean="0"/>
              <a:t>Agosto 2018 </a:t>
            </a:r>
            <a:r>
              <a:rPr lang="it-IT" sz="1200" dirty="0"/>
              <a:t>un problema di riservatezza  dovuto al numero di testate </a:t>
            </a:r>
            <a:r>
              <a:rPr lang="it-IT" sz="1200" dirty="0" smtClean="0"/>
              <a:t>pubblicate; per </a:t>
            </a:r>
            <a:r>
              <a:rPr lang="it-IT" sz="1200" dirty="0"/>
              <a:t>questa ragione sono stati temporaneamente raggruppati tra loro. </a:t>
            </a:r>
          </a:p>
          <a:p>
            <a:pPr algn="just"/>
            <a:r>
              <a:rPr lang="it-IT" sz="1200" dirty="0"/>
              <a:t>Dal mese di </a:t>
            </a:r>
            <a:r>
              <a:rPr lang="it-IT" sz="1200" dirty="0" smtClean="0"/>
              <a:t>Settembre la </a:t>
            </a:r>
            <a:r>
              <a:rPr lang="it-IT" sz="1200" dirty="0"/>
              <a:t>situazione tornerà alla normalità.</a:t>
            </a:r>
          </a:p>
        </p:txBody>
      </p:sp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00789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Agosto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32469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Agosto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346357" y="745123"/>
            <a:ext cx="11507961" cy="27360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9338683" y="737052"/>
            <a:ext cx="2506961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Totale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Fatturato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 bwMode="auto">
          <a:xfrm>
            <a:off x="337683" y="3586463"/>
            <a:ext cx="11507961" cy="273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9338682" y="3586056"/>
            <a:ext cx="2506961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Totale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Spazi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09162" y="6476630"/>
            <a:ext cx="10404054" cy="261610"/>
            <a:chOff x="509162" y="6476630"/>
            <a:chExt cx="10404054" cy="261610"/>
          </a:xfrm>
        </p:grpSpPr>
        <p:grpSp>
          <p:nvGrpSpPr>
            <p:cNvPr id="21" name="Gruppo 20"/>
            <p:cNvGrpSpPr/>
            <p:nvPr/>
          </p:nvGrpSpPr>
          <p:grpSpPr>
            <a:xfrm>
              <a:off x="8010872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ttangolo 34"/>
            <p:cNvSpPr/>
            <p:nvPr/>
          </p:nvSpPr>
          <p:spPr>
            <a:xfrm>
              <a:off x="509162" y="6482647"/>
              <a:ext cx="45787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I dati sono consultabili </a:t>
              </a:r>
              <a:r>
                <a:rPr lang="it-IT" sz="1000" b="1" i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alle Tavole II e III </a:t>
              </a:r>
              <a:r>
                <a:rPr lang="it-IT" sz="1000" b="1" i="1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del report</a:t>
              </a:r>
              <a:endPara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20722" y="886394"/>
            <a:ext cx="11270790" cy="2493440"/>
            <a:chOff x="420722" y="886394"/>
            <a:chExt cx="11270790" cy="2493440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3864583" y="907539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-3,7%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272545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961854" y="904364"/>
              <a:ext cx="720008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143440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715778" y="89982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-8,5%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449615" y="891510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601233" y="900181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6" name="Grafico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430509"/>
                </p:ext>
              </p:extLst>
            </p:nvPr>
          </p:nvGraphicFramePr>
          <p:xfrm>
            <a:off x="420722" y="1298603"/>
            <a:ext cx="11270790" cy="2081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" name="CasellaDiTesto 40"/>
            <p:cNvSpPr txBox="1"/>
            <p:nvPr/>
          </p:nvSpPr>
          <p:spPr>
            <a:xfrm>
              <a:off x="7354783" y="886394"/>
              <a:ext cx="648000" cy="2916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-1,8%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11316" y="3812547"/>
            <a:ext cx="11280196" cy="2356750"/>
            <a:chOff x="411316" y="3812547"/>
            <a:chExt cx="11280196" cy="235675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348036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193306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-4,0%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057901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917730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0,5%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4775707" y="382254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5643255" y="3827988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3,6%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444988" y="382254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2,5%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3" name="Grafico 4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7134323"/>
                </p:ext>
              </p:extLst>
            </p:nvPr>
          </p:nvGraphicFramePr>
          <p:xfrm>
            <a:off x="411316" y="4118925"/>
            <a:ext cx="11280196" cy="20503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CasellaDiTesto 43"/>
            <p:cNvSpPr txBox="1"/>
            <p:nvPr/>
          </p:nvSpPr>
          <p:spPr>
            <a:xfrm>
              <a:off x="7284233" y="3812547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4,1%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0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229865"/>
              </p:ext>
            </p:extLst>
          </p:nvPr>
        </p:nvGraphicFramePr>
        <p:xfrm>
          <a:off x="2023613" y="1884414"/>
          <a:ext cx="8144774" cy="3089172"/>
        </p:xfrm>
        <a:graphic>
          <a:graphicData uri="http://schemas.openxmlformats.org/drawingml/2006/table">
            <a:tbl>
              <a:tblPr/>
              <a:tblGrid>
                <a:gridCol w="1592783"/>
                <a:gridCol w="715410"/>
                <a:gridCol w="715410"/>
                <a:gridCol w="715410"/>
                <a:gridCol w="715410"/>
                <a:gridCol w="715410"/>
                <a:gridCol w="715410"/>
                <a:gridCol w="715410"/>
                <a:gridCol w="715410"/>
                <a:gridCol w="828711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Giu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Lug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37.170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40.947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52.034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46.620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50.586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48.398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38.561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26.525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340.840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-5,8%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27.410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28.732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36.361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34.619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36.517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34.580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32.063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24.663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254.946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35338"/>
              </p:ext>
            </p:extLst>
          </p:nvPr>
        </p:nvGraphicFramePr>
        <p:xfrm>
          <a:off x="1745959" y="1014722"/>
          <a:ext cx="8700082" cy="4828556"/>
        </p:xfrm>
        <a:graphic>
          <a:graphicData uri="http://schemas.openxmlformats.org/drawingml/2006/table">
            <a:tbl>
              <a:tblPr/>
              <a:tblGrid>
                <a:gridCol w="1509199"/>
                <a:gridCol w="798987"/>
                <a:gridCol w="798987"/>
                <a:gridCol w="798987"/>
                <a:gridCol w="798987"/>
                <a:gridCol w="798987"/>
                <a:gridCol w="798987"/>
                <a:gridCol w="798987"/>
                <a:gridCol w="798987"/>
                <a:gridCol w="798987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12.285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14.629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144.281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8.181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50.176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12.565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17.207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112.612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21.344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24.644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26.268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25.896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24.591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18.859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188.364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44365"/>
              </p:ext>
            </p:extLst>
          </p:nvPr>
        </p:nvGraphicFramePr>
        <p:xfrm>
          <a:off x="1650631" y="764704"/>
          <a:ext cx="8890738" cy="5619945"/>
        </p:xfrm>
        <a:graphic>
          <a:graphicData uri="http://schemas.openxmlformats.org/drawingml/2006/table">
            <a:tbl>
              <a:tblPr/>
              <a:tblGrid>
                <a:gridCol w="2327164"/>
                <a:gridCol w="729286"/>
                <a:gridCol w="729286"/>
                <a:gridCol w="729286"/>
                <a:gridCol w="729286"/>
                <a:gridCol w="729286"/>
                <a:gridCol w="729286"/>
                <a:gridCol w="729286"/>
                <a:gridCol w="729286"/>
                <a:gridCol w="729286"/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4.096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4.248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ad Agosto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84028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ad Agosto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Agosto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Agosto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ad Agosto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Agosto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Agosto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340.840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Arial" panose="020B0604020202020204" pitchFamily="34" charset="0"/>
                        </a:rPr>
                        <a:t>254.946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144.281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50.176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112.612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188.364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34.232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6.099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35.657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7.478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14.058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2.829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33037"/>
              </p:ext>
            </p:extLst>
          </p:nvPr>
        </p:nvGraphicFramePr>
        <p:xfrm>
          <a:off x="732000" y="1203960"/>
          <a:ext cx="107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Agosto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Sud (Apr.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Youngtimer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Mag. 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Automotive (P)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00064"/>
              </p:ext>
            </p:extLst>
          </p:nvPr>
        </p:nvGraphicFramePr>
        <p:xfrm>
          <a:off x="732000" y="1569720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Agosto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Uomo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Lug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kern="12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24761</TotalTime>
  <Words>1998</Words>
  <Application>Microsoft Office PowerPoint</Application>
  <PresentationFormat>Widescreen</PresentationFormat>
  <Paragraphs>1094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Agosto 2018 - FATTURATI (per 1.000) E SPAZI </vt:lpstr>
      <vt:lpstr> Testate divise per Gruppi Periodo Gennaio 2017 – Agosto 2018 - FATTURATI (per 1.000) E SPAZI </vt:lpstr>
      <vt:lpstr> Testate divise per Gruppi Periodo Gennaio 2017 – Agosto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Selvaggi Laura</cp:lastModifiedBy>
  <cp:revision>2072</cp:revision>
  <cp:lastPrinted>2018-09-25T10:40:07Z</cp:lastPrinted>
  <dcterms:created xsi:type="dcterms:W3CDTF">2006-03-29T09:09:15Z</dcterms:created>
  <dcterms:modified xsi:type="dcterms:W3CDTF">2018-09-26T13:26:51Z</dcterms:modified>
</cp:coreProperties>
</file>