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22"/>
  </p:notesMasterIdLst>
  <p:handoutMasterIdLst>
    <p:handoutMasterId r:id="rId23"/>
  </p:handoutMasterIdLst>
  <p:sldIdLst>
    <p:sldId id="421" r:id="rId5"/>
    <p:sldId id="389" r:id="rId6"/>
    <p:sldId id="410" r:id="rId7"/>
    <p:sldId id="426" r:id="rId8"/>
    <p:sldId id="422" r:id="rId9"/>
    <p:sldId id="423" r:id="rId10"/>
    <p:sldId id="413" r:id="rId11"/>
    <p:sldId id="414" r:id="rId12"/>
    <p:sldId id="432" r:id="rId13"/>
    <p:sldId id="428" r:id="rId14"/>
    <p:sldId id="427" r:id="rId15"/>
    <p:sldId id="416" r:id="rId16"/>
    <p:sldId id="417" r:id="rId17"/>
    <p:sldId id="429" r:id="rId18"/>
    <p:sldId id="430" r:id="rId19"/>
    <p:sldId id="431" r:id="rId20"/>
    <p:sldId id="408" r:id="rId21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25"/>
    <a:srgbClr val="576B8A"/>
    <a:srgbClr val="FFB400"/>
    <a:srgbClr val="DBE2ED"/>
    <a:srgbClr val="FDE88D"/>
    <a:srgbClr val="FFD88B"/>
    <a:srgbClr val="EE832A"/>
    <a:srgbClr val="FFB219"/>
    <a:srgbClr val="FFDC95"/>
    <a:srgbClr val="BA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434" autoAdjust="0"/>
  </p:normalViewPr>
  <p:slideViewPr>
    <p:cSldViewPr>
      <p:cViewPr varScale="1">
        <p:scale>
          <a:sx n="71" d="100"/>
          <a:sy n="71" d="100"/>
        </p:scale>
        <p:origin x="738" y="6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7.%20Luglio\Output_Report%20Luglio%2018\x_PRESENTAZIONE%20Luglio%20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7.%20Luglio\Output_Report%20Luglio%2018\x_PRESENTAZIONE%20Luglio%20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7.%20Luglio\Output_Report%20Luglio%2018\x_PRESENTAZIONE%20Luglio%20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9354167516625E-2"/>
          <c:y val="1.6894490305093244E-2"/>
          <c:w val="0.92907168210191338"/>
          <c:h val="0.807637561034492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'Pag 3'!$R$2:$R$4</c:f>
              <c:strCache>
                <c:ptCount val="3"/>
                <c:pt idx="0">
                  <c:v>Fatturato totale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3'!$R$5:$R$12</c:f>
              <c:numCache>
                <c:formatCode>#,##0</c:formatCode>
                <c:ptCount val="8"/>
                <c:pt idx="0">
                  <c:v>37164.124089442514</c:v>
                </c:pt>
                <c:pt idx="1">
                  <c:v>40944.508708288289</c:v>
                </c:pt>
                <c:pt idx="2">
                  <c:v>52038.662856455689</c:v>
                </c:pt>
                <c:pt idx="3">
                  <c:v>46610.59316030475</c:v>
                </c:pt>
                <c:pt idx="4">
                  <c:v>50584.257781552893</c:v>
                </c:pt>
                <c:pt idx="5">
                  <c:v>48394.12809551035</c:v>
                </c:pt>
                <c:pt idx="6">
                  <c:v>38570.196855577407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98168"/>
        <c:axId val="212346816"/>
      </c:barChart>
      <c:lineChart>
        <c:grouping val="standard"/>
        <c:varyColors val="0"/>
        <c:ser>
          <c:idx val="0"/>
          <c:order val="0"/>
          <c:tx>
            <c:strRef>
              <c:f>'Pag 3'!$Q$2:$Q$4</c:f>
              <c:strCache>
                <c:ptCount val="3"/>
                <c:pt idx="0">
                  <c:v>Fatturato totale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3'!$Q$5:$Q$16</c:f>
              <c:numCache>
                <c:formatCode>#,##0</c:formatCode>
                <c:ptCount val="12"/>
                <c:pt idx="0">
                  <c:v>40203.254653710188</c:v>
                </c:pt>
                <c:pt idx="1">
                  <c:v>45117.397903047939</c:v>
                </c:pt>
                <c:pt idx="2">
                  <c:v>57837.725481745241</c:v>
                </c:pt>
                <c:pt idx="3">
                  <c:v>48403.571343315474</c:v>
                </c:pt>
                <c:pt idx="4">
                  <c:v>55271.839072040035</c:v>
                </c:pt>
                <c:pt idx="5">
                  <c:v>49199.773014135164</c:v>
                </c:pt>
                <c:pt idx="6">
                  <c:v>38960.337880752952</c:v>
                </c:pt>
                <c:pt idx="7">
                  <c:v>27012.217469476142</c:v>
                </c:pt>
                <c:pt idx="8">
                  <c:v>51202.515120911703</c:v>
                </c:pt>
                <c:pt idx="9">
                  <c:v>56397.292877013591</c:v>
                </c:pt>
                <c:pt idx="10">
                  <c:v>61066.783511135422</c:v>
                </c:pt>
                <c:pt idx="11">
                  <c:v>62544.70655014371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98168"/>
        <c:axId val="212346816"/>
      </c:lineChart>
      <c:catAx>
        <c:axId val="16079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12346816"/>
        <c:crosses val="autoZero"/>
        <c:auto val="1"/>
        <c:lblAlgn val="ctr"/>
        <c:lblOffset val="100"/>
        <c:noMultiLvlLbl val="0"/>
      </c:catAx>
      <c:valAx>
        <c:axId val="21234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0798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'Pag 3'!$U$2:$U$4</c:f>
              <c:strCache>
                <c:ptCount val="3"/>
                <c:pt idx="0">
                  <c:v>Totale Avvisi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3'!$U$5:$U$11</c:f>
              <c:numCache>
                <c:formatCode>#,##0</c:formatCode>
                <c:ptCount val="7"/>
                <c:pt idx="0">
                  <c:v>27406.382400790491</c:v>
                </c:pt>
                <c:pt idx="1">
                  <c:v>28730.024585455907</c:v>
                </c:pt>
                <c:pt idx="2">
                  <c:v>36371.960833201912</c:v>
                </c:pt>
                <c:pt idx="3">
                  <c:v>34606.561198757132</c:v>
                </c:pt>
                <c:pt idx="4">
                  <c:v>36523.346334661721</c:v>
                </c:pt>
                <c:pt idx="5">
                  <c:v>34582.052056575762</c:v>
                </c:pt>
                <c:pt idx="6">
                  <c:v>32069.919409225371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62536"/>
        <c:axId val="212736568"/>
      </c:barChart>
      <c:lineChart>
        <c:grouping val="standard"/>
        <c:varyColors val="0"/>
        <c:ser>
          <c:idx val="2"/>
          <c:order val="0"/>
          <c:tx>
            <c:strRef>
              <c:f>'Pag 3'!$T$2:$T$4</c:f>
              <c:strCache>
                <c:ptCount val="3"/>
                <c:pt idx="0">
                  <c:v>Totale Avvisi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3'!$T$5:$T$16</c:f>
              <c:numCache>
                <c:formatCode>#,##0</c:formatCode>
                <c:ptCount val="12"/>
                <c:pt idx="0">
                  <c:v>27667.437978347767</c:v>
                </c:pt>
                <c:pt idx="1">
                  <c:v>29928.437171849517</c:v>
                </c:pt>
                <c:pt idx="2">
                  <c:v>36427.578906977396</c:v>
                </c:pt>
                <c:pt idx="3">
                  <c:v>34447.525509417675</c:v>
                </c:pt>
                <c:pt idx="4">
                  <c:v>36590.628578118893</c:v>
                </c:pt>
                <c:pt idx="5">
                  <c:v>33372.93890083069</c:v>
                </c:pt>
                <c:pt idx="6">
                  <c:v>31288.872735723657</c:v>
                </c:pt>
                <c:pt idx="7">
                  <c:v>23689.529965415793</c:v>
                </c:pt>
                <c:pt idx="8">
                  <c:v>34443.653352081448</c:v>
                </c:pt>
                <c:pt idx="9">
                  <c:v>36678.926955455521</c:v>
                </c:pt>
                <c:pt idx="10">
                  <c:v>38486.011526341958</c:v>
                </c:pt>
                <c:pt idx="11">
                  <c:v>42720.393369894809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362536"/>
        <c:axId val="212736568"/>
      </c:lineChart>
      <c:catAx>
        <c:axId val="21236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12736568"/>
        <c:crosses val="autoZero"/>
        <c:auto val="1"/>
        <c:lblAlgn val="ctr"/>
        <c:lblOffset val="100"/>
        <c:noMultiLvlLbl val="0"/>
      </c:catAx>
      <c:valAx>
        <c:axId val="21273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12362536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01893903915533E-2"/>
          <c:y val="3.6640960902372746E-2"/>
          <c:w val="0.88044395426110844"/>
          <c:h val="0.79903202287678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 7 P tot'!$W$20</c:f>
              <c:strCache>
                <c:ptCount val="1"/>
                <c:pt idx="0">
                  <c:v>Settimanali</c:v>
                </c:pt>
              </c:strCache>
            </c:strRef>
          </c:tx>
          <c:spPr>
            <a:solidFill>
              <a:srgbClr val="576B8A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42917</c:v>
                </c:pt>
                <c:pt idx="1">
                  <c:v>43282</c:v>
                </c:pt>
              </c:numCache>
            </c:numRef>
          </c:cat>
          <c:val>
            <c:numRef>
              <c:f>'Pag 7 P tot'!$X$20:$Y$20</c:f>
              <c:numCache>
                <c:formatCode>#,##0</c:formatCode>
                <c:ptCount val="2"/>
                <c:pt idx="0">
                  <c:v>8944</c:v>
                </c:pt>
                <c:pt idx="1">
                  <c:v>7798</c:v>
                </c:pt>
              </c:numCache>
            </c:numRef>
          </c:val>
        </c:ser>
        <c:ser>
          <c:idx val="1"/>
          <c:order val="1"/>
          <c:tx>
            <c:strRef>
              <c:f>'Pag 7 P tot'!$W$21</c:f>
              <c:strCache>
                <c:ptCount val="1"/>
                <c:pt idx="0">
                  <c:v>Mensili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42917</c:v>
                </c:pt>
                <c:pt idx="1">
                  <c:v>43282</c:v>
                </c:pt>
              </c:numCache>
            </c:numRef>
          </c:cat>
          <c:val>
            <c:numRef>
              <c:f>'Pag 7 P tot'!$X$21:$Y$21</c:f>
              <c:numCache>
                <c:formatCode>#,##0</c:formatCode>
                <c:ptCount val="2"/>
                <c:pt idx="0">
                  <c:v>7399</c:v>
                </c:pt>
                <c:pt idx="1">
                  <c:v>6493</c:v>
                </c:pt>
              </c:numCache>
            </c:numRef>
          </c:val>
        </c:ser>
        <c:ser>
          <c:idx val="2"/>
          <c:order val="2"/>
          <c:tx>
            <c:strRef>
              <c:f>'Pag 7 P tot'!$W$22</c:f>
              <c:strCache>
                <c:ptCount val="1"/>
                <c:pt idx="0">
                  <c:v>Altre periodicità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42917</c:v>
                </c:pt>
                <c:pt idx="1">
                  <c:v>43282</c:v>
                </c:pt>
              </c:numCache>
            </c:numRef>
          </c:cat>
          <c:val>
            <c:numRef>
              <c:f>'Pag 7 P tot'!$X$22:$Y$22</c:f>
              <c:numCache>
                <c:formatCode>#,##0</c:formatCode>
                <c:ptCount val="2"/>
                <c:pt idx="0">
                  <c:v>1049</c:v>
                </c:pt>
                <c:pt idx="1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212805328"/>
        <c:axId val="212909464"/>
      </c:barChart>
      <c:catAx>
        <c:axId val="21280532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12909464"/>
        <c:crosses val="autoZero"/>
        <c:auto val="0"/>
        <c:lblAlgn val="ctr"/>
        <c:lblOffset val="100"/>
        <c:noMultiLvlLbl val="0"/>
      </c:catAx>
      <c:valAx>
        <c:axId val="21290946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12805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Luglio 2018</a:t>
            </a:r>
            <a:r>
              <a:rPr lang="it-IT" sz="4400" dirty="0"/>
              <a:t/>
            </a:r>
            <a:br>
              <a:rPr lang="it-IT" sz="4400" dirty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13 settembre 2018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</a:t>
            </a:r>
            <a:r>
              <a:rPr lang="it-IT" altLang="it-IT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Totale (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per 1.000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871944" y="6021288"/>
            <a:ext cx="5548808" cy="261610"/>
            <a:chOff x="4871944" y="6021288"/>
            <a:chExt cx="5548808" cy="261610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5162640" y="6021288"/>
              <a:ext cx="10469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Settimanali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8" name="Rettangolo 27"/>
            <p:cNvSpPr/>
            <p:nvPr/>
          </p:nvSpPr>
          <p:spPr bwMode="auto">
            <a:xfrm>
              <a:off x="4871944" y="6070215"/>
              <a:ext cx="288032" cy="163757"/>
            </a:xfrm>
            <a:prstGeom prst="rect">
              <a:avLst/>
            </a:prstGeom>
            <a:solidFill>
              <a:srgbClr val="576B8A"/>
            </a:solidFill>
            <a:ln w="28575">
              <a:solidFill>
                <a:srgbClr val="576B8A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683192" y="6021288"/>
              <a:ext cx="743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Mensili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6379920" y="6070215"/>
              <a:ext cx="288032" cy="163757"/>
            </a:xfrm>
            <a:prstGeom prst="rect">
              <a:avLst/>
            </a:prstGeom>
            <a:solidFill>
              <a:srgbClr val="FFB400"/>
            </a:solidFill>
            <a:ln w="28575">
              <a:solidFill>
                <a:srgbClr val="FFB40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9772752" y="6026093"/>
              <a:ext cx="648000" cy="25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Diff % </a:t>
              </a:r>
              <a:endParaRPr lang="en-US" dirty="0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9462624" y="6070215"/>
              <a:ext cx="288032" cy="163757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7930952" y="6021288"/>
              <a:ext cx="14969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Altre</a:t>
              </a:r>
              <a:r>
                <a:rPr lang="en-US" dirty="0" smtClean="0"/>
                <a:t> </a:t>
              </a:r>
              <a:r>
                <a:rPr lang="en-US" dirty="0" err="1" smtClean="0"/>
                <a:t>periodicità</a:t>
              </a:r>
              <a:endParaRPr lang="en-US" dirty="0"/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7627680" y="6070215"/>
              <a:ext cx="288032" cy="16375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1509773" y="837613"/>
            <a:ext cx="8521995" cy="4808336"/>
            <a:chOff x="1509773" y="837613"/>
            <a:chExt cx="8521995" cy="4808336"/>
          </a:xfrm>
        </p:grpSpPr>
        <p:graphicFrame>
          <p:nvGraphicFramePr>
            <p:cNvPr id="21" name="Grafico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94181500"/>
                </p:ext>
              </p:extLst>
            </p:nvPr>
          </p:nvGraphicFramePr>
          <p:xfrm>
            <a:off x="1509773" y="837613"/>
            <a:ext cx="8513364" cy="4808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Parentesi graffa chiusa 24"/>
            <p:cNvSpPr/>
            <p:nvPr/>
          </p:nvSpPr>
          <p:spPr bwMode="auto">
            <a:xfrm>
              <a:off x="8976319" y="2087742"/>
              <a:ext cx="72910" cy="2700000"/>
            </a:xfrm>
            <a:prstGeom prst="rightBrac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9311768" y="3159636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-16,9%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5687935" y="1317087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-84,7%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5700261" y="2430482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-12,2%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700261" y="3744062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-12,8%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23392" y="6381328"/>
            <a:ext cx="35286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dati sono consultabili alla Tavola IV del report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143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74822"/>
              </p:ext>
            </p:extLst>
          </p:nvPr>
        </p:nvGraphicFramePr>
        <p:xfrm>
          <a:off x="2459598" y="934566"/>
          <a:ext cx="7740859" cy="5217588"/>
        </p:xfrm>
        <a:graphic>
          <a:graphicData uri="http://schemas.openxmlformats.org/drawingml/2006/table">
            <a:tbl>
              <a:tblPr/>
              <a:tblGrid>
                <a:gridCol w="1842779"/>
                <a:gridCol w="737260"/>
                <a:gridCol w="737260"/>
                <a:gridCol w="737260"/>
                <a:gridCol w="737260"/>
                <a:gridCol w="737260"/>
                <a:gridCol w="737260"/>
                <a:gridCol w="737260"/>
                <a:gridCol w="737260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10.259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21.403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35.886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36.698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31.112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24.226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14.451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174.035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546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5.244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13.117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20.222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17.833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13.130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93.771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8.080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14.786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19.469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12.864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10.501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6.493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76.794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3.470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-45,8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593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04191"/>
              </p:ext>
            </p:extLst>
          </p:nvPr>
        </p:nvGraphicFramePr>
        <p:xfrm>
          <a:off x="2179211" y="764391"/>
          <a:ext cx="8237268" cy="5792574"/>
        </p:xfrm>
        <a:graphic>
          <a:graphicData uri="http://schemas.openxmlformats.org/drawingml/2006/table">
            <a:tbl>
              <a:tblPr/>
              <a:tblGrid>
                <a:gridCol w="2242756"/>
                <a:gridCol w="749314"/>
                <a:gridCol w="749314"/>
                <a:gridCol w="749314"/>
                <a:gridCol w="749314"/>
                <a:gridCol w="749314"/>
                <a:gridCol w="749314"/>
                <a:gridCol w="749314"/>
                <a:gridCol w="749314"/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9.510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19.602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32.064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27.272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21.306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156.526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9.201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9.868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9.211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7.830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51.124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4.928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15.101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16.039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12.077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7.254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86.626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2.210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5.231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4.730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30.563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7.064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13.688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16.190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8.645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66.638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1.256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1.958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2.779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18.737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1.824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-26,3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82476"/>
              </p:ext>
            </p:extLst>
          </p:nvPr>
        </p:nvGraphicFramePr>
        <p:xfrm>
          <a:off x="2264015" y="939203"/>
          <a:ext cx="8026072" cy="4957356"/>
        </p:xfrm>
        <a:graphic>
          <a:graphicData uri="http://schemas.openxmlformats.org/drawingml/2006/table">
            <a:tbl>
              <a:tblPr/>
              <a:tblGrid>
                <a:gridCol w="2202808"/>
                <a:gridCol w="727908"/>
                <a:gridCol w="727908"/>
                <a:gridCol w="727908"/>
                <a:gridCol w="727908"/>
                <a:gridCol w="727908"/>
                <a:gridCol w="727908"/>
                <a:gridCol w="727908"/>
                <a:gridCol w="727908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17.509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1.795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7.145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3.279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1.982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10.156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-63,4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Luglio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96193"/>
              </p:ext>
            </p:extLst>
          </p:nvPr>
        </p:nvGraphicFramePr>
        <p:xfrm>
          <a:off x="605390" y="1052737"/>
          <a:ext cx="10981220" cy="4936021"/>
        </p:xfrm>
        <a:graphic>
          <a:graphicData uri="http://schemas.openxmlformats.org/drawingml/2006/table">
            <a:tbl>
              <a:tblPr/>
              <a:tblGrid>
                <a:gridCol w="2613834"/>
                <a:gridCol w="1160208"/>
                <a:gridCol w="1029850"/>
                <a:gridCol w="1106708"/>
                <a:gridCol w="965112"/>
                <a:gridCol w="219971"/>
                <a:gridCol w="1219546"/>
                <a:gridCol w="1130167"/>
                <a:gridCol w="219403"/>
                <a:gridCol w="1316421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A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63.162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15.008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D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28.713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4.381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H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10.488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7.651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stili di vita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9.724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-20,7%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9.126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2.262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L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6.982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-28,2%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1.905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-18,8%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U – Arredamento</a:t>
                      </a:r>
                      <a:b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professionale</a:t>
                      </a:r>
                      <a:endParaRPr lang="it-IT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6.590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1.938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-6,9%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501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Luglio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847076"/>
              </p:ext>
            </p:extLst>
          </p:nvPr>
        </p:nvGraphicFramePr>
        <p:xfrm>
          <a:off x="577064" y="1052737"/>
          <a:ext cx="10847528" cy="4936021"/>
        </p:xfrm>
        <a:graphic>
          <a:graphicData uri="http://schemas.openxmlformats.org/drawingml/2006/table">
            <a:tbl>
              <a:tblPr/>
              <a:tblGrid>
                <a:gridCol w="2609022"/>
                <a:gridCol w="1142338"/>
                <a:gridCol w="1013987"/>
                <a:gridCol w="1089662"/>
                <a:gridCol w="950247"/>
                <a:gridCol w="216583"/>
                <a:gridCol w="1200762"/>
                <a:gridCol w="1112759"/>
                <a:gridCol w="216024"/>
                <a:gridCol w="1296144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T2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Arredamento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3.842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1.641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Benessere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3.136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-17,4%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2.272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1 - Altri Maschili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2.826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R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2.613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1.248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E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1.734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Y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V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Professionali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1.420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-28,7%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2882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Luglio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1367"/>
              </p:ext>
            </p:extLst>
          </p:nvPr>
        </p:nvGraphicFramePr>
        <p:xfrm>
          <a:off x="577064" y="1052737"/>
          <a:ext cx="10847528" cy="3914021"/>
        </p:xfrm>
        <a:graphic>
          <a:graphicData uri="http://schemas.openxmlformats.org/drawingml/2006/table">
            <a:tbl>
              <a:tblPr/>
              <a:tblGrid>
                <a:gridCol w="2609022"/>
                <a:gridCol w="1142338"/>
                <a:gridCol w="1013987"/>
                <a:gridCol w="1089662"/>
                <a:gridCol w="950247"/>
                <a:gridCol w="216583"/>
                <a:gridCol w="1200762"/>
                <a:gridCol w="1112759"/>
                <a:gridCol w="216024"/>
                <a:gridCol w="1296144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X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B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Femminili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-14,5%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1.598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I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Guide e altri 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-16,6%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S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Bambini e ragazzi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Gruppi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 e T 1*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19.997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1055440" y="5602687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* I </a:t>
            </a:r>
            <a:r>
              <a:rPr lang="it-IT" sz="1200" dirty="0" smtClean="0"/>
              <a:t>gruppi </a:t>
            </a:r>
            <a:r>
              <a:rPr lang="it-IT" sz="1200" dirty="0"/>
              <a:t>Economia (O</a:t>
            </a:r>
            <a:r>
              <a:rPr lang="it-IT" sz="1200" dirty="0" smtClean="0"/>
              <a:t>) ed Arredamento </a:t>
            </a:r>
            <a:r>
              <a:rPr lang="it-IT" sz="1200" dirty="0"/>
              <a:t>Design (T 1) </a:t>
            </a:r>
            <a:r>
              <a:rPr lang="it-IT" sz="1200" dirty="0" smtClean="0"/>
              <a:t>presentano nel </a:t>
            </a:r>
            <a:r>
              <a:rPr lang="it-IT" sz="1200" dirty="0"/>
              <a:t>mese di </a:t>
            </a:r>
            <a:r>
              <a:rPr lang="it-IT" sz="1200" dirty="0" smtClean="0"/>
              <a:t>Luglio 2018 </a:t>
            </a:r>
            <a:r>
              <a:rPr lang="it-IT" sz="1200" dirty="0"/>
              <a:t>un problema di riservatezza  dovuto al numero di testate </a:t>
            </a:r>
            <a:r>
              <a:rPr lang="it-IT" sz="1200" dirty="0" smtClean="0"/>
              <a:t>pubblicate; per </a:t>
            </a:r>
            <a:r>
              <a:rPr lang="it-IT" sz="1200" dirty="0"/>
              <a:t>questa ragione sono stati temporaneamente raggruppati tra loro. </a:t>
            </a:r>
          </a:p>
          <a:p>
            <a:pPr algn="just"/>
            <a:r>
              <a:rPr lang="it-IT" sz="1200" dirty="0"/>
              <a:t>Dal mese di </a:t>
            </a:r>
            <a:r>
              <a:rPr lang="it-IT" sz="1200" dirty="0" smtClean="0"/>
              <a:t>Settembre la </a:t>
            </a:r>
            <a:r>
              <a:rPr lang="it-IT" sz="1200" dirty="0"/>
              <a:t>situazione tornerà alla normalità.</a:t>
            </a:r>
          </a:p>
        </p:txBody>
      </p:sp>
    </p:spTree>
    <p:extLst>
      <p:ext uri="{BB962C8B-B14F-4D97-AF65-F5344CB8AC3E}">
        <p14:creationId xmlns:p14="http://schemas.microsoft.com/office/powerpoint/2010/main" val="35179496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113548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Luglio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065207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Luglio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Marittimo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(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46357" y="737052"/>
            <a:ext cx="11507961" cy="2744071"/>
            <a:chOff x="346357" y="737052"/>
            <a:chExt cx="11507961" cy="2744071"/>
          </a:xfrm>
        </p:grpSpPr>
        <p:sp>
          <p:nvSpPr>
            <p:cNvPr id="3" name="Rettangolo 2"/>
            <p:cNvSpPr/>
            <p:nvPr/>
          </p:nvSpPr>
          <p:spPr bwMode="auto">
            <a:xfrm>
              <a:off x="346357" y="745123"/>
              <a:ext cx="11507961" cy="273600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9338683" y="737052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Fatturato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39" name="Grafico 3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2326934"/>
                </p:ext>
              </p:extLst>
            </p:nvPr>
          </p:nvGraphicFramePr>
          <p:xfrm>
            <a:off x="509162" y="1204822"/>
            <a:ext cx="11182350" cy="22167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CasellaDiTesto 27"/>
            <p:cNvSpPr txBox="1"/>
            <p:nvPr/>
          </p:nvSpPr>
          <p:spPr>
            <a:xfrm>
              <a:off x="3864583" y="907539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-3,7%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1272545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-7,6%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961854" y="904364"/>
              <a:ext cx="720008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-10,0%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143440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-9,2%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715772" y="900181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-8,5%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6436915" y="891510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601233" y="900181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337683" y="3586056"/>
            <a:ext cx="11507961" cy="2736407"/>
            <a:chOff x="337683" y="3586056"/>
            <a:chExt cx="11507961" cy="2736407"/>
          </a:xfrm>
        </p:grpSpPr>
        <p:sp>
          <p:nvSpPr>
            <p:cNvPr id="9" name="Rettangolo 8"/>
            <p:cNvSpPr/>
            <p:nvPr/>
          </p:nvSpPr>
          <p:spPr bwMode="auto">
            <a:xfrm>
              <a:off x="337683" y="3586463"/>
              <a:ext cx="11507961" cy="273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9338682" y="3586056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Spazi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348036" y="382821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-0,9%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193306" y="382821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-4,0%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057901" y="382766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917730" y="382766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0,5%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4775707" y="382254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5643255" y="3827988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3,6%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6444988" y="382254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2,5%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08778846"/>
                </p:ext>
              </p:extLst>
            </p:nvPr>
          </p:nvGraphicFramePr>
          <p:xfrm>
            <a:off x="509162" y="4220273"/>
            <a:ext cx="11182350" cy="20348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7" name="Gruppo 6"/>
          <p:cNvGrpSpPr/>
          <p:nvPr/>
        </p:nvGrpSpPr>
        <p:grpSpPr>
          <a:xfrm>
            <a:off x="509162" y="6476630"/>
            <a:ext cx="10404054" cy="261610"/>
            <a:chOff x="509162" y="6476630"/>
            <a:chExt cx="10404054" cy="261610"/>
          </a:xfrm>
        </p:grpSpPr>
        <p:grpSp>
          <p:nvGrpSpPr>
            <p:cNvPr id="21" name="Gruppo 20"/>
            <p:cNvGrpSpPr/>
            <p:nvPr/>
          </p:nvGrpSpPr>
          <p:grpSpPr>
            <a:xfrm>
              <a:off x="8010872" y="6476630"/>
              <a:ext cx="2902344" cy="261610"/>
              <a:chOff x="7968208" y="6476630"/>
              <a:chExt cx="2902344" cy="261610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8289384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2017 </a:t>
                </a:r>
                <a:endParaRPr lang="en-US" dirty="0"/>
              </a:p>
            </p:txBody>
          </p:sp>
          <p:sp>
            <p:nvSpPr>
              <p:cNvPr id="13" name="Rettangolo 12"/>
              <p:cNvSpPr/>
              <p:nvPr/>
            </p:nvSpPr>
            <p:spPr bwMode="auto">
              <a:xfrm>
                <a:off x="7968208" y="6525557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9305880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2018 </a:t>
                </a:r>
                <a:endParaRPr lang="en-US" dirty="0"/>
              </a:p>
            </p:txBody>
          </p:sp>
          <p:sp>
            <p:nvSpPr>
              <p:cNvPr id="15" name="Rettangolo 14"/>
              <p:cNvSpPr/>
              <p:nvPr/>
            </p:nvSpPr>
            <p:spPr bwMode="auto">
              <a:xfrm>
                <a:off x="9002608" y="6525557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10222552" y="6479758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20" name="Rettangolo 19"/>
              <p:cNvSpPr/>
              <p:nvPr/>
            </p:nvSpPr>
            <p:spPr bwMode="auto">
              <a:xfrm>
                <a:off x="9912424" y="652868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ttangolo 34"/>
            <p:cNvSpPr/>
            <p:nvPr/>
          </p:nvSpPr>
          <p:spPr>
            <a:xfrm>
              <a:off x="509162" y="6482647"/>
              <a:ext cx="457872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I dati sono consultabili </a:t>
              </a:r>
              <a:r>
                <a:rPr lang="it-IT" sz="1000" b="1" i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alle Tavole </a:t>
              </a:r>
              <a:r>
                <a:rPr lang="it-IT" sz="1000" b="1" i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II e III </a:t>
              </a:r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del report</a:t>
              </a:r>
              <a:endPara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30081"/>
              </p:ext>
            </p:extLst>
          </p:nvPr>
        </p:nvGraphicFramePr>
        <p:xfrm>
          <a:off x="2191817" y="1884414"/>
          <a:ext cx="7808366" cy="3089172"/>
        </p:xfrm>
        <a:graphic>
          <a:graphicData uri="http://schemas.openxmlformats.org/drawingml/2006/table">
            <a:tbl>
              <a:tblPr/>
              <a:tblGrid>
                <a:gridCol w="1674037"/>
                <a:gridCol w="751906"/>
                <a:gridCol w="751906"/>
                <a:gridCol w="751906"/>
                <a:gridCol w="751906"/>
                <a:gridCol w="751906"/>
                <a:gridCol w="751906"/>
                <a:gridCol w="751906"/>
                <a:gridCol w="870987"/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Giu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Lug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Lug</a:t>
                      </a:r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37.164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40.945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52.039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46.611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50.584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48.394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38.570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314.307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-6,2%</a:t>
                      </a:r>
                      <a:endParaRPr lang="it-IT" sz="1400" b="1" i="1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27.406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28.730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36.372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34.607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36.523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34.582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32.070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230.290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447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72780"/>
              </p:ext>
            </p:extLst>
          </p:nvPr>
        </p:nvGraphicFramePr>
        <p:xfrm>
          <a:off x="1967918" y="1014722"/>
          <a:ext cx="8256164" cy="4828556"/>
        </p:xfrm>
        <a:graphic>
          <a:graphicData uri="http://schemas.openxmlformats.org/drawingml/2006/table">
            <a:tbl>
              <a:tblPr/>
              <a:tblGrid>
                <a:gridCol w="1577020"/>
                <a:gridCol w="834893"/>
                <a:gridCol w="834893"/>
                <a:gridCol w="834893"/>
                <a:gridCol w="834893"/>
                <a:gridCol w="834893"/>
                <a:gridCol w="834893"/>
                <a:gridCol w="834893"/>
                <a:gridCol w="834893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12.285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15.621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23.520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23.657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14.629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134.525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7.867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7.830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8.181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6.847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45.873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12.560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13.363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15.134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15.751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13.353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103.681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21.342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26.263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24.631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26.274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25.897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24.594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780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04961"/>
              </p:ext>
            </p:extLst>
          </p:nvPr>
        </p:nvGraphicFramePr>
        <p:xfrm>
          <a:off x="1957790" y="764704"/>
          <a:ext cx="8710214" cy="5619945"/>
        </p:xfrm>
        <a:graphic>
          <a:graphicData uri="http://schemas.openxmlformats.org/drawingml/2006/table">
            <a:tbl>
              <a:tblPr/>
              <a:tblGrid>
                <a:gridCol w="2483638"/>
                <a:gridCol w="778322"/>
                <a:gridCol w="778322"/>
                <a:gridCol w="778322"/>
                <a:gridCol w="778322"/>
                <a:gridCol w="778322"/>
                <a:gridCol w="778322"/>
                <a:gridCol w="778322"/>
                <a:gridCol w="778322"/>
              </a:tblGrid>
              <a:tr h="67829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6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5.226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3.777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30.541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6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13.260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324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Progressivo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 Luglio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8038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/>
                <a:gridCol w="1721223"/>
                <a:gridCol w="1438836"/>
                <a:gridCol w="1371600"/>
                <a:gridCol w="282388"/>
                <a:gridCol w="1788459"/>
                <a:gridCol w="1398494"/>
                <a:gridCol w="1344706"/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progressivo a Luglio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Luglio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Luglio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progressivi a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Luglio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Luglio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314.307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230.290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134.525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45.873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103.681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169.509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30.541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5.547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32.300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6.865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13.260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2.496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91975"/>
              </p:ext>
            </p:extLst>
          </p:nvPr>
        </p:nvGraphicFramePr>
        <p:xfrm>
          <a:off x="732000" y="1203960"/>
          <a:ext cx="10728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57909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Luglio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2630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Marittimo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Piace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Cucinare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(Feb.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Sud (Apr.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Zafferano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(Apr.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Mag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(Mar.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Millennium (Mag.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Uomini e Donne Magazine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Visto Tv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Guide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(I)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Youngtimer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Mag. 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Automotive (P)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82842"/>
              </p:ext>
            </p:extLst>
          </p:nvPr>
        </p:nvGraphicFramePr>
        <p:xfrm>
          <a:off x="732000" y="1569720"/>
          <a:ext cx="10728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549879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Luglio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0924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M.C.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Bis Sfilate (Gen.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Bambini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Gioiello (Gen.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Sposa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Uomo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260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24522</TotalTime>
  <Words>1923</Words>
  <Application>Microsoft Office PowerPoint</Application>
  <PresentationFormat>Widescreen</PresentationFormat>
  <Paragraphs>1029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2017 – Luglio 2018 - FATTURATI (per 1.000) E SPAZI </vt:lpstr>
      <vt:lpstr> Testate divise per Gruppi Periodo Gennaio 2017 – Luglio 2018 - FATTURATI (per 1.000) E SPAZI </vt:lpstr>
      <vt:lpstr> Testate divise per Gruppi Periodo Gennaio 2017 – Luglio 2018 - FATTURATI (per 1.000) E SPAZI 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Selvaggi Laura</cp:lastModifiedBy>
  <cp:revision>2059</cp:revision>
  <cp:lastPrinted>2018-09-11T08:01:01Z</cp:lastPrinted>
  <dcterms:created xsi:type="dcterms:W3CDTF">2006-03-29T09:09:15Z</dcterms:created>
  <dcterms:modified xsi:type="dcterms:W3CDTF">2018-09-13T08:52:00Z</dcterms:modified>
</cp:coreProperties>
</file>