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39" r:id="rId13"/>
    <p:sldId id="330" r:id="rId14"/>
    <p:sldId id="335" r:id="rId15"/>
    <p:sldId id="338" r:id="rId16"/>
    <p:sldId id="327" r:id="rId17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39"/>
            <p14:sldId id="330"/>
            <p14:sldId id="335"/>
            <p14:sldId id="33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elli Chiara" initials="CC" lastIdx="1" clrIdx="0">
    <p:extLst>
      <p:ext uri="{19B8F6BF-5375-455C-9EA6-DF929625EA0E}">
        <p15:presenceInfo xmlns:p15="http://schemas.microsoft.com/office/powerpoint/2012/main" userId="S-1-5-21-417365229-399659180-1714775081-44684" providerId="AD"/>
      </p:ext>
    </p:extLst>
  </p:cmAuthor>
  <p:cmAuthor id="2" name="Sacchi Matteo" initials="SM" lastIdx="1" clrIdx="1">
    <p:extLst>
      <p:ext uri="{19B8F6BF-5375-455C-9EA6-DF929625EA0E}">
        <p15:presenceInfo xmlns:p15="http://schemas.microsoft.com/office/powerpoint/2012/main" userId="S-1-5-21-417365229-399659180-1714775081-184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8C"/>
    <a:srgbClr val="FFCB25"/>
    <a:srgbClr val="92D050"/>
    <a:srgbClr val="6BDD43"/>
    <a:srgbClr val="2777F9"/>
    <a:srgbClr val="FFC000"/>
    <a:srgbClr val="F3F672"/>
    <a:srgbClr val="2FB0F1"/>
    <a:srgbClr val="FAF02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816" y="60"/>
      </p:cViewPr>
      <p:guideLst>
        <p:guide orient="horz" pos="2115"/>
        <p:guide pos="3817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0_Tavole%20per%20Insigt%20-%20Novembre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1_Grafico%20Settore%20merceologico%20-%20Mensile%20e%20Progressiv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1_Grafico%20Settore%20merceologico%20-%20Mensile%20e%20Progressiv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0_Tavole%20per%20Insigt%20-%20Novembre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0_Tavole%20per%20Insigt%20-%20Novembre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0_Tavole%20per%20Insigt%20-%20Novembre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11.%20Novembre%202018\File%20di%20Lavoro\10_Tavole%20per%20Insigt%20-%20Novembre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7.%20Luglio%202018\File%20di%20Lavoro\09_Grafici%20Video%20e%20Modalit&#224;%20di%20Vendi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3.%20Marzo%202018\File%20di%20Lavoro\09_Grafici%20Video%20e%20Modalit&#224;%20di%20Vend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Peso % di ciascun Device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Foglio2!$B$11</c:f>
              <c:strCache>
                <c:ptCount val="1"/>
                <c:pt idx="0">
                  <c:v>Desktop/Tablet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Foglio2!$A$12:$A$13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Foglio2!$B$12:$B$13</c:f>
              <c:numCache>
                <c:formatCode>0.00%</c:formatCode>
                <c:ptCount val="2"/>
                <c:pt idx="0">
                  <c:v>0.73030524623036308</c:v>
                </c:pt>
                <c:pt idx="1">
                  <c:v>0.79540856609254373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B-4FD0-B30E-86DB1CD887D7}"/>
            </c:ext>
          </c:extLst>
        </c:ser>
        <c:ser>
          <c:idx val="1"/>
          <c:order val="1"/>
          <c:tx>
            <c:strRef>
              <c:f>Foglio2!$C$11</c:f>
              <c:strCache>
                <c:ptCount val="1"/>
                <c:pt idx="0">
                  <c:v>Smart 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Foglio2!$A$12:$A$13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Foglio2!$C$12:$C$13</c:f>
              <c:numCache>
                <c:formatCode>0.00%</c:formatCode>
                <c:ptCount val="2"/>
                <c:pt idx="0">
                  <c:v>2.5692688815566389E-3</c:v>
                </c:pt>
                <c:pt idx="1">
                  <c:v>7.5983774351902366E-4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CB-4FD0-B30E-86DB1CD887D7}"/>
            </c:ext>
          </c:extLst>
        </c:ser>
        <c:ser>
          <c:idx val="2"/>
          <c:order val="2"/>
          <c:tx>
            <c:strRef>
              <c:f>Foglio2!$D$11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Foglio2!$A$12:$A$13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Foglio2!$D$12:$D$13</c:f>
              <c:numCache>
                <c:formatCode>0.00%</c:formatCode>
                <c:ptCount val="2"/>
                <c:pt idx="0">
                  <c:v>0.26712548488808024</c:v>
                </c:pt>
                <c:pt idx="1">
                  <c:v>0.20383159616393737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CB-4FD0-B30E-86DB1CD88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725576"/>
        <c:axId val="133725968"/>
      </c:barChart>
      <c:catAx>
        <c:axId val="13372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3725968"/>
        <c:crosses val="autoZero"/>
        <c:auto val="1"/>
        <c:lblAlgn val="ctr"/>
        <c:lblOffset val="100"/>
        <c:noMultiLvlLbl val="0"/>
      </c:catAx>
      <c:valAx>
        <c:axId val="1337259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372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538651463099675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'Grafico MENSILE'!$H$2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 MENSILE'!$A$3:$F$29</c:f>
              <c:multiLvlStrCache>
                <c:ptCount val="27"/>
                <c:lvl>
                  <c:pt idx="0">
                    <c:v>Varie</c:v>
                  </c:pt>
                  <c:pt idx="1">
                    <c:v>Automobili</c:v>
                  </c:pt>
                  <c:pt idx="2">
                    <c:v>Media/Editoria</c:v>
                  </c:pt>
                  <c:pt idx="3">
                    <c:v>Finanza/Assicurazioni</c:v>
                  </c:pt>
                  <c:pt idx="4">
                    <c:v>Abbigliamento</c:v>
                  </c:pt>
                  <c:pt idx="5">
                    <c:v>Servizi Professionali</c:v>
                  </c:pt>
                  <c:pt idx="6">
                    <c:v>Alimentari</c:v>
                  </c:pt>
                  <c:pt idx="7">
                    <c:v>Distribuzione</c:v>
                  </c:pt>
                  <c:pt idx="8">
                    <c:v>Telecomunicazioni</c:v>
                  </c:pt>
                  <c:pt idx="9">
                    <c:v>Industria/Edilizia/Attività</c:v>
                  </c:pt>
                  <c:pt idx="10">
                    <c:v>Informatica/Fotografia</c:v>
                  </c:pt>
                  <c:pt idx="11">
                    <c:v>Locale</c:v>
                  </c:pt>
                  <c:pt idx="12">
                    <c:v>Cura persona</c:v>
                  </c:pt>
                  <c:pt idx="13">
                    <c:v>Enti/Istituzioni</c:v>
                  </c:pt>
                  <c:pt idx="14">
                    <c:v>Farmaceutici/Sanitari</c:v>
                  </c:pt>
                  <c:pt idx="15">
                    <c:v>Tempo libero</c:v>
                  </c:pt>
                  <c:pt idx="16">
                    <c:v>Elettrodomestici</c:v>
                  </c:pt>
                  <c:pt idx="17">
                    <c:v>Bevande/Alcoolici</c:v>
                  </c:pt>
                  <c:pt idx="18">
                    <c:v>Turismo/Viaggi</c:v>
                  </c:pt>
                  <c:pt idx="19">
                    <c:v>Oggetti personali</c:v>
                  </c:pt>
                  <c:pt idx="20">
                    <c:v>Giochi/Articoli scolastici</c:v>
                  </c:pt>
                  <c:pt idx="21">
                    <c:v>Abitazione</c:v>
                  </c:pt>
                  <c:pt idx="22">
                    <c:v>Gestione casa</c:v>
                  </c:pt>
                  <c:pt idx="23">
                    <c:v>Di Servizio</c:v>
                  </c:pt>
                  <c:pt idx="24">
                    <c:v>Toiletries</c:v>
                  </c:pt>
                  <c:pt idx="25">
                    <c:v>Moto/Veicoli</c:v>
                  </c:pt>
                  <c:pt idx="26">
                    <c:v>Rubricata</c:v>
                  </c:pt>
                </c:lvl>
                <c:lvl>
                  <c:pt idx="0">
                    <c:v>6%</c:v>
                  </c:pt>
                  <c:pt idx="1">
                    <c:v>1%</c:v>
                  </c:pt>
                  <c:pt idx="2">
                    <c:v>6%</c:v>
                  </c:pt>
                  <c:pt idx="3">
                    <c:v>13%</c:v>
                  </c:pt>
                  <c:pt idx="4">
                    <c:v>2%</c:v>
                  </c:pt>
                  <c:pt idx="5">
                    <c:v>2%</c:v>
                  </c:pt>
                  <c:pt idx="6">
                    <c:v>5%</c:v>
                  </c:pt>
                  <c:pt idx="7">
                    <c:v>2%</c:v>
                  </c:pt>
                  <c:pt idx="8">
                    <c:v>2%</c:v>
                  </c:pt>
                  <c:pt idx="9">
                    <c:v>2%</c:v>
                  </c:pt>
                  <c:pt idx="10">
                    <c:v>7%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4%</c:v>
                  </c:pt>
                  <c:pt idx="14">
                    <c:v>3%</c:v>
                  </c:pt>
                  <c:pt idx="15">
                    <c:v>9%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4%</c:v>
                  </c:pt>
                  <c:pt idx="20">
                    <c:v>2%</c:v>
                  </c:pt>
                  <c:pt idx="21">
                    <c:v>0%</c:v>
                  </c:pt>
                  <c:pt idx="22">
                    <c:v>2%</c:v>
                  </c:pt>
                  <c:pt idx="23">
                    <c:v>16%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6%</c:v>
                  </c:pt>
                  <c:pt idx="1">
                    <c:v>1%</c:v>
                  </c:pt>
                  <c:pt idx="2">
                    <c:v>7%</c:v>
                  </c:pt>
                  <c:pt idx="3">
                    <c:v>16%</c:v>
                  </c:pt>
                  <c:pt idx="4">
                    <c:v>2%</c:v>
                  </c:pt>
                  <c:pt idx="5">
                    <c:v>3%</c:v>
                  </c:pt>
                  <c:pt idx="6">
                    <c:v>5%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7%</c:v>
                  </c:pt>
                  <c:pt idx="11">
                    <c:v>2%</c:v>
                  </c:pt>
                  <c:pt idx="12">
                    <c:v>1%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10%</c:v>
                  </c:pt>
                  <c:pt idx="16">
                    <c:v>0%</c:v>
                  </c:pt>
                  <c:pt idx="17">
                    <c:v>2%</c:v>
                  </c:pt>
                  <c:pt idx="18">
                    <c:v>5%</c:v>
                  </c:pt>
                  <c:pt idx="19">
                    <c:v>5%</c:v>
                  </c:pt>
                  <c:pt idx="20">
                    <c:v>2%</c:v>
                  </c:pt>
                  <c:pt idx="21">
                    <c:v>1%</c:v>
                  </c:pt>
                  <c:pt idx="22">
                    <c:v>2%</c:v>
                  </c:pt>
                  <c:pt idx="23">
                    <c:v>10%</c:v>
                  </c:pt>
                  <c:pt idx="24">
                    <c:v>2%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'Grafico MENSILE'!$H$3:$H$29</c:f>
              <c:numCache>
                <c:formatCode>0.0%</c:formatCode>
                <c:ptCount val="27"/>
                <c:pt idx="0">
                  <c:v>0.15975335495941007</c:v>
                </c:pt>
                <c:pt idx="1">
                  <c:v>0.13280715307566876</c:v>
                </c:pt>
                <c:pt idx="2">
                  <c:v>8.9872915859549068E-2</c:v>
                </c:pt>
                <c:pt idx="3">
                  <c:v>6.548225610148721E-2</c:v>
                </c:pt>
                <c:pt idx="4">
                  <c:v>6.3319663238525795E-2</c:v>
                </c:pt>
                <c:pt idx="5">
                  <c:v>5.8929362153323936E-2</c:v>
                </c:pt>
                <c:pt idx="6">
                  <c:v>5.510447156924126E-2</c:v>
                </c:pt>
                <c:pt idx="7">
                  <c:v>4.8175289238890126E-2</c:v>
                </c:pt>
                <c:pt idx="8">
                  <c:v>3.8963124391021918E-2</c:v>
                </c:pt>
                <c:pt idx="9">
                  <c:v>3.5981913450464732E-2</c:v>
                </c:pt>
                <c:pt idx="10">
                  <c:v>3.0120520375191192E-2</c:v>
                </c:pt>
                <c:pt idx="11">
                  <c:v>2.7501447850251628E-2</c:v>
                </c:pt>
                <c:pt idx="12">
                  <c:v>2.3028151237306407E-2</c:v>
                </c:pt>
                <c:pt idx="13">
                  <c:v>2.1552269993173324E-2</c:v>
                </c:pt>
                <c:pt idx="14">
                  <c:v>2.0558373941534206E-2</c:v>
                </c:pt>
                <c:pt idx="15">
                  <c:v>1.9889539784112491E-2</c:v>
                </c:pt>
                <c:pt idx="16">
                  <c:v>1.9861427287916192E-2</c:v>
                </c:pt>
                <c:pt idx="17">
                  <c:v>1.865909751752445E-2</c:v>
                </c:pt>
                <c:pt idx="18">
                  <c:v>1.8421143847973626E-2</c:v>
                </c:pt>
                <c:pt idx="19">
                  <c:v>1.2961800133254075E-2</c:v>
                </c:pt>
                <c:pt idx="20">
                  <c:v>8.7397075346296732E-3</c:v>
                </c:pt>
                <c:pt idx="21">
                  <c:v>8.6445486267942989E-3</c:v>
                </c:pt>
                <c:pt idx="22">
                  <c:v>8.6066780636762617E-3</c:v>
                </c:pt>
                <c:pt idx="23">
                  <c:v>6.4488749159017115E-3</c:v>
                </c:pt>
                <c:pt idx="24">
                  <c:v>3.5676398892561471E-3</c:v>
                </c:pt>
                <c:pt idx="25">
                  <c:v>3.0247087150838746E-3</c:v>
                </c:pt>
                <c:pt idx="26">
                  <c:v>2.4566248836906313E-5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0D-4A96-A769-A4D5C4857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023408"/>
        <c:axId val="194023800"/>
      </c:barChart>
      <c:lineChart>
        <c:grouping val="standard"/>
        <c:varyColors val="0"/>
        <c:ser>
          <c:idx val="0"/>
          <c:order val="0"/>
          <c:tx>
            <c:strRef>
              <c:f>'Grafico MENSILE'!$G$2</c:f>
              <c:strCache>
                <c:ptCount val="1"/>
                <c:pt idx="0">
                  <c:v>2017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'Grafico MENSILE'!$F$3:$F$29</c:f>
              <c:strCache>
                <c:ptCount val="27"/>
                <c:pt idx="0">
                  <c:v>Varie</c:v>
                </c:pt>
                <c:pt idx="1">
                  <c:v>Automobili</c:v>
                </c:pt>
                <c:pt idx="2">
                  <c:v>Media/Editoria</c:v>
                </c:pt>
                <c:pt idx="3">
                  <c:v>Finanza/Assicurazioni</c:v>
                </c:pt>
                <c:pt idx="4">
                  <c:v>Abbigliamento</c:v>
                </c:pt>
                <c:pt idx="5">
                  <c:v>Servizi Professionali</c:v>
                </c:pt>
                <c:pt idx="6">
                  <c:v>Alimentari</c:v>
                </c:pt>
                <c:pt idx="7">
                  <c:v>Distribuzione</c:v>
                </c:pt>
                <c:pt idx="8">
                  <c:v>Telecomunicazioni</c:v>
                </c:pt>
                <c:pt idx="9">
                  <c:v>Industria/Edilizia/Attività</c:v>
                </c:pt>
                <c:pt idx="10">
                  <c:v>Informatica/Fotografia</c:v>
                </c:pt>
                <c:pt idx="11">
                  <c:v>Locale</c:v>
                </c:pt>
                <c:pt idx="12">
                  <c:v>Cura persona</c:v>
                </c:pt>
                <c:pt idx="13">
                  <c:v>Enti/Istituzioni</c:v>
                </c:pt>
                <c:pt idx="14">
                  <c:v>Farmaceutici/Sanitari</c:v>
                </c:pt>
                <c:pt idx="15">
                  <c:v>Tempo libero</c:v>
                </c:pt>
                <c:pt idx="16">
                  <c:v>Elettrodomestici</c:v>
                </c:pt>
                <c:pt idx="17">
                  <c:v>Bevande/Alcoolici</c:v>
                </c:pt>
                <c:pt idx="18">
                  <c:v>Turismo/Viaggi</c:v>
                </c:pt>
                <c:pt idx="19">
                  <c:v>Oggetti personali</c:v>
                </c:pt>
                <c:pt idx="20">
                  <c:v>Giochi/Articoli scolastici</c:v>
                </c:pt>
                <c:pt idx="21">
                  <c:v>Abitazione</c:v>
                </c:pt>
                <c:pt idx="22">
                  <c:v>Gestione casa</c:v>
                </c:pt>
                <c:pt idx="23">
                  <c:v>Di Servizio</c:v>
                </c:pt>
                <c:pt idx="24">
                  <c:v>Toiletries</c:v>
                </c:pt>
                <c:pt idx="25">
                  <c:v>Moto/Veicoli</c:v>
                </c:pt>
                <c:pt idx="26">
                  <c:v>Rubricata</c:v>
                </c:pt>
              </c:strCache>
            </c:strRef>
          </c:cat>
          <c:val>
            <c:numRef>
              <c:f>'Grafico MENSILE'!$G$3:$G$29</c:f>
              <c:numCache>
                <c:formatCode>0.0%</c:formatCode>
                <c:ptCount val="27"/>
                <c:pt idx="0">
                  <c:v>9.8534627072737899E-2</c:v>
                </c:pt>
                <c:pt idx="1">
                  <c:v>0.16091004321784177</c:v>
                </c:pt>
                <c:pt idx="2">
                  <c:v>9.8811831819626023E-2</c:v>
                </c:pt>
                <c:pt idx="3">
                  <c:v>6.7111274200127677E-2</c:v>
                </c:pt>
                <c:pt idx="4">
                  <c:v>6.2808950198348132E-2</c:v>
                </c:pt>
                <c:pt idx="5">
                  <c:v>5.1935019359931736E-2</c:v>
                </c:pt>
                <c:pt idx="6">
                  <c:v>7.1118575134028486E-2</c:v>
                </c:pt>
                <c:pt idx="7">
                  <c:v>5.4242958685536871E-2</c:v>
                </c:pt>
                <c:pt idx="8">
                  <c:v>4.8830935596643921E-2</c:v>
                </c:pt>
                <c:pt idx="9">
                  <c:v>2.4781920835555402E-2</c:v>
                </c:pt>
                <c:pt idx="10">
                  <c:v>1.8840939343521081E-2</c:v>
                </c:pt>
                <c:pt idx="11">
                  <c:v>2.4811004790904208E-2</c:v>
                </c:pt>
                <c:pt idx="12">
                  <c:v>3.4211643347307134E-2</c:v>
                </c:pt>
                <c:pt idx="13">
                  <c:v>2.1406253331344365E-2</c:v>
                </c:pt>
                <c:pt idx="14">
                  <c:v>1.9709059323430388E-2</c:v>
                </c:pt>
                <c:pt idx="15">
                  <c:v>1.5733112393743736E-2</c:v>
                </c:pt>
                <c:pt idx="16">
                  <c:v>1.0223974732990283E-2</c:v>
                </c:pt>
                <c:pt idx="17">
                  <c:v>1.5766308729420621E-2</c:v>
                </c:pt>
                <c:pt idx="18">
                  <c:v>1.7825975774026927E-2</c:v>
                </c:pt>
                <c:pt idx="19">
                  <c:v>2.0169903977150492E-2</c:v>
                </c:pt>
                <c:pt idx="20">
                  <c:v>1.153124117973478E-2</c:v>
                </c:pt>
                <c:pt idx="21">
                  <c:v>1.4727339139488663E-2</c:v>
                </c:pt>
                <c:pt idx="22">
                  <c:v>1.7099139446428394E-2</c:v>
                </c:pt>
                <c:pt idx="23">
                  <c:v>6.1531282709133463E-3</c:v>
                </c:pt>
                <c:pt idx="24">
                  <c:v>8.0117396832876074E-3</c:v>
                </c:pt>
                <c:pt idx="25">
                  <c:v>4.6931004159296809E-3</c:v>
                </c:pt>
                <c:pt idx="2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0D-4A96-A769-A4D5C4857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023408"/>
        <c:axId val="194023800"/>
      </c:lineChart>
      <c:catAx>
        <c:axId val="19402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023800"/>
        <c:crosses val="autoZero"/>
        <c:auto val="1"/>
        <c:lblAlgn val="ctr"/>
        <c:lblOffset val="100"/>
        <c:noMultiLvlLbl val="0"/>
      </c:catAx>
      <c:valAx>
        <c:axId val="19402380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02340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538651463099675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'Grafico PROGRESSIVO'!$H$2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'Grafico PROGRESSIVO'!$A$3:$F$29</c:f>
              <c:multiLvlStrCache>
                <c:ptCount val="27"/>
                <c:lvl>
                  <c:pt idx="0">
                    <c:v>Automobili</c:v>
                  </c:pt>
                  <c:pt idx="1">
                    <c:v>Varie</c:v>
                  </c:pt>
                  <c:pt idx="2">
                    <c:v>Media/Editoria</c:v>
                  </c:pt>
                  <c:pt idx="3">
                    <c:v>Servizi Professionali</c:v>
                  </c:pt>
                  <c:pt idx="4">
                    <c:v>Alimentari</c:v>
                  </c:pt>
                  <c:pt idx="5">
                    <c:v>Abbigliamento</c:v>
                  </c:pt>
                  <c:pt idx="6">
                    <c:v>Finanza/Assicurazioni</c:v>
                  </c:pt>
                  <c:pt idx="7">
                    <c:v>Telecomunicazioni</c:v>
                  </c:pt>
                  <c:pt idx="8">
                    <c:v>Distribuzione</c:v>
                  </c:pt>
                  <c:pt idx="9">
                    <c:v>Cura persona</c:v>
                  </c:pt>
                  <c:pt idx="10">
                    <c:v>Locale</c:v>
                  </c:pt>
                  <c:pt idx="11">
                    <c:v>Turismo/Viaggi</c:v>
                  </c:pt>
                  <c:pt idx="12">
                    <c:v>Tempo libero</c:v>
                  </c:pt>
                  <c:pt idx="13">
                    <c:v>Informatica/Fotografia</c:v>
                  </c:pt>
                  <c:pt idx="14">
                    <c:v>Farmaceutici/Sanitari</c:v>
                  </c:pt>
                  <c:pt idx="15">
                    <c:v>Industria/Edilizia/Attività</c:v>
                  </c:pt>
                  <c:pt idx="16">
                    <c:v>Enti/Istituzioni</c:v>
                  </c:pt>
                  <c:pt idx="17">
                    <c:v>Bevande/Alcoolici</c:v>
                  </c:pt>
                  <c:pt idx="18">
                    <c:v>Abitazione</c:v>
                  </c:pt>
                  <c:pt idx="19">
                    <c:v>Oggetti personali</c:v>
                  </c:pt>
                  <c:pt idx="20">
                    <c:v>Elettrodomestici</c:v>
                  </c:pt>
                  <c:pt idx="21">
                    <c:v>Gestione casa</c:v>
                  </c:pt>
                  <c:pt idx="22">
                    <c:v>Toiletries</c:v>
                  </c:pt>
                  <c:pt idx="23">
                    <c:v>Giochi/Articoli scolastici</c:v>
                  </c:pt>
                  <c:pt idx="24">
                    <c:v>Moto/Veicoli</c:v>
                  </c:pt>
                  <c:pt idx="25">
                    <c:v>Di Servizio</c:v>
                  </c:pt>
                  <c:pt idx="26">
                    <c:v>Rubricata</c:v>
                  </c:pt>
                </c:lvl>
                <c:lvl>
                  <c:pt idx="0">
                    <c:v>6%</c:v>
                  </c:pt>
                  <c:pt idx="1">
                    <c:v>1%</c:v>
                  </c:pt>
                  <c:pt idx="2">
                    <c:v>6%</c:v>
                  </c:pt>
                  <c:pt idx="3">
                    <c:v>15%</c:v>
                  </c:pt>
                  <c:pt idx="4">
                    <c:v>2%</c:v>
                  </c:pt>
                  <c:pt idx="5">
                    <c:v>3%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6%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10%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14%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0%</c:v>
                  </c:pt>
                </c:lvl>
                <c:lvl>
                  <c:pt idx="0">
                    <c:v>5%</c:v>
                  </c:pt>
                  <c:pt idx="1">
                    <c:v>2%</c:v>
                  </c:pt>
                  <c:pt idx="2">
                    <c:v>6%</c:v>
                  </c:pt>
                  <c:pt idx="3">
                    <c:v>17%</c:v>
                  </c:pt>
                  <c:pt idx="4">
                    <c:v>2%</c:v>
                  </c:pt>
                  <c:pt idx="5">
                    <c:v>4%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12%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'Grafico PROGRESSIVO'!$H$3:$H$29</c:f>
              <c:numCache>
                <c:formatCode>0.0%</c:formatCode>
                <c:ptCount val="27"/>
                <c:pt idx="0">
                  <c:v>0.15463526647823922</c:v>
                </c:pt>
                <c:pt idx="1">
                  <c:v>0.13720270934094653</c:v>
                </c:pt>
                <c:pt idx="2">
                  <c:v>9.652540866709193E-2</c:v>
                </c:pt>
                <c:pt idx="3">
                  <c:v>6.1937721189065695E-2</c:v>
                </c:pt>
                <c:pt idx="4">
                  <c:v>5.9775888793673022E-2</c:v>
                </c:pt>
                <c:pt idx="5">
                  <c:v>5.7533880184704983E-2</c:v>
                </c:pt>
                <c:pt idx="6">
                  <c:v>5.5587999755957462E-2</c:v>
                </c:pt>
                <c:pt idx="7">
                  <c:v>4.7570535604758657E-2</c:v>
                </c:pt>
                <c:pt idx="8">
                  <c:v>4.2449070247581738E-2</c:v>
                </c:pt>
                <c:pt idx="9">
                  <c:v>3.0302115961232709E-2</c:v>
                </c:pt>
                <c:pt idx="10">
                  <c:v>2.904067537482348E-2</c:v>
                </c:pt>
                <c:pt idx="11">
                  <c:v>2.6394960959789219E-2</c:v>
                </c:pt>
                <c:pt idx="12">
                  <c:v>2.5986099966568258E-2</c:v>
                </c:pt>
                <c:pt idx="13">
                  <c:v>2.3991313801473433E-2</c:v>
                </c:pt>
                <c:pt idx="14">
                  <c:v>2.3492530493807721E-2</c:v>
                </c:pt>
                <c:pt idx="15">
                  <c:v>2.274653308389335E-2</c:v>
                </c:pt>
                <c:pt idx="16">
                  <c:v>1.8964538097908764E-2</c:v>
                </c:pt>
                <c:pt idx="17">
                  <c:v>1.6163601341820523E-2</c:v>
                </c:pt>
                <c:pt idx="18">
                  <c:v>1.3984144705675406E-2</c:v>
                </c:pt>
                <c:pt idx="19">
                  <c:v>1.299968014912712E-2</c:v>
                </c:pt>
                <c:pt idx="20">
                  <c:v>1.2180246412299771E-2</c:v>
                </c:pt>
                <c:pt idx="21">
                  <c:v>1.0040219199411556E-2</c:v>
                </c:pt>
                <c:pt idx="22">
                  <c:v>6.4339431703874647E-3</c:v>
                </c:pt>
                <c:pt idx="23">
                  <c:v>5.071105089437789E-3</c:v>
                </c:pt>
                <c:pt idx="24">
                  <c:v>4.5437039003585773E-3</c:v>
                </c:pt>
                <c:pt idx="25">
                  <c:v>4.3448150112815167E-3</c:v>
                </c:pt>
                <c:pt idx="26">
                  <c:v>1.0129301868350583E-4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5-447D-97D5-4B344C2B8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024584"/>
        <c:axId val="194024976"/>
      </c:barChart>
      <c:lineChart>
        <c:grouping val="standard"/>
        <c:varyColors val="0"/>
        <c:ser>
          <c:idx val="0"/>
          <c:order val="0"/>
          <c:tx>
            <c:strRef>
              <c:f>'Grafico PROGRESSIVO'!$G$2</c:f>
              <c:strCache>
                <c:ptCount val="1"/>
                <c:pt idx="0">
                  <c:v>2017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'Grafico PROGRESSIVO'!$F$3:$F$29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Alimentari</c:v>
                </c:pt>
                <c:pt idx="5">
                  <c:v>Abbigliamento</c:v>
                </c:pt>
                <c:pt idx="6">
                  <c:v>Finanza/Assicurazioni</c:v>
                </c:pt>
                <c:pt idx="7">
                  <c:v>Telecomunicazioni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Locale</c:v>
                </c:pt>
                <c:pt idx="11">
                  <c:v>Turismo/Viaggi</c:v>
                </c:pt>
                <c:pt idx="12">
                  <c:v>Tempo libero</c:v>
                </c:pt>
                <c:pt idx="13">
                  <c:v>Informatica/Fotografia</c:v>
                </c:pt>
                <c:pt idx="14">
                  <c:v>Farmaceutici/Sanitari</c:v>
                </c:pt>
                <c:pt idx="15">
                  <c:v>Industria/Edilizia/Attività</c:v>
                </c:pt>
                <c:pt idx="16">
                  <c:v>Enti/Istituzioni</c:v>
                </c:pt>
                <c:pt idx="17">
                  <c:v>Bevande/Alcoolici</c:v>
                </c:pt>
                <c:pt idx="18">
                  <c:v>Abitazione</c:v>
                </c:pt>
                <c:pt idx="19">
                  <c:v>Oggetti personali</c:v>
                </c:pt>
                <c:pt idx="20">
                  <c:v>Elettrodomestici</c:v>
                </c:pt>
                <c:pt idx="21">
                  <c:v>Gestione casa</c:v>
                </c:pt>
                <c:pt idx="22">
                  <c:v>Toiletries</c:v>
                </c:pt>
                <c:pt idx="23">
                  <c:v>Giochi/Articoli scolastici</c:v>
                </c:pt>
                <c:pt idx="24">
                  <c:v>Moto/Veicoli</c:v>
                </c:pt>
                <c:pt idx="25">
                  <c:v>Di Servizio</c:v>
                </c:pt>
                <c:pt idx="26">
                  <c:v>Rubricata</c:v>
                </c:pt>
              </c:strCache>
            </c:strRef>
          </c:cat>
          <c:val>
            <c:numRef>
              <c:f>'Grafico PROGRESSIVO'!$G$3:$G$29</c:f>
              <c:numCache>
                <c:formatCode>0.0%</c:formatCode>
                <c:ptCount val="27"/>
                <c:pt idx="0">
                  <c:v>0.17270336393739627</c:v>
                </c:pt>
                <c:pt idx="1">
                  <c:v>0.1159288108301082</c:v>
                </c:pt>
                <c:pt idx="2">
                  <c:v>8.7646469437887495E-2</c:v>
                </c:pt>
                <c:pt idx="3">
                  <c:v>6.106029686056326E-2</c:v>
                </c:pt>
                <c:pt idx="4">
                  <c:v>6.3548423451323485E-2</c:v>
                </c:pt>
                <c:pt idx="5">
                  <c:v>5.222429466244119E-2</c:v>
                </c:pt>
                <c:pt idx="6">
                  <c:v>5.3711327999506647E-2</c:v>
                </c:pt>
                <c:pt idx="7">
                  <c:v>4.9305375994347769E-2</c:v>
                </c:pt>
                <c:pt idx="8">
                  <c:v>4.4153502053350981E-2</c:v>
                </c:pt>
                <c:pt idx="9">
                  <c:v>3.5795816608732434E-2</c:v>
                </c:pt>
                <c:pt idx="10">
                  <c:v>2.7561641038944377E-2</c:v>
                </c:pt>
                <c:pt idx="11">
                  <c:v>2.6396371043630875E-2</c:v>
                </c:pt>
                <c:pt idx="12">
                  <c:v>2.5682149195791606E-2</c:v>
                </c:pt>
                <c:pt idx="13">
                  <c:v>1.833631888886986E-2</c:v>
                </c:pt>
                <c:pt idx="14">
                  <c:v>2.3396371519064544E-2</c:v>
                </c:pt>
                <c:pt idx="15">
                  <c:v>2.3389284500316344E-2</c:v>
                </c:pt>
                <c:pt idx="16">
                  <c:v>2.0555457460899325E-2</c:v>
                </c:pt>
                <c:pt idx="17">
                  <c:v>1.6976936734042429E-2</c:v>
                </c:pt>
                <c:pt idx="18">
                  <c:v>1.5080164638939336E-2</c:v>
                </c:pt>
                <c:pt idx="19">
                  <c:v>1.3945283252861193E-2</c:v>
                </c:pt>
                <c:pt idx="20">
                  <c:v>1.3557162979730791E-2</c:v>
                </c:pt>
                <c:pt idx="21">
                  <c:v>1.2699067925717863E-2</c:v>
                </c:pt>
                <c:pt idx="22">
                  <c:v>8.7910348700472769E-3</c:v>
                </c:pt>
                <c:pt idx="23">
                  <c:v>6.3161002968001633E-3</c:v>
                </c:pt>
                <c:pt idx="24">
                  <c:v>5.854568824649335E-3</c:v>
                </c:pt>
                <c:pt idx="25">
                  <c:v>5.3116771352983167E-3</c:v>
                </c:pt>
                <c:pt idx="26">
                  <c:v>7.2727858738421338E-5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45-447D-97D5-4B344C2B8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024584"/>
        <c:axId val="194024976"/>
      </c:lineChart>
      <c:catAx>
        <c:axId val="19402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4024976"/>
        <c:crosses val="autoZero"/>
        <c:auto val="1"/>
        <c:lblAlgn val="ctr"/>
        <c:lblOffset val="100"/>
        <c:noMultiLvlLbl val="0"/>
      </c:catAx>
      <c:valAx>
        <c:axId val="19402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402458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Smartphone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4652006199990655E-2"/>
          <c:y val="0.16245370370370371"/>
          <c:w val="0.97802199070001405"/>
          <c:h val="0.670539880431612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Foglio3!$A$11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06-4767-B8F3-E1AFF4251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06-4767-B8F3-E1AFF4251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Foglio3!$B$10:$C$10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Foglio3!$B$11:$C$11</c:f>
              <c:numCache>
                <c:formatCode>0.00%</c:formatCode>
                <c:ptCount val="2"/>
                <c:pt idx="0">
                  <c:v>0.13759062774836123</c:v>
                </c:pt>
                <c:pt idx="1">
                  <c:v>0.11479406211537566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6-4767-B8F3-E1AFF4251B0A}"/>
            </c:ext>
          </c:extLst>
        </c:ser>
        <c:ser>
          <c:idx val="1"/>
          <c:order val="1"/>
          <c:tx>
            <c:strRef>
              <c:f>Foglio3!$A$12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06-4767-B8F3-E1AFF4251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06-4767-B8F3-E1AFF4251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Foglio3!$B$10:$C$10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Foglio3!$B$12:$C$12</c:f>
              <c:numCache>
                <c:formatCode>0.00%</c:formatCode>
                <c:ptCount val="2"/>
                <c:pt idx="0">
                  <c:v>0.86240937225163872</c:v>
                </c:pt>
                <c:pt idx="1">
                  <c:v>0.88520593788462432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06-4767-B8F3-E1AFF4251B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726752"/>
        <c:axId val="133727144"/>
      </c:barChart>
      <c:catAx>
        <c:axId val="1337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727144"/>
        <c:crosses val="autoZero"/>
        <c:auto val="1"/>
        <c:lblAlgn val="ctr"/>
        <c:lblOffset val="100"/>
        <c:noMultiLvlLbl val="1"/>
      </c:catAx>
      <c:valAx>
        <c:axId val="133727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372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Desktop/Tablet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84034695903624E-2"/>
          <c:y val="0.16006985577408178"/>
          <c:w val="0.97315965304096363"/>
          <c:h val="0.64514363063584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Foglio3!$E$11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F4-49DD-8BC1-E304C688B1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F4-49DD-8BC1-E304C688B1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Foglio3!$F$10:$G$10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Foglio3!$F$11:$G$11</c:f>
              <c:numCache>
                <c:formatCode>0.00%</c:formatCode>
                <c:ptCount val="2"/>
                <c:pt idx="0">
                  <c:v>1.35898673543495E-2</c:v>
                </c:pt>
                <c:pt idx="1">
                  <c:v>8.2610679917210928E-3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F4-49DD-8BC1-E304C688B126}"/>
            </c:ext>
          </c:extLst>
        </c:ser>
        <c:ser>
          <c:idx val="1"/>
          <c:order val="1"/>
          <c:tx>
            <c:strRef>
              <c:f>Foglio3!$E$12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F4-49DD-8BC1-E304C688B1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BF4-49DD-8BC1-E304C688B1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Foglio3!$F$10:$G$10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Foglio3!$F$12:$G$12</c:f>
              <c:numCache>
                <c:formatCode>0.00%</c:formatCode>
                <c:ptCount val="2"/>
                <c:pt idx="0">
                  <c:v>0.98641013264565047</c:v>
                </c:pt>
                <c:pt idx="1">
                  <c:v>0.99173893200827901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F4-49DD-8BC1-E304C688B1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727928"/>
        <c:axId val="133728320"/>
      </c:barChart>
      <c:catAx>
        <c:axId val="13372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728320"/>
        <c:crosses val="autoZero"/>
        <c:auto val="1"/>
        <c:lblAlgn val="ctr"/>
        <c:lblOffset val="100"/>
        <c:noMultiLvlLbl val="1"/>
      </c:catAx>
      <c:valAx>
        <c:axId val="1337283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372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Peso</a:t>
            </a:r>
            <a:r>
              <a:rPr lang="it-IT" b="1" baseline="0"/>
              <a:t> % delle modalità di </a:t>
            </a:r>
            <a:r>
              <a:rPr lang="it-IT" b="1"/>
              <a:t>FRUIZIONE</a:t>
            </a:r>
          </a:p>
        </c:rich>
      </c:tx>
      <c:layout>
        <c:manualLayout>
          <c:xMode val="edge"/>
          <c:yMode val="edge"/>
          <c:x val="0.1898117841667569"/>
          <c:y val="8.80540820949230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9264101200888139E-2"/>
          <c:y val="5.3134963599308173E-2"/>
          <c:w val="0.65358553791887131"/>
          <c:h val="0.74779192540668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Foglio3!$J$10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Foglio3!$I$11:$I$12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Foglio3!$J$11:$J$12</c:f>
              <c:numCache>
                <c:formatCode>0.00%</c:formatCode>
                <c:ptCount val="2"/>
                <c:pt idx="0">
                  <c:v>4.9027719364437776E-2</c:v>
                </c:pt>
                <c:pt idx="1">
                  <c:v>3.072941890032611E-2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10-4E6D-9B90-A2791ED5260E}"/>
            </c:ext>
          </c:extLst>
        </c:ser>
        <c:ser>
          <c:idx val="1"/>
          <c:order val="1"/>
          <c:tx>
            <c:strRef>
              <c:f>Foglio3!$K$10</c:f>
              <c:strCache>
                <c:ptCount val="1"/>
                <c:pt idx="0">
                  <c:v>BROWSING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Foglio3!$I$11:$I$12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Foglio3!$K$11:$K$12</c:f>
              <c:numCache>
                <c:formatCode>0.00%</c:formatCode>
                <c:ptCount val="2"/>
                <c:pt idx="0">
                  <c:v>0.95097228063556227</c:v>
                </c:pt>
                <c:pt idx="1">
                  <c:v>0.96927058109967379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10-4E6D-9B90-A2791ED52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981400"/>
        <c:axId val="191981792"/>
      </c:barChart>
      <c:catAx>
        <c:axId val="19198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981792"/>
        <c:crosses val="autoZero"/>
        <c:auto val="1"/>
        <c:lblAlgn val="ctr"/>
        <c:lblOffset val="100"/>
        <c:noMultiLvlLbl val="1"/>
      </c:catAx>
      <c:valAx>
        <c:axId val="1919817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198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04227647210435"/>
          <c:y val="0.33383615449743592"/>
          <c:w val="0.20190973857518937"/>
          <c:h val="0.30151044290714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/>
              <a:t>peso % delle Modalità di vendita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4362148830087253E-2"/>
          <c:y val="0.18611111111111112"/>
          <c:w val="0.91127570233982547"/>
          <c:h val="0.61051144648585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Foglio3!$M$11</c:f>
              <c:strCache>
                <c:ptCount val="1"/>
                <c:pt idx="0">
                  <c:v>A Impression</c:v>
                </c:pt>
              </c:strCache>
            </c:strRef>
          </c:tx>
          <c:spPr>
            <a:solidFill>
              <a:srgbClr val="44548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Foglio3!$N$11:$O$11</c:f>
              <c:numCache>
                <c:formatCode>0.00%</c:formatCode>
                <c:ptCount val="2"/>
                <c:pt idx="0">
                  <c:v>0.73356509166388517</c:v>
                </c:pt>
                <c:pt idx="1">
                  <c:v>0.73588114313651787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7C-4775-BFD2-A0FDE1D2E465}"/>
            </c:ext>
          </c:extLst>
        </c:ser>
        <c:ser>
          <c:idx val="1"/>
          <c:order val="1"/>
          <c:tx>
            <c:strRef>
              <c:f>Foglio3!$M$12</c:f>
              <c:strCache>
                <c:ptCount val="1"/>
                <c:pt idx="0">
                  <c:v>A Performance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Foglio3!$N$12:$O$12</c:f>
              <c:numCache>
                <c:formatCode>0.00%</c:formatCode>
                <c:ptCount val="2"/>
                <c:pt idx="0">
                  <c:v>9.4633723347536627E-2</c:v>
                </c:pt>
                <c:pt idx="1">
                  <c:v>7.3638647672557997E-2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7C-4775-BFD2-A0FDE1D2E465}"/>
            </c:ext>
          </c:extLst>
        </c:ser>
        <c:ser>
          <c:idx val="2"/>
          <c:order val="2"/>
          <c:tx>
            <c:strRef>
              <c:f>Foglio3!$M$13</c:f>
              <c:strCache>
                <c:ptCount val="1"/>
                <c:pt idx="0">
                  <c:v>A 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Foglio3!$N$10:$O$10</c:f>
              <c:strCache>
                <c:ptCount val="2"/>
                <c:pt idx="0">
                  <c:v>nov '18</c:v>
                </c:pt>
                <c:pt idx="1">
                  <c:v>nov '17</c:v>
                </c:pt>
              </c:strCache>
            </c:strRef>
          </c:cat>
          <c:val>
            <c:numRef>
              <c:f>Foglio3!$N$13:$O$13</c:f>
              <c:numCache>
                <c:formatCode>0.00%</c:formatCode>
                <c:ptCount val="2"/>
                <c:pt idx="0">
                  <c:v>0.17180118498857824</c:v>
                </c:pt>
                <c:pt idx="1">
                  <c:v>0.1904802091909242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7C-4775-BFD2-A0FDE1D2E4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1982968"/>
        <c:axId val="191983360"/>
      </c:barChart>
      <c:catAx>
        <c:axId val="19198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983360"/>
        <c:crosses val="autoZero"/>
        <c:auto val="1"/>
        <c:lblAlgn val="ctr"/>
        <c:lblOffset val="100"/>
        <c:noMultiLvlLbl val="0"/>
      </c:catAx>
      <c:valAx>
        <c:axId val="1919833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198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F4-4E18-A8F8-251A6A5DF4EC}"/>
            </c:ext>
          </c:extLst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FF4-4E18-A8F8-251A6A5DF4EC}"/>
            </c:ext>
          </c:extLst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F4-4E18-A8F8-251A6A5DF4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FF4-4E18-A8F8-251A6A5DF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1984144"/>
        <c:axId val="191984536"/>
      </c:barChart>
      <c:catAx>
        <c:axId val="1919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984536"/>
        <c:crosses val="autoZero"/>
        <c:auto val="1"/>
        <c:lblAlgn val="ctr"/>
        <c:lblOffset val="100"/>
        <c:noMultiLvlLbl val="0"/>
      </c:catAx>
      <c:valAx>
        <c:axId val="191984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98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99272318051194319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9739025451903E-2"/>
          <c:y val="3.4870088328404845E-2"/>
          <c:w val="0.87612061555095566"/>
          <c:h val="0.797319920455263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rgbClr val="44548C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30-4265-A966-88670E0672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30-4265-A966-88670E0672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0.73677609397164512</c:v>
                </c:pt>
                <c:pt idx="1">
                  <c:v>0</c:v>
                </c:pt>
                <c:pt idx="2" formatCode="0%">
                  <c:v>0.72250904536448379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30-4265-A966-88670E06724A}"/>
            </c:ext>
          </c:extLst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30-4265-A966-88670E0672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30-4265-A966-88670E0672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0.19597101528943511</c:v>
                </c:pt>
                <c:pt idx="1">
                  <c:v>0</c:v>
                </c:pt>
                <c:pt idx="2" formatCode="0%">
                  <c:v>0.20048610677047596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30-4265-A966-88670E06724A}"/>
            </c:ext>
          </c:extLst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430-4265-A966-88670E0672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30-4265-A966-88670E0672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6.7252890738919754E-2</c:v>
                </c:pt>
                <c:pt idx="1">
                  <c:v>0</c:v>
                </c:pt>
                <c:pt idx="2" formatCode="0%">
                  <c:v>7.7004847865040318E-2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30-4265-A966-88670E0672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2919824"/>
        <c:axId val="192920216"/>
      </c:barChart>
      <c:catAx>
        <c:axId val="19291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192920216"/>
        <c:crosses val="autoZero"/>
        <c:auto val="1"/>
        <c:lblAlgn val="ctr"/>
        <c:lblOffset val="100"/>
        <c:tickLblSkip val="1"/>
        <c:noMultiLvlLbl val="1"/>
      </c:catAx>
      <c:valAx>
        <c:axId val="192920216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1929198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49-4521-AB57-A8604F3719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49-4521-AB57-A8604F3719F4}"/>
            </c:ext>
          </c:extLst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49-4521-AB57-A8604F3719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49-4521-AB57-A8604F3719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F49-4521-AB57-A8604F3719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2921000"/>
        <c:axId val="192921392"/>
      </c:barChart>
      <c:catAx>
        <c:axId val="19292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192921392"/>
        <c:crosses val="autoZero"/>
        <c:auto val="1"/>
        <c:lblAlgn val="ctr"/>
        <c:lblOffset val="100"/>
        <c:noMultiLvlLbl val="0"/>
      </c:catAx>
      <c:valAx>
        <c:axId val="19292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292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89057252932096831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7346860610334"/>
          <c:y val="2.6740645219249896E-2"/>
          <c:w val="0.81577347219437846"/>
          <c:h val="0.76824774143316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EC-4B78-B7DD-E9F744072B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EC-4B78-B7DD-E9F744072B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0.22734147489437564</c:v>
                </c:pt>
                <c:pt idx="1">
                  <c:v>0</c:v>
                </c:pt>
                <c:pt idx="2" formatCode="0%">
                  <c:v>0.18642043529473692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EC-4B78-B7DD-E9F744072B02}"/>
            </c:ext>
          </c:extLst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EC-4B78-B7DD-E9F744072B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5C-41D0-B441-35562B5568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2.9909875508605268E-2</c:v>
                </c:pt>
                <c:pt idx="1">
                  <c:v>0</c:v>
                </c:pt>
                <c:pt idx="2" formatCode="0%">
                  <c:v>5.5174625235012327E-2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EC-4B78-B7DD-E9F744072B02}"/>
            </c:ext>
          </c:extLst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EC-4B78-B7DD-E9F744072B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EC-4B78-B7DD-E9F744072B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0.74274864959701925</c:v>
                </c:pt>
                <c:pt idx="1">
                  <c:v>0</c:v>
                </c:pt>
                <c:pt idx="2" formatCode="0%">
                  <c:v>0.75840493947025078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EC-4B78-B7DD-E9F744072B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2922176"/>
        <c:axId val="192922568"/>
      </c:barChart>
      <c:catAx>
        <c:axId val="1929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192922568"/>
        <c:crosses val="autoZero"/>
        <c:auto val="1"/>
        <c:lblAlgn val="ctr"/>
        <c:lblOffset val="100"/>
        <c:tickLblSkip val="1"/>
        <c:noMultiLvlLbl val="1"/>
      </c:catAx>
      <c:valAx>
        <c:axId val="192922568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19292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822849828669398E-3"/>
          <c:y val="0.89106988783434005"/>
          <c:w val="0.99871771501713302"/>
          <c:h val="8.5160753583728557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0.43181</cdr:x>
      <cdr:y>0.00469</cdr:y>
    </cdr:from>
    <cdr:to>
      <cdr:x>0.65063</cdr:x>
      <cdr:y>0.93837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1985062" y="18780"/>
          <a:ext cx="1005926" cy="3740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0.45781</cdr:x>
      <cdr:y>0</cdr:y>
    </cdr:from>
    <cdr:to>
      <cdr:x>0.61373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14027" y="0"/>
          <a:ext cx="720000" cy="370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3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NOVEMBRE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20 dicembre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31274"/>
            <a:ext cx="12192000" cy="350821"/>
          </a:xfrm>
        </p:spPr>
        <p:txBody>
          <a:bodyPr/>
          <a:lstStyle/>
          <a:p>
            <a:r>
              <a:rPr lang="it-IT" sz="1400" i="1" dirty="0" smtClean="0"/>
              <a:t>PESO % SUL TOTALE DEGLI INVESTIMENTI NETTI nel mese di NOVEMBRE 2018 PER SETTORE MERCEOLOGICO </a:t>
            </a:r>
            <a:endParaRPr lang="it-IT" sz="14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7200" y="6245170"/>
            <a:ext cx="717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consultabili alla Tavola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IX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report</a:t>
            </a:r>
            <a:endParaRPr lang="it-IT" sz="1050" b="1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052230"/>
              </p:ext>
            </p:extLst>
          </p:nvPr>
        </p:nvGraphicFramePr>
        <p:xfrm>
          <a:off x="727166" y="857008"/>
          <a:ext cx="10737669" cy="528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0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355227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 NOVEMBRE 2018 PER SETTORE MERCEOLOGICO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6193920"/>
            <a:ext cx="717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consultabili alla Tavola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IX </a:t>
            </a:r>
            <a:r>
              <a:rPr lang="it-IT" sz="105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</a:t>
            </a:r>
            <a:r>
              <a:rPr lang="it-IT" sz="105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report</a:t>
            </a:r>
            <a:endParaRPr lang="it-IT" sz="1050" b="1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429690"/>
              </p:ext>
            </p:extLst>
          </p:nvPr>
        </p:nvGraphicFramePr>
        <p:xfrm>
          <a:off x="775252" y="843401"/>
          <a:ext cx="10641496" cy="533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826"/>
              </p:ext>
            </p:extLst>
          </p:nvPr>
        </p:nvGraphicFramePr>
        <p:xfrm>
          <a:off x="1404038" y="255036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2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1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2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13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5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74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45524">
                <a:tc gridSpan="2">
                  <a:txBody>
                    <a:bodyPr/>
                    <a:lstStyle/>
                    <a:p>
                      <a:pPr algn="l" rtl="0" fontAlgn="ctr"/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64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</a:t>
                      </a:r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0" name="Sottotitolo 3"/>
          <p:cNvSpPr txBox="1">
            <a:spLocks/>
          </p:cNvSpPr>
          <p:nvPr/>
        </p:nvSpPr>
        <p:spPr>
          <a:xfrm>
            <a:off x="428064" y="-79222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52054"/>
              </p:ext>
            </p:extLst>
          </p:nvPr>
        </p:nvGraphicFramePr>
        <p:xfrm>
          <a:off x="1404038" y="268483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2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1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2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13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5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74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0570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9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01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PROGRESSIVI</a:t>
                      </a:r>
                      <a:r>
                        <a:rPr lang="it-IT" sz="12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3011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PROGRESSIVI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0" y="-79222"/>
            <a:ext cx="12192000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PROGRESSIVO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11863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NOVEMBRE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Nessuno</a:t>
                      </a:r>
                      <a:endParaRPr lang="de-DE" sz="1800" b="0" i="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70291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NOVEMBRE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www.gioia.it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58845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27194"/>
              </p:ext>
            </p:extLst>
          </p:nvPr>
        </p:nvGraphicFramePr>
        <p:xfrm>
          <a:off x="153845" y="507729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3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4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05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88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83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06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32.256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10.486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32.257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10.674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32.802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24.656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-27,4%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35.104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12.017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38.534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14.095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316.201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106.779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423.713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1288129" y="6159261"/>
            <a:ext cx="6117262" cy="626701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36000" rIns="108000" bIns="36000" anchor="ctr">
            <a:spAutoFit/>
          </a:bodyPr>
          <a:lstStyle/>
          <a:p>
            <a:pPr algn="ctr"/>
            <a:r>
              <a:rPr lang="it-IT" sz="1200" b="1" dirty="0" smtClean="0">
                <a:cs typeface="Arial" panose="020B0604020202020204" pitchFamily="34" charset="0"/>
              </a:rPr>
              <a:t>Oltre l’80% </a:t>
            </a:r>
            <a:r>
              <a:rPr lang="it-IT" sz="1200" b="1" dirty="0">
                <a:cs typeface="Arial" panose="020B0604020202020204" pitchFamily="34" charset="0"/>
              </a:rPr>
              <a:t>delle </a:t>
            </a:r>
            <a:r>
              <a:rPr lang="it-IT" sz="1200" b="1" dirty="0" smtClean="0">
                <a:cs typeface="Arial" panose="020B0604020202020204" pitchFamily="34" charset="0"/>
              </a:rPr>
              <a:t>Aziende </a:t>
            </a:r>
            <a:r>
              <a:rPr lang="it-IT" sz="1200" b="1" dirty="0">
                <a:cs typeface="Arial" panose="020B0604020202020204" pitchFamily="34" charset="0"/>
              </a:rPr>
              <a:t>dichiaranti ha un dato </a:t>
            </a:r>
            <a:r>
              <a:rPr lang="it-IT" sz="1200" b="1" dirty="0" smtClean="0">
                <a:cs typeface="Arial" panose="020B0604020202020204" pitchFamily="34" charset="0"/>
              </a:rPr>
              <a:t>positivo nel mese di Novembre 2018 per Smartphone rispetto lo stesso mese dell’anno precedente.  </a:t>
            </a:r>
          </a:p>
          <a:p>
            <a:pPr algn="ctr"/>
            <a:r>
              <a:rPr lang="it-IT" sz="1200" b="1" dirty="0" smtClean="0">
                <a:cs typeface="Arial" panose="020B0604020202020204" pitchFamily="34" charset="0"/>
              </a:rPr>
              <a:t>La quota di investimenti su Smart Tv/Console cresce per tutte le dichiaranti.</a:t>
            </a:r>
            <a:endParaRPr lang="it-IT" sz="1200" b="1" dirty="0"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397248" y="517933"/>
            <a:ext cx="3624333" cy="5835520"/>
            <a:chOff x="8397248" y="517933"/>
            <a:chExt cx="3624333" cy="5835520"/>
          </a:xfrm>
        </p:grpSpPr>
        <p:graphicFrame>
          <p:nvGraphicFramePr>
            <p:cNvPr id="17" name="Gra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5706565"/>
                </p:ext>
              </p:extLst>
            </p:nvPr>
          </p:nvGraphicFramePr>
          <p:xfrm>
            <a:off x="8518667" y="517933"/>
            <a:ext cx="341948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ttangolo 1"/>
            <p:cNvSpPr/>
            <p:nvPr/>
          </p:nvSpPr>
          <p:spPr>
            <a:xfrm>
              <a:off x="8513871" y="517933"/>
              <a:ext cx="3456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1"/>
            <p:cNvSpPr txBox="1"/>
            <p:nvPr/>
          </p:nvSpPr>
          <p:spPr>
            <a:xfrm>
              <a:off x="9213437" y="1345767"/>
              <a:ext cx="496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0,3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CasellaDiTesto 1"/>
            <p:cNvSpPr txBox="1"/>
            <p:nvPr/>
          </p:nvSpPr>
          <p:spPr>
            <a:xfrm>
              <a:off x="10826955" y="1260524"/>
              <a:ext cx="496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0,1%</a:t>
              </a:r>
              <a:endPara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0282148" y="3435693"/>
              <a:ext cx="1656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8518667" y="3442950"/>
              <a:ext cx="1656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9" name="Grafico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8005317"/>
                </p:ext>
              </p:extLst>
            </p:nvPr>
          </p:nvGraphicFramePr>
          <p:xfrm>
            <a:off x="8397248" y="3489266"/>
            <a:ext cx="1898838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Grafico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7250881"/>
                </p:ext>
              </p:extLst>
            </p:nvPr>
          </p:nvGraphicFramePr>
          <p:xfrm>
            <a:off x="10128908" y="3489266"/>
            <a:ext cx="1892673" cy="2864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66252"/>
              </p:ext>
            </p:extLst>
          </p:nvPr>
        </p:nvGraphicFramePr>
        <p:xfrm>
          <a:off x="371830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4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4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4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49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0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52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33.961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37.875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64,9%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41.235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41.480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109,7%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31.590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116,4%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39,9%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44,2%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45.043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50.177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404.833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18.881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423.713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7498789" y="570027"/>
            <a:ext cx="4549737" cy="5709450"/>
            <a:chOff x="7498789" y="570027"/>
            <a:chExt cx="4549737" cy="5709450"/>
          </a:xfrm>
        </p:grpSpPr>
        <p:grpSp>
          <p:nvGrpSpPr>
            <p:cNvPr id="5" name="Gruppo 4"/>
            <p:cNvGrpSpPr/>
            <p:nvPr/>
          </p:nvGrpSpPr>
          <p:grpSpPr>
            <a:xfrm>
              <a:off x="7498789" y="613183"/>
              <a:ext cx="4549737" cy="5666294"/>
              <a:chOff x="7498789" y="841782"/>
              <a:chExt cx="4549737" cy="5666294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7512526" y="3323710"/>
                <a:ext cx="4536000" cy="1726215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r>
                  <a:rPr lang="it-IT" sz="13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BROWSING</a:t>
                </a: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 76% </a:t>
                </a:r>
                <a:r>
                  <a:rPr lang="it-IT" sz="1300" dirty="0">
                    <a:cs typeface="Arial" panose="020B0604020202020204" pitchFamily="34" charset="0"/>
                  </a:rPr>
                  <a:t>dell’erogato è generato da</a:t>
                </a:r>
                <a:r>
                  <a:rPr lang="it-IT" sz="1300" b="1" dirty="0">
                    <a:cs typeface="Arial" panose="020B0604020202020204" pitchFamily="34" charset="0"/>
                  </a:rPr>
                  <a:t>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Desktop/Tablet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(81% a novembre 2017) ed il restante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24%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da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Smartphone</a:t>
                </a:r>
                <a:r>
                  <a:rPr lang="it-IT" sz="1300" dirty="0" smtClean="0">
                    <a:cs typeface="Arial" panose="020B0604020202020204" pitchFamily="34" charset="0"/>
                  </a:rPr>
                  <a:t> (19% a novembre 2017)</a:t>
                </a:r>
                <a:endParaRPr lang="it-IT" sz="1300" dirty="0">
                  <a:cs typeface="Arial" panose="020B0604020202020204" pitchFamily="34" charset="0"/>
                </a:endParaRPr>
              </a:p>
              <a:p>
                <a:pPr algn="just"/>
                <a:endParaRPr lang="it-IT" sz="500" dirty="0" smtClean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latin typeface="+mj-lt"/>
                    <a:cs typeface="Arial" panose="020B0604020202020204" pitchFamily="34" charset="0"/>
                  </a:rPr>
                  <a:t>58% è erogato su Banner </a:t>
                </a:r>
                <a:r>
                  <a:rPr lang="it-IT" sz="1300" dirty="0" smtClean="0">
                    <a:latin typeface="+mj-lt"/>
                    <a:cs typeface="Arial" panose="020B0604020202020204" pitchFamily="34" charset="0"/>
                  </a:rPr>
                  <a:t>(allineato a novembre 2017) e </a:t>
                </a:r>
                <a:r>
                  <a:rPr lang="it-IT" sz="5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t-IT" sz="1300" dirty="0" smtClean="0"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22% su Video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(26% a novembre 2017)</a:t>
                </a:r>
                <a:endParaRPr lang="it-IT" sz="1300" b="1" dirty="0" smtClean="0"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7512526" y="5135805"/>
                <a:ext cx="4536000" cy="1372271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r>
                  <a:rPr lang="it-IT" sz="13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it-IT" sz="500" b="1" dirty="0" smtClea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 dato di novembre è positivo per 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50%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delle Aziende dichiaranti</a:t>
                </a:r>
                <a:endParaRPr lang="it-IT" sz="1300" dirty="0">
                  <a:cs typeface="Arial" panose="020B0604020202020204" pitchFamily="34" charset="0"/>
                </a:endParaRPr>
              </a:p>
              <a:p>
                <a:pPr algn="just"/>
                <a:endParaRPr lang="it-IT" sz="5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it-IT" sz="1300" dirty="0" smtClean="0">
                    <a:cs typeface="Arial" panose="020B0604020202020204" pitchFamily="34" charset="0"/>
                  </a:rPr>
                  <a:t>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42% </a:t>
                </a:r>
                <a:r>
                  <a:rPr lang="it-IT" sz="1300" dirty="0" smtClean="0">
                    <a:cs typeface="Arial" panose="020B0604020202020204" pitchFamily="34" charset="0"/>
                  </a:rPr>
                  <a:t>è erogato su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Banner </a:t>
                </a:r>
                <a:r>
                  <a:rPr lang="it-IT" sz="1300" dirty="0" smtClean="0">
                    <a:cs typeface="Arial" panose="020B0604020202020204" pitchFamily="34" charset="0"/>
                  </a:rPr>
                  <a:t>(48% a novembre 2017) e il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53%</a:t>
                </a:r>
                <a:r>
                  <a:rPr lang="it-IT" sz="1300" dirty="0" smtClean="0">
                    <a:cs typeface="Arial" panose="020B0604020202020204" pitchFamily="34" charset="0"/>
                  </a:rPr>
                  <a:t> su </a:t>
                </a:r>
                <a:r>
                  <a:rPr lang="it-IT" sz="1300" b="1" dirty="0" smtClean="0">
                    <a:cs typeface="Arial" panose="020B0604020202020204" pitchFamily="34" charset="0"/>
                  </a:rPr>
                  <a:t>Video</a:t>
                </a:r>
                <a:r>
                  <a:rPr lang="it-IT" sz="1300" dirty="0" smtClean="0">
                    <a:cs typeface="Arial" panose="020B0604020202020204" pitchFamily="34" charset="0"/>
                  </a:rPr>
                  <a:t> (</a:t>
                </a:r>
                <a:r>
                  <a:rPr lang="it-IT" sz="1300" dirty="0">
                    <a:cs typeface="Arial" panose="020B0604020202020204" pitchFamily="34" charset="0"/>
                  </a:rPr>
                  <a:t>4</a:t>
                </a:r>
                <a:r>
                  <a:rPr lang="it-IT" sz="1300" dirty="0" smtClean="0">
                    <a:cs typeface="Arial" panose="020B0604020202020204" pitchFamily="34" charset="0"/>
                  </a:rPr>
                  <a:t>8% a novembre 2017)</a:t>
                </a:r>
                <a:endParaRPr lang="it-IT" sz="5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7498789" y="841782"/>
                <a:ext cx="4536000" cy="2376000"/>
              </a:xfrm>
              <a:prstGeom prst="rect">
                <a:avLst/>
              </a:prstGeom>
              <a:noFill/>
              <a:ln>
                <a:solidFill>
                  <a:srgbClr val="5A6F90"/>
                </a:solidFill>
              </a:ln>
              <a:effectLst>
                <a:outerShdw blurRad="50800" dist="38100" dir="5400000" algn="t" rotWithShape="0">
                  <a:schemeClr val="bg1">
                    <a:lumMod val="75000"/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lIns="108000" tIns="108000" rIns="108000" bIns="108000">
                <a:spAutoFit/>
              </a:bodyPr>
              <a:lstStyle/>
              <a:p>
                <a:pPr algn="just"/>
                <a:endParaRPr lang="it-IT" sz="13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it-IT" sz="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2001120"/>
                </p:ext>
              </p:extLst>
            </p:nvPr>
          </p:nvGraphicFramePr>
          <p:xfrm>
            <a:off x="7498789" y="570027"/>
            <a:ext cx="4536000" cy="26775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211580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49485"/>
              </p:ext>
            </p:extLst>
          </p:nvPr>
        </p:nvGraphicFramePr>
        <p:xfrm>
          <a:off x="336885" y="834190"/>
          <a:ext cx="8106855" cy="553066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8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2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1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1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13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80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0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04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989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4.424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25.331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8.067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30.942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10.320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13.599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30.265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8.244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3.467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39,7%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309.390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80.250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34.073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423.713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8654551" y="741636"/>
            <a:ext cx="3174908" cy="5604989"/>
            <a:chOff x="8654551" y="486143"/>
            <a:chExt cx="3174908" cy="5604989"/>
          </a:xfrm>
        </p:grpSpPr>
        <p:sp>
          <p:nvSpPr>
            <p:cNvPr id="8" name="Rettangolo 7"/>
            <p:cNvSpPr/>
            <p:nvPr/>
          </p:nvSpPr>
          <p:spPr>
            <a:xfrm>
              <a:off x="8661459" y="3368637"/>
              <a:ext cx="3168000" cy="1172217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r>
                <a:rPr lang="it-IT" sz="13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IMPRESSION</a:t>
              </a: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endParaRPr lang="it-IT" sz="500" dirty="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pPr algn="just"/>
              <a:r>
                <a:rPr lang="it-IT" sz="1300" dirty="0" smtClean="0">
                  <a:cs typeface="Arial" panose="020B0604020202020204" pitchFamily="34" charset="0"/>
                </a:rPr>
                <a:t>Il </a:t>
              </a:r>
              <a:r>
                <a:rPr lang="it-IT" sz="1300" b="1" dirty="0" smtClean="0">
                  <a:cs typeface="Arial" panose="020B0604020202020204" pitchFamily="34" charset="0"/>
                </a:rPr>
                <a:t>60% </a:t>
              </a:r>
              <a:r>
                <a:rPr lang="it-IT" sz="1300" dirty="0" smtClean="0">
                  <a:cs typeface="Arial" panose="020B0604020202020204" pitchFamily="34" charset="0"/>
                </a:rPr>
                <a:t>delle </a:t>
              </a:r>
              <a:r>
                <a:rPr lang="it-IT" sz="1300" dirty="0">
                  <a:cs typeface="Arial" panose="020B0604020202020204" pitchFamily="34" charset="0"/>
                </a:rPr>
                <a:t>Concessionarie dichiara un</a:t>
              </a:r>
              <a:r>
                <a:rPr lang="it-IT" sz="1300" b="1" dirty="0">
                  <a:cs typeface="Arial" panose="020B0604020202020204" pitchFamily="34" charset="0"/>
                </a:rPr>
                <a:t> dato </a:t>
              </a:r>
              <a:r>
                <a:rPr lang="it-IT" sz="1300" b="1" dirty="0" smtClean="0">
                  <a:cs typeface="Arial" panose="020B0604020202020204" pitchFamily="34" charset="0"/>
                </a:rPr>
                <a:t>più alto rispetto allo stesso mese dell’anno precedente</a:t>
              </a:r>
              <a:endParaRPr lang="it-IT" sz="500" dirty="0" smtClean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8661459" y="4626528"/>
              <a:ext cx="3168000" cy="1464604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r>
                <a:rPr lang="it-IT" sz="1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</a:p>
            <a:p>
              <a:pPr algn="just"/>
              <a:endParaRPr lang="it-IT" sz="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endParaRPr lang="it-IT" sz="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  <a:p>
              <a:pPr algn="just"/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Cala il venduto su Desktop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(84% a novembre 2018 verso l’88% del 2017) </a:t>
              </a:r>
              <a:r>
                <a:rPr lang="it-IT" sz="1300" b="1" dirty="0" smtClean="0">
                  <a:latin typeface="+mj-lt"/>
                  <a:cs typeface="Arial" panose="020B0604020202020204" pitchFamily="34" charset="0"/>
                </a:rPr>
                <a:t>a favore di Smartphone</a:t>
              </a:r>
              <a:r>
                <a:rPr lang="it-IT" sz="1300" dirty="0" smtClean="0">
                  <a:latin typeface="+mj-lt"/>
                  <a:cs typeface="Arial" panose="020B0604020202020204" pitchFamily="34" charset="0"/>
                </a:rPr>
                <a:t> (16% a novembre 2018 verso l’11% del 2017).</a:t>
              </a:r>
            </a:p>
            <a:p>
              <a:pPr algn="just"/>
              <a:endParaRPr lang="it-IT" sz="5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8654551" y="486143"/>
              <a:ext cx="3168000" cy="2808000"/>
            </a:xfrm>
            <a:prstGeom prst="rect">
              <a:avLst/>
            </a:prstGeom>
            <a:noFill/>
            <a:ln>
              <a:solidFill>
                <a:srgbClr val="5A6F90"/>
              </a:solidFill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108000" tIns="108000" rIns="108000" bIns="108000">
              <a:spAutoFit/>
            </a:bodyPr>
            <a:lstStyle/>
            <a:p>
              <a:pPr algn="just"/>
              <a:endParaRPr lang="it-IT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it-IT" sz="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5718393"/>
                </p:ext>
              </p:extLst>
            </p:nvPr>
          </p:nvGraphicFramePr>
          <p:xfrm>
            <a:off x="8673470" y="584502"/>
            <a:ext cx="314908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3071" y="624650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106412"/>
              </p:ext>
            </p:extLst>
          </p:nvPr>
        </p:nvGraphicFramePr>
        <p:xfrm>
          <a:off x="637716" y="1577672"/>
          <a:ext cx="5826584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6906317" y="1025882"/>
            <a:ext cx="4680000" cy="4881743"/>
            <a:chOff x="6906317" y="1025882"/>
            <a:chExt cx="4680000" cy="4881743"/>
          </a:xfrm>
        </p:grpSpPr>
        <p:sp>
          <p:nvSpPr>
            <p:cNvPr id="15" name="Rettangolo 14"/>
            <p:cNvSpPr/>
            <p:nvPr/>
          </p:nvSpPr>
          <p:spPr>
            <a:xfrm>
              <a:off x="6906317" y="1025882"/>
              <a:ext cx="4680000" cy="488174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9122050"/>
                </p:ext>
              </p:extLst>
            </p:nvPr>
          </p:nvGraphicFramePr>
          <p:xfrm>
            <a:off x="6906317" y="1577672"/>
            <a:ext cx="4597077" cy="4006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ttangolo 4"/>
            <p:cNvSpPr/>
            <p:nvPr/>
          </p:nvSpPr>
          <p:spPr>
            <a:xfrm>
              <a:off x="7578670" y="5556423"/>
              <a:ext cx="352860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alla Tavola IV 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650319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9316"/>
              </p:ext>
            </p:extLst>
          </p:nvPr>
        </p:nvGraphicFramePr>
        <p:xfrm>
          <a:off x="173823" y="401241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3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30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5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93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93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93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93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9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91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232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630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4981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0727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1684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232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68959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3612,1%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1532,3%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24.072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224,3%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3.651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25.291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2.651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131,1%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1001,3%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66,5%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27.280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12.628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277,8%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252.283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95.771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163,6%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10.492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4.788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37.395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22.762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423.713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9" name="Rettangolo 8"/>
          <p:cNvSpPr/>
          <p:nvPr/>
        </p:nvSpPr>
        <p:spPr>
          <a:xfrm>
            <a:off x="104866" y="5318228"/>
            <a:ext cx="3619768" cy="1242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A novembre il 57% degli investimenti è erogato su Banner (58% nello stesso mese del 2017). </a:t>
            </a: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Cala l’erogato su Desktop/Tablet a favore di Smartphone che cresce di 7 punti percentuali.</a:t>
            </a:r>
            <a:endParaRPr lang="it-IT" sz="200" dirty="0"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01197" y="5318228"/>
            <a:ext cx="4569192" cy="124225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A novembre rappresenta il 24% degli investimenti pubblicitari totali.</a:t>
            </a:r>
          </a:p>
          <a:p>
            <a:pPr algn="just"/>
            <a:endParaRPr lang="it-IT" sz="300" dirty="0" smtClean="0"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Cresce l’erogato su Smartphone (27% a novembre 2018 verso il 20% di novembre 2017) a scapito dell’erogato su Desktop/Tablet (72% a novembre 2018 </a:t>
            </a:r>
            <a:r>
              <a:rPr lang="it-IT" sz="1200" dirty="0">
                <a:cs typeface="Arial" panose="020B0604020202020204" pitchFamily="34" charset="0"/>
              </a:rPr>
              <a:t>verso </a:t>
            </a:r>
            <a:r>
              <a:rPr lang="it-IT" sz="1200" dirty="0" smtClean="0">
                <a:cs typeface="Arial" panose="020B0604020202020204" pitchFamily="34" charset="0"/>
              </a:rPr>
              <a:t>il 79% </a:t>
            </a:r>
            <a:r>
              <a:rPr lang="it-IT" sz="1200" dirty="0">
                <a:cs typeface="Arial" panose="020B0604020202020204" pitchFamily="34" charset="0"/>
              </a:rPr>
              <a:t>di </a:t>
            </a:r>
            <a:r>
              <a:rPr lang="it-IT" sz="1200" dirty="0" smtClean="0">
                <a:cs typeface="Arial" panose="020B0604020202020204" pitchFamily="34" charset="0"/>
              </a:rPr>
              <a:t>novembre 2017).</a:t>
            </a:r>
            <a:endParaRPr lang="it-IT" sz="1200" dirty="0"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457123" y="5318228"/>
            <a:ext cx="3600000" cy="1242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  <a:endParaRPr lang="it-IT" sz="13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A novembre 2018 </a:t>
            </a:r>
            <a:r>
              <a:rPr lang="it-IT" sz="1200" dirty="0">
                <a:cs typeface="Arial" panose="020B0604020202020204" pitchFamily="34" charset="0"/>
              </a:rPr>
              <a:t>r</a:t>
            </a:r>
            <a:r>
              <a:rPr lang="it-IT" sz="1200" dirty="0" smtClean="0">
                <a:cs typeface="Arial" panose="020B0604020202020204" pitchFamily="34" charset="0"/>
              </a:rPr>
              <a:t>appresenta poco più dell’11</a:t>
            </a:r>
            <a:r>
              <a:rPr lang="it-IT" sz="1200" b="1" dirty="0" smtClean="0">
                <a:cs typeface="Arial" panose="020B0604020202020204" pitchFamily="34" charset="0"/>
              </a:rPr>
              <a:t>%</a:t>
            </a:r>
            <a:r>
              <a:rPr lang="it-IT" sz="1200" dirty="0" smtClean="0">
                <a:cs typeface="Arial" panose="020B0604020202020204" pitchFamily="34" charset="0"/>
              </a:rPr>
              <a:t> </a:t>
            </a:r>
            <a:r>
              <a:rPr lang="it-IT" sz="1200" dirty="0">
                <a:cs typeface="Arial" panose="020B0604020202020204" pitchFamily="34" charset="0"/>
              </a:rPr>
              <a:t>del totale </a:t>
            </a:r>
            <a:r>
              <a:rPr lang="it-IT" sz="1200" dirty="0" smtClean="0">
                <a:cs typeface="Arial" panose="020B0604020202020204" pitchFamily="34" charset="0"/>
              </a:rPr>
              <a:t>investimenti. </a:t>
            </a:r>
            <a:endParaRPr lang="it-IT" sz="500" dirty="0" smtClean="0">
              <a:cs typeface="Arial" panose="020B0604020202020204" pitchFamily="34" charset="0"/>
            </a:endParaRPr>
          </a:p>
          <a:p>
            <a:pPr algn="just"/>
            <a:r>
              <a:rPr lang="it-IT" sz="1200" dirty="0" smtClean="0">
                <a:cs typeface="Arial" panose="020B0604020202020204" pitchFamily="34" charset="0"/>
              </a:rPr>
              <a:t>L’erogazione viene affidata per il 74% a Desktop/Tablet, dato in calo rispetto a novembre 2017 (78%).</a:t>
            </a:r>
            <a:endParaRPr lang="it-IT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737276" y="155354"/>
            <a:ext cx="8717449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e progressivo A NOVEMBRE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00407"/>
              </p:ext>
            </p:extLst>
          </p:nvPr>
        </p:nvGraphicFramePr>
        <p:xfrm>
          <a:off x="657899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66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419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2510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0982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0982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7.298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158,8%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135,2%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-26,0%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166,2%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9.627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-51,8%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5.531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141,2%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168,0%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6.367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1.593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-37,7%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103,5%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9.562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-44,8%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11.810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10.081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12.628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73.257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15.419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-29,1%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7.095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95,7%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95.771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086344"/>
            <a:ext cx="1074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b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endParaRPr lang="it-IT" sz="7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it-IT" sz="10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dati </a:t>
            </a:r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sono consultabili alla Tavola </a:t>
            </a:r>
            <a:r>
              <a:rPr lang="it-IT" sz="1000" b="1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VIII </a:t>
            </a:r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del report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754579"/>
              </p:ext>
            </p:extLst>
          </p:nvPr>
        </p:nvGraphicFramePr>
        <p:xfrm>
          <a:off x="703635" y="1454055"/>
          <a:ext cx="5629930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6333566" y="980426"/>
            <a:ext cx="5127812" cy="4881743"/>
            <a:chOff x="6333566" y="980426"/>
            <a:chExt cx="5127812" cy="4881743"/>
          </a:xfrm>
        </p:grpSpPr>
        <p:sp>
          <p:nvSpPr>
            <p:cNvPr id="18" name="Rettangolo 17"/>
            <p:cNvSpPr/>
            <p:nvPr/>
          </p:nvSpPr>
          <p:spPr>
            <a:xfrm>
              <a:off x="6535271" y="980426"/>
              <a:ext cx="4926106" cy="488174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2635617"/>
                </p:ext>
              </p:extLst>
            </p:nvPr>
          </p:nvGraphicFramePr>
          <p:xfrm>
            <a:off x="6333566" y="1454055"/>
            <a:ext cx="5127812" cy="4274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  <p:bldGraphic spid="1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14290</TotalTime>
  <Words>2743</Words>
  <Application>Microsoft Office PowerPoint</Application>
  <PresentationFormat>Widescreen</PresentationFormat>
  <Paragraphs>1514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548</cp:revision>
  <cp:lastPrinted>2018-12-17T11:32:21Z</cp:lastPrinted>
  <dcterms:created xsi:type="dcterms:W3CDTF">2017-09-15T07:09:01Z</dcterms:created>
  <dcterms:modified xsi:type="dcterms:W3CDTF">2018-12-17T19:09:37Z</dcterms:modified>
  <cp:category/>
</cp:coreProperties>
</file>