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86" r:id="rId2"/>
    <p:sldMasterId id="2147483702" r:id="rId3"/>
  </p:sldMasterIdLst>
  <p:notesMasterIdLst>
    <p:notesMasterId r:id="rId18"/>
  </p:notesMasterIdLst>
  <p:handoutMasterIdLst>
    <p:handoutMasterId r:id="rId19"/>
  </p:handoutMasterIdLst>
  <p:sldIdLst>
    <p:sldId id="324" r:id="rId4"/>
    <p:sldId id="319" r:id="rId5"/>
    <p:sldId id="310" r:id="rId6"/>
    <p:sldId id="329" r:id="rId7"/>
    <p:sldId id="311" r:id="rId8"/>
    <p:sldId id="333" r:id="rId9"/>
    <p:sldId id="320" r:id="rId10"/>
    <p:sldId id="321" r:id="rId11"/>
    <p:sldId id="334" r:id="rId12"/>
    <p:sldId id="339" r:id="rId13"/>
    <p:sldId id="330" r:id="rId14"/>
    <p:sldId id="335" r:id="rId15"/>
    <p:sldId id="338" r:id="rId16"/>
    <p:sldId id="327" r:id="rId17"/>
  </p:sldIdLst>
  <p:sldSz cx="12192000" cy="6858000"/>
  <p:notesSz cx="6797675" cy="9928225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0C1B63D-C3B3-4692-AF05-0E94781C1321}">
          <p14:sldIdLst>
            <p14:sldId id="324"/>
            <p14:sldId id="319"/>
            <p14:sldId id="310"/>
            <p14:sldId id="329"/>
            <p14:sldId id="311"/>
            <p14:sldId id="333"/>
            <p14:sldId id="320"/>
            <p14:sldId id="321"/>
            <p14:sldId id="334"/>
            <p14:sldId id="339"/>
            <p14:sldId id="330"/>
            <p14:sldId id="335"/>
            <p14:sldId id="338"/>
            <p14:sldId id="3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17" userDrawn="1">
          <p15:clr>
            <a:srgbClr val="A4A3A4"/>
          </p15:clr>
        </p15:guide>
        <p15:guide id="3" orient="horz" pos="36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stelli Chiara" initials="CC" lastIdx="1" clrIdx="0">
    <p:extLst>
      <p:ext uri="{19B8F6BF-5375-455C-9EA6-DF929625EA0E}">
        <p15:presenceInfo xmlns:p15="http://schemas.microsoft.com/office/powerpoint/2012/main" userId="S-1-5-21-417365229-399659180-1714775081-44684" providerId="AD"/>
      </p:ext>
    </p:extLst>
  </p:cmAuthor>
  <p:cmAuthor id="2" name="Sacchi Matteo" initials="SM" lastIdx="1" clrIdx="1">
    <p:extLst>
      <p:ext uri="{19B8F6BF-5375-455C-9EA6-DF929625EA0E}">
        <p15:presenceInfo xmlns:p15="http://schemas.microsoft.com/office/powerpoint/2012/main" userId="S-1-5-21-417365229-399659180-1714775081-1849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548C"/>
    <a:srgbClr val="92D050"/>
    <a:srgbClr val="6BDD43"/>
    <a:srgbClr val="FFCB25"/>
    <a:srgbClr val="2777F9"/>
    <a:srgbClr val="FFC000"/>
    <a:srgbClr val="F3F672"/>
    <a:srgbClr val="2FB0F1"/>
    <a:srgbClr val="FAF02A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25E5076-3810-47DD-B79F-674D7AD40C01}" styleName="Stile scuro 1 - Color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ile scuro 1 - Color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ile scuro 1 - Color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Stile scuro 2 - Colore 3/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03447BB-5D67-496B-8E87-E561075AD55C}" styleName="Stile scuro 1 - Color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74" autoAdjust="0"/>
    <p:restoredTop sz="99343" autoAdjust="0"/>
  </p:normalViewPr>
  <p:slideViewPr>
    <p:cSldViewPr snapToGrid="0" snapToObjects="1">
      <p:cViewPr varScale="1">
        <p:scale>
          <a:sx n="70" d="100"/>
          <a:sy n="70" d="100"/>
        </p:scale>
        <p:origin x="84" y="84"/>
      </p:cViewPr>
      <p:guideLst>
        <p:guide orient="horz" pos="2115"/>
        <p:guide pos="3817"/>
        <p:guide orient="horz" pos="36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188"/>
    </p:cViewPr>
  </p:sorterViewPr>
  <p:notesViewPr>
    <p:cSldViewPr snapToGrid="0" snapToObjects="1" showGuides="1">
      <p:cViewPr varScale="1">
        <p:scale>
          <a:sx n="50" d="100"/>
          <a:sy n="50" d="100"/>
        </p:scale>
        <p:origin x="2040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acchi\Documents\Clienti%20-%20FCP\AssoInternet\2018\10.%20Ottobre%202018\File%20di%20Lavoro\10_Tavole%20per%20Insigt%20-%20Ottobre%20201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acchi\Documents\Clienti%20-%20FCP\AssoInternet\2018\10.%20Ottobre%202018\File%20di%20Lavoro\11_Grafico%20Settore%20merceologico%20-%20Mensile%20e%20Progressivo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acchi\Documents\Clienti%20-%20FCP\AssoInternet\2018\10.%20Ottobre%202018\File%20di%20Lavoro\11_Grafico%20Settore%20merceologico%20-%20Mensile%20e%20Progressivo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acchi\Documents\Clienti%20-%20FCP\AssoInternet\2018\10.%20Ottobre%202018\File%20di%20Lavoro\10_Tavole%20per%20Insigt%20-%20Ottobre%202018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acchi\Documents\Clienti%20-%20FCP\AssoInternet\2018\10.%20Ottobre%202018\File%20di%20Lavoro\10_Tavole%20per%20Insigt%20-%20Ottobre%202018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acchi\Documents\Clienti%20-%20FCP\AssoInternet\2018\10.%20Ottobre%202018\File%20di%20Lavoro\10_Tavole%20per%20Insigt%20-%20Ottobre%202018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acchi\Documents\Clienti%20-%20FCP\AssoInternet\2018\10.%20Ottobre%202018\File%20di%20Lavoro\10_Tavole%20per%20Insigt%20-%20Ottobre%202018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acchi\Documents\Clienti%20-%20FCP\AssoInternet\2018\01.%20Gennaio%202018\File%20di%20Lavoro\09_Grafici%20Video%20e%20Modalit&#224;%20di%20Vendit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.sacchi\Documents\Clienti%20-%20FCP\AssoInternet\2018\07.%20Luglio%202018\File%20di%20Lavoro\09_Grafici%20Video%20e%20Modalit&#224;%20di%20Vendita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acchi\Documents\Clienti%20-%20FCP\AssoInternet\2018\01.%20Gennaio%202018\File%20di%20Lavoro\09_Grafici%20Video%20e%20Modalit&#224;%20di%20Vendit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m.sacchi\Documents\Clienti%20-%20FCP\AssoInternet\2018\03.%20Marzo%202018\File%20di%20Lavoro\09_Grafici%20Video%20e%20Modalit&#224;%20di%20Vendi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it-IT" b="1"/>
              <a:t>Peso % di ciascun Device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Foglio2!$B$11</c:f>
              <c:strCache>
                <c:ptCount val="1"/>
                <c:pt idx="0">
                  <c:v>Desktop/Tablet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Foglio2!$A$12:$A$13</c:f>
              <c:strCache>
                <c:ptCount val="2"/>
                <c:pt idx="0">
                  <c:v>ott '18</c:v>
                </c:pt>
                <c:pt idx="1">
                  <c:v>ott '17</c:v>
                </c:pt>
              </c:strCache>
            </c:strRef>
          </c:cat>
          <c:val>
            <c:numRef>
              <c:f>Foglio2!$B$12:$B$13</c:f>
              <c:numCache>
                <c:formatCode>0.00%</c:formatCode>
                <c:ptCount val="2"/>
                <c:pt idx="0">
                  <c:v>0.74350258334134489</c:v>
                </c:pt>
                <c:pt idx="1">
                  <c:v>0.80005424341496567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789-413B-8488-4E685A9EDBF4}"/>
            </c:ext>
          </c:extLst>
        </c:ser>
        <c:ser>
          <c:idx val="1"/>
          <c:order val="1"/>
          <c:tx>
            <c:strRef>
              <c:f>Foglio2!$C$11</c:f>
              <c:strCache>
                <c:ptCount val="1"/>
                <c:pt idx="0">
                  <c:v>Smart TV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Foglio2!$A$12:$A$13</c:f>
              <c:strCache>
                <c:ptCount val="2"/>
                <c:pt idx="0">
                  <c:v>ott '18</c:v>
                </c:pt>
                <c:pt idx="1">
                  <c:v>ott '17</c:v>
                </c:pt>
              </c:strCache>
            </c:strRef>
          </c:cat>
          <c:val>
            <c:numRef>
              <c:f>Foglio2!$C$12:$C$13</c:f>
              <c:numCache>
                <c:formatCode>0.00%</c:formatCode>
                <c:ptCount val="2"/>
                <c:pt idx="0">
                  <c:v>3.0041170031972052E-3</c:v>
                </c:pt>
                <c:pt idx="1">
                  <c:v>1.1948886423205172E-3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789-413B-8488-4E685A9EDBF4}"/>
            </c:ext>
          </c:extLst>
        </c:ser>
        <c:ser>
          <c:idx val="2"/>
          <c:order val="2"/>
          <c:tx>
            <c:strRef>
              <c:f>Foglio2!$D$11</c:f>
              <c:strCache>
                <c:ptCount val="1"/>
                <c:pt idx="0">
                  <c:v>Smartphone</c:v>
                </c:pt>
              </c:strCache>
            </c:strRef>
          </c:tx>
          <c:spPr>
            <a:solidFill>
              <a:srgbClr val="6BDD43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Foglio2!$A$12:$A$13</c:f>
              <c:strCache>
                <c:ptCount val="2"/>
                <c:pt idx="0">
                  <c:v>ott '18</c:v>
                </c:pt>
                <c:pt idx="1">
                  <c:v>ott '17</c:v>
                </c:pt>
              </c:strCache>
            </c:strRef>
          </c:cat>
          <c:val>
            <c:numRef>
              <c:f>Foglio2!$D$12:$D$13</c:f>
              <c:numCache>
                <c:formatCode>0.00%</c:formatCode>
                <c:ptCount val="2"/>
                <c:pt idx="0">
                  <c:v>0.25349329965545792</c:v>
                </c:pt>
                <c:pt idx="1">
                  <c:v>0.19875086794271379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789-413B-8488-4E685A9EDB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8458384"/>
        <c:axId val="167595384"/>
      </c:barChart>
      <c:catAx>
        <c:axId val="168458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67595384"/>
        <c:crosses val="autoZero"/>
        <c:auto val="1"/>
        <c:lblAlgn val="ctr"/>
        <c:lblOffset val="100"/>
        <c:noMultiLvlLbl val="0"/>
      </c:catAx>
      <c:valAx>
        <c:axId val="16759538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68458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229434374924144E-2"/>
          <c:y val="7.4551396243061008E-2"/>
          <c:w val="0.93587238585883592"/>
          <c:h val="0.49788182562196004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'Grafico MENSILE'!$H$2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'Grafico MENSILE'!$A$3:$F$29</c:f>
              <c:multiLvlStrCache>
                <c:ptCount val="27"/>
                <c:lvl>
                  <c:pt idx="0">
                    <c:v>Automobili</c:v>
                  </c:pt>
                  <c:pt idx="1">
                    <c:v>Varie</c:v>
                  </c:pt>
                  <c:pt idx="2">
                    <c:v>Media/Editoria</c:v>
                  </c:pt>
                  <c:pt idx="3">
                    <c:v>Abbigliamento</c:v>
                  </c:pt>
                  <c:pt idx="4">
                    <c:v>Servizi Professionali</c:v>
                  </c:pt>
                  <c:pt idx="5">
                    <c:v>Alimentari</c:v>
                  </c:pt>
                  <c:pt idx="6">
                    <c:v>Finanza/Assicurazioni</c:v>
                  </c:pt>
                  <c:pt idx="7">
                    <c:v>Telecomunicazioni</c:v>
                  </c:pt>
                  <c:pt idx="8">
                    <c:v>Distribuzione</c:v>
                  </c:pt>
                  <c:pt idx="9">
                    <c:v>Locale</c:v>
                  </c:pt>
                  <c:pt idx="10">
                    <c:v>Tempo libero</c:v>
                  </c:pt>
                  <c:pt idx="11">
                    <c:v>Cura persona</c:v>
                  </c:pt>
                  <c:pt idx="12">
                    <c:v>Turismo/Viaggi</c:v>
                  </c:pt>
                  <c:pt idx="13">
                    <c:v>Industria/Edilizia/Attività</c:v>
                  </c:pt>
                  <c:pt idx="14">
                    <c:v>Informatica/Fotografia</c:v>
                  </c:pt>
                  <c:pt idx="15">
                    <c:v>Farmaceutici/Sanitari</c:v>
                  </c:pt>
                  <c:pt idx="16">
                    <c:v>Abitazione</c:v>
                  </c:pt>
                  <c:pt idx="17">
                    <c:v>Enti/Istituzioni</c:v>
                  </c:pt>
                  <c:pt idx="18">
                    <c:v>Bevande/Alcoolici</c:v>
                  </c:pt>
                  <c:pt idx="19">
                    <c:v>Elettrodomestici</c:v>
                  </c:pt>
                  <c:pt idx="20">
                    <c:v>Oggetti personali</c:v>
                  </c:pt>
                  <c:pt idx="21">
                    <c:v>Giochi/Articoli scolastici</c:v>
                  </c:pt>
                  <c:pt idx="22">
                    <c:v>Gestione casa</c:v>
                  </c:pt>
                  <c:pt idx="23">
                    <c:v>Moto/Veicoli</c:v>
                  </c:pt>
                  <c:pt idx="24">
                    <c:v>Di Servizio</c:v>
                  </c:pt>
                  <c:pt idx="25">
                    <c:v>Toiletries</c:v>
                  </c:pt>
                  <c:pt idx="26">
                    <c:v>Rubricata</c:v>
                  </c:pt>
                </c:lvl>
                <c:lvl>
                  <c:pt idx="0">
                    <c:v>8%</c:v>
                  </c:pt>
                  <c:pt idx="1">
                    <c:v>2%</c:v>
                  </c:pt>
                  <c:pt idx="2">
                    <c:v>6%</c:v>
                  </c:pt>
                  <c:pt idx="3">
                    <c:v>15%</c:v>
                  </c:pt>
                  <c:pt idx="4">
                    <c:v>1%</c:v>
                  </c:pt>
                  <c:pt idx="5">
                    <c:v>3%</c:v>
                  </c:pt>
                  <c:pt idx="6">
                    <c:v>4%</c:v>
                  </c:pt>
                  <c:pt idx="7">
                    <c:v>1%</c:v>
                  </c:pt>
                  <c:pt idx="8">
                    <c:v>1%</c:v>
                  </c:pt>
                  <c:pt idx="9">
                    <c:v>2%</c:v>
                  </c:pt>
                  <c:pt idx="10">
                    <c:v>5%</c:v>
                  </c:pt>
                  <c:pt idx="11">
                    <c:v>1%</c:v>
                  </c:pt>
                  <c:pt idx="12">
                    <c:v>1%</c:v>
                  </c:pt>
                  <c:pt idx="13">
                    <c:v>3%</c:v>
                  </c:pt>
                  <c:pt idx="14">
                    <c:v>2%</c:v>
                  </c:pt>
                  <c:pt idx="15">
                    <c:v>9%</c:v>
                  </c:pt>
                  <c:pt idx="16">
                    <c:v>1%</c:v>
                  </c:pt>
                  <c:pt idx="17">
                    <c:v>1%</c:v>
                  </c:pt>
                  <c:pt idx="18">
                    <c:v>6%</c:v>
                  </c:pt>
                  <c:pt idx="19">
                    <c:v>5%</c:v>
                  </c:pt>
                  <c:pt idx="20">
                    <c:v>3%</c:v>
                  </c:pt>
                  <c:pt idx="21">
                    <c:v>0%</c:v>
                  </c:pt>
                  <c:pt idx="22">
                    <c:v>3%</c:v>
                  </c:pt>
                  <c:pt idx="23">
                    <c:v>14%</c:v>
                  </c:pt>
                  <c:pt idx="24">
                    <c:v>3%</c:v>
                  </c:pt>
                  <c:pt idx="25">
                    <c:v>0%</c:v>
                  </c:pt>
                  <c:pt idx="26">
                    <c:v>1%</c:v>
                  </c:pt>
                </c:lvl>
                <c:lvl>
                  <c:pt idx="0">
                    <c:v>7%</c:v>
                  </c:pt>
                  <c:pt idx="1">
                    <c:v>2%</c:v>
                  </c:pt>
                  <c:pt idx="2">
                    <c:v>8%</c:v>
                  </c:pt>
                  <c:pt idx="3">
                    <c:v>18%</c:v>
                  </c:pt>
                  <c:pt idx="4">
                    <c:v>1%</c:v>
                  </c:pt>
                  <c:pt idx="5">
                    <c:v>3%</c:v>
                  </c:pt>
                  <c:pt idx="6">
                    <c:v>4%</c:v>
                  </c:pt>
                  <c:pt idx="7">
                    <c:v>1%</c:v>
                  </c:pt>
                  <c:pt idx="8">
                    <c:v>2%</c:v>
                  </c:pt>
                  <c:pt idx="9">
                    <c:v>2%</c:v>
                  </c:pt>
                  <c:pt idx="10">
                    <c:v>6%</c:v>
                  </c:pt>
                  <c:pt idx="11">
                    <c:v>1%</c:v>
                  </c:pt>
                  <c:pt idx="12">
                    <c:v>1%</c:v>
                  </c:pt>
                  <c:pt idx="13">
                    <c:v>3%</c:v>
                  </c:pt>
                  <c:pt idx="14">
                    <c:v>2%</c:v>
                  </c:pt>
                  <c:pt idx="15">
                    <c:v>8%</c:v>
                  </c:pt>
                  <c:pt idx="16">
                    <c:v>0%</c:v>
                  </c:pt>
                  <c:pt idx="17">
                    <c:v>1%</c:v>
                  </c:pt>
                  <c:pt idx="18">
                    <c:v>6%</c:v>
                  </c:pt>
                  <c:pt idx="19">
                    <c:v>5%</c:v>
                  </c:pt>
                  <c:pt idx="20">
                    <c:v>2%</c:v>
                  </c:pt>
                  <c:pt idx="21">
                    <c:v>1%</c:v>
                  </c:pt>
                  <c:pt idx="22">
                    <c:v>3%</c:v>
                  </c:pt>
                  <c:pt idx="23">
                    <c:v>10%</c:v>
                  </c:pt>
                  <c:pt idx="24">
                    <c:v>2%</c:v>
                  </c:pt>
                  <c:pt idx="25">
                    <c:v>0%</c:v>
                  </c:pt>
                  <c:pt idx="26">
                    <c:v>1%</c:v>
                  </c:pt>
                </c:lvl>
                <c:lvl>
                  <c:pt idx="0">
                    <c:v>Abbigliamento</c:v>
                  </c:pt>
                  <c:pt idx="1">
                    <c:v>Abitazione</c:v>
                  </c:pt>
                  <c:pt idx="2">
                    <c:v>Alimentari</c:v>
                  </c:pt>
                  <c:pt idx="3">
                    <c:v>Automobili</c:v>
                  </c:pt>
                  <c:pt idx="4">
                    <c:v>Bevande/Alcoolici</c:v>
                  </c:pt>
                  <c:pt idx="5">
                    <c:v>Cura persona</c:v>
                  </c:pt>
                  <c:pt idx="6">
                    <c:v>Distribuzione</c:v>
                  </c:pt>
                  <c:pt idx="7">
                    <c:v>Elettrodomestici</c:v>
                  </c:pt>
                  <c:pt idx="8">
                    <c:v>Enti/Istituzioni</c:v>
                  </c:pt>
                  <c:pt idx="9">
                    <c:v>Farmaceutici/Sanitari</c:v>
                  </c:pt>
                  <c:pt idx="10">
                    <c:v>Finanza/Assicurazioni</c:v>
                  </c:pt>
                  <c:pt idx="11">
                    <c:v>Gestione casa</c:v>
                  </c:pt>
                  <c:pt idx="12">
                    <c:v>Giochi/Articoli scolastici</c:v>
                  </c:pt>
                  <c:pt idx="13">
                    <c:v>Industria/Edilizia/Attività</c:v>
                  </c:pt>
                  <c:pt idx="14">
                    <c:v>Informatica/Fotografia</c:v>
                  </c:pt>
                  <c:pt idx="15">
                    <c:v>Media/Editoria</c:v>
                  </c:pt>
                  <c:pt idx="16">
                    <c:v>Moto/Veicoli</c:v>
                  </c:pt>
                  <c:pt idx="17">
                    <c:v>Oggetti personali</c:v>
                  </c:pt>
                  <c:pt idx="18">
                    <c:v>Servizi Professionali</c:v>
                  </c:pt>
                  <c:pt idx="19">
                    <c:v>Telecomunicazioni</c:v>
                  </c:pt>
                  <c:pt idx="20">
                    <c:v>Tempo libero</c:v>
                  </c:pt>
                  <c:pt idx="21">
                    <c:v>Toiletries</c:v>
                  </c:pt>
                  <c:pt idx="22">
                    <c:v>Turismo/Viaggi</c:v>
                  </c:pt>
                  <c:pt idx="23">
                    <c:v>Varie</c:v>
                  </c:pt>
                  <c:pt idx="24">
                    <c:v>Locale</c:v>
                  </c:pt>
                  <c:pt idx="25">
                    <c:v>Rubricata</c:v>
                  </c:pt>
                  <c:pt idx="26">
                    <c:v>Di Servizio</c:v>
                  </c:pt>
                </c:lvl>
              </c:multiLvlStrCache>
            </c:multiLvlStrRef>
          </c:cat>
          <c:val>
            <c:numRef>
              <c:f>'Grafico MENSILE'!$H$3:$H$29</c:f>
              <c:numCache>
                <c:formatCode>0.0%</c:formatCode>
                <c:ptCount val="27"/>
                <c:pt idx="0">
                  <c:v>0.15020674586235572</c:v>
                </c:pt>
                <c:pt idx="1">
                  <c:v>0.14041549768485623</c:v>
                </c:pt>
                <c:pt idx="2">
                  <c:v>9.4237308533559716E-2</c:v>
                </c:pt>
                <c:pt idx="3">
                  <c:v>7.9498699964110048E-2</c:v>
                </c:pt>
                <c:pt idx="4">
                  <c:v>5.9252132798777501E-2</c:v>
                </c:pt>
                <c:pt idx="5">
                  <c:v>5.5210083023896461E-2</c:v>
                </c:pt>
                <c:pt idx="6">
                  <c:v>5.2394608561983746E-2</c:v>
                </c:pt>
                <c:pt idx="7">
                  <c:v>4.6621763693626E-2</c:v>
                </c:pt>
                <c:pt idx="8">
                  <c:v>3.5324692258508393E-2</c:v>
                </c:pt>
                <c:pt idx="9">
                  <c:v>3.0756136023251144E-2</c:v>
                </c:pt>
                <c:pt idx="10">
                  <c:v>2.8831154810090343E-2</c:v>
                </c:pt>
                <c:pt idx="11">
                  <c:v>2.8305920337926799E-2</c:v>
                </c:pt>
                <c:pt idx="12">
                  <c:v>2.7089127214246674E-2</c:v>
                </c:pt>
                <c:pt idx="13">
                  <c:v>2.5815307491956613E-2</c:v>
                </c:pt>
                <c:pt idx="14">
                  <c:v>2.4767887800783064E-2</c:v>
                </c:pt>
                <c:pt idx="15">
                  <c:v>1.6352868943562096E-2</c:v>
                </c:pt>
                <c:pt idx="16">
                  <c:v>1.5793415625930743E-2</c:v>
                </c:pt>
                <c:pt idx="17">
                  <c:v>1.4647473717607298E-2</c:v>
                </c:pt>
                <c:pt idx="18">
                  <c:v>1.4559918489202441E-2</c:v>
                </c:pt>
                <c:pt idx="19">
                  <c:v>1.3947454642143108E-2</c:v>
                </c:pt>
                <c:pt idx="20">
                  <c:v>1.3217481441018947E-2</c:v>
                </c:pt>
                <c:pt idx="21">
                  <c:v>8.9627670519332719E-3</c:v>
                </c:pt>
                <c:pt idx="22">
                  <c:v>8.6533048967961258E-3</c:v>
                </c:pt>
                <c:pt idx="23">
                  <c:v>5.8223257240028192E-3</c:v>
                </c:pt>
                <c:pt idx="24">
                  <c:v>5.4041922634713623E-3</c:v>
                </c:pt>
                <c:pt idx="25">
                  <c:v>3.6840768669640033E-3</c:v>
                </c:pt>
                <c:pt idx="26">
                  <c:v>2.2765427743936476E-4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245-411B-89E4-02B77F528F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8351992"/>
        <c:axId val="208352384"/>
      </c:barChart>
      <c:lineChart>
        <c:grouping val="standard"/>
        <c:varyColors val="0"/>
        <c:ser>
          <c:idx val="0"/>
          <c:order val="0"/>
          <c:tx>
            <c:strRef>
              <c:f>'Grafico MENSILE'!$G$2</c:f>
              <c:strCache>
                <c:ptCount val="1"/>
                <c:pt idx="0">
                  <c:v>2017</c:v>
                </c:pt>
              </c:strCache>
            </c:strRef>
          </c:tx>
          <c:spPr>
            <a:ln w="3175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'Grafico MENSILE'!$F$3:$F$29</c:f>
              <c:strCache>
                <c:ptCount val="27"/>
                <c:pt idx="0">
                  <c:v>Automobili</c:v>
                </c:pt>
                <c:pt idx="1">
                  <c:v>Varie</c:v>
                </c:pt>
                <c:pt idx="2">
                  <c:v>Media/Editoria</c:v>
                </c:pt>
                <c:pt idx="3">
                  <c:v>Abbigliamento</c:v>
                </c:pt>
                <c:pt idx="4">
                  <c:v>Servizi Professionali</c:v>
                </c:pt>
                <c:pt idx="5">
                  <c:v>Alimentari</c:v>
                </c:pt>
                <c:pt idx="6">
                  <c:v>Finanza/Assicurazioni</c:v>
                </c:pt>
                <c:pt idx="7">
                  <c:v>Telecomunicazioni</c:v>
                </c:pt>
                <c:pt idx="8">
                  <c:v>Distribuzione</c:v>
                </c:pt>
                <c:pt idx="9">
                  <c:v>Locale</c:v>
                </c:pt>
                <c:pt idx="10">
                  <c:v>Tempo libero</c:v>
                </c:pt>
                <c:pt idx="11">
                  <c:v>Cura persona</c:v>
                </c:pt>
                <c:pt idx="12">
                  <c:v>Turismo/Viaggi</c:v>
                </c:pt>
                <c:pt idx="13">
                  <c:v>Industria/Edilizia/Attività</c:v>
                </c:pt>
                <c:pt idx="14">
                  <c:v>Informatica/Fotografia</c:v>
                </c:pt>
                <c:pt idx="15">
                  <c:v>Farmaceutici/Sanitari</c:v>
                </c:pt>
                <c:pt idx="16">
                  <c:v>Abitazione</c:v>
                </c:pt>
                <c:pt idx="17">
                  <c:v>Enti/Istituzioni</c:v>
                </c:pt>
                <c:pt idx="18">
                  <c:v>Bevande/Alcoolici</c:v>
                </c:pt>
                <c:pt idx="19">
                  <c:v>Elettrodomestici</c:v>
                </c:pt>
                <c:pt idx="20">
                  <c:v>Oggetti personali</c:v>
                </c:pt>
                <c:pt idx="21">
                  <c:v>Giochi/Articoli scolastici</c:v>
                </c:pt>
                <c:pt idx="22">
                  <c:v>Gestione casa</c:v>
                </c:pt>
                <c:pt idx="23">
                  <c:v>Moto/Veicoli</c:v>
                </c:pt>
                <c:pt idx="24">
                  <c:v>Di Servizio</c:v>
                </c:pt>
                <c:pt idx="25">
                  <c:v>Toiletries</c:v>
                </c:pt>
                <c:pt idx="26">
                  <c:v>Rubricata</c:v>
                </c:pt>
              </c:strCache>
            </c:strRef>
          </c:cat>
          <c:val>
            <c:numRef>
              <c:f>'Grafico MENSILE'!$G$3:$G$29</c:f>
              <c:numCache>
                <c:formatCode>0.0%</c:formatCode>
                <c:ptCount val="27"/>
                <c:pt idx="0">
                  <c:v>0.18074631531400845</c:v>
                </c:pt>
                <c:pt idx="1">
                  <c:v>9.9108286025366713E-2</c:v>
                </c:pt>
                <c:pt idx="2">
                  <c:v>7.9476082582889754E-2</c:v>
                </c:pt>
                <c:pt idx="3">
                  <c:v>6.6053731007514882E-2</c:v>
                </c:pt>
                <c:pt idx="4">
                  <c:v>5.8395477832766406E-2</c:v>
                </c:pt>
                <c:pt idx="5">
                  <c:v>8.1674633508007424E-2</c:v>
                </c:pt>
                <c:pt idx="6">
                  <c:v>6.486534318488632E-2</c:v>
                </c:pt>
                <c:pt idx="7">
                  <c:v>4.8960487792463453E-2</c:v>
                </c:pt>
                <c:pt idx="8">
                  <c:v>3.6549215763532338E-2</c:v>
                </c:pt>
                <c:pt idx="9">
                  <c:v>2.4008258080935312E-2</c:v>
                </c:pt>
                <c:pt idx="10">
                  <c:v>2.2086259977763891E-2</c:v>
                </c:pt>
                <c:pt idx="11">
                  <c:v>3.4881468044056542E-2</c:v>
                </c:pt>
                <c:pt idx="12">
                  <c:v>2.7043158587902169E-2</c:v>
                </c:pt>
                <c:pt idx="13">
                  <c:v>2.9397091668931976E-2</c:v>
                </c:pt>
                <c:pt idx="14">
                  <c:v>1.7724870430726607E-2</c:v>
                </c:pt>
                <c:pt idx="15">
                  <c:v>1.8582837181915647E-2</c:v>
                </c:pt>
                <c:pt idx="16">
                  <c:v>1.5456162568003419E-2</c:v>
                </c:pt>
                <c:pt idx="17">
                  <c:v>2.1293394712246214E-2</c:v>
                </c:pt>
                <c:pt idx="18">
                  <c:v>8.1185634202590104E-3</c:v>
                </c:pt>
                <c:pt idx="19">
                  <c:v>1.1481464007691809E-2</c:v>
                </c:pt>
                <c:pt idx="20">
                  <c:v>1.3831608415133473E-2</c:v>
                </c:pt>
                <c:pt idx="21">
                  <c:v>9.9515108981954835E-3</c:v>
                </c:pt>
                <c:pt idx="22">
                  <c:v>1.3283283748586788E-2</c:v>
                </c:pt>
                <c:pt idx="23">
                  <c:v>4.0147839096709324E-3</c:v>
                </c:pt>
                <c:pt idx="24">
                  <c:v>5.5413453873418509E-3</c:v>
                </c:pt>
                <c:pt idx="25">
                  <c:v>7.3925509960278352E-3</c:v>
                </c:pt>
                <c:pt idx="26">
                  <c:v>8.1814953176294404E-5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245-411B-89E4-02B77F528F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351992"/>
        <c:axId val="208352384"/>
      </c:lineChart>
      <c:catAx>
        <c:axId val="208351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208352384"/>
        <c:crosses val="autoZero"/>
        <c:auto val="1"/>
        <c:lblAlgn val="ctr"/>
        <c:lblOffset val="100"/>
        <c:noMultiLvlLbl val="0"/>
      </c:catAx>
      <c:valAx>
        <c:axId val="208352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208351992"/>
        <c:crosses val="autoZero"/>
        <c:crossBetween val="between"/>
        <c:majorUnit val="2.0000000000000004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5129023190166455"/>
          <c:y val="0.91507074330511007"/>
          <c:w val="0.22890141083177545"/>
          <c:h val="7.11664906024980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229434374924144E-2"/>
          <c:y val="7.4551396243061008E-2"/>
          <c:w val="0.93587238585883592"/>
          <c:h val="0.50542097045557088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'Grafico PROGRESSIVO'!$H$2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'Grafico PROGRESSIVO'!$A$3:$F$29</c:f>
              <c:multiLvlStrCache>
                <c:ptCount val="27"/>
                <c:lvl>
                  <c:pt idx="0">
                    <c:v>Automobili</c:v>
                  </c:pt>
                  <c:pt idx="1">
                    <c:v>Varie</c:v>
                  </c:pt>
                  <c:pt idx="2">
                    <c:v>Media/Editoria</c:v>
                  </c:pt>
                  <c:pt idx="3">
                    <c:v>Servizi Professionali</c:v>
                  </c:pt>
                  <c:pt idx="4">
                    <c:v>Alimentari</c:v>
                  </c:pt>
                  <c:pt idx="5">
                    <c:v>Finanza/Assicurazioni</c:v>
                  </c:pt>
                  <c:pt idx="6">
                    <c:v>Abbigliamento</c:v>
                  </c:pt>
                  <c:pt idx="7">
                    <c:v>Telecomunicazioni</c:v>
                  </c:pt>
                  <c:pt idx="8">
                    <c:v>Distribuzione</c:v>
                  </c:pt>
                  <c:pt idx="9">
                    <c:v>Cura persona</c:v>
                  </c:pt>
                  <c:pt idx="10">
                    <c:v>Locale</c:v>
                  </c:pt>
                  <c:pt idx="11">
                    <c:v>Turismo/Viaggi</c:v>
                  </c:pt>
                  <c:pt idx="12">
                    <c:v>Tempo libero</c:v>
                  </c:pt>
                  <c:pt idx="13">
                    <c:v>Farmaceutici/Sanitari</c:v>
                  </c:pt>
                  <c:pt idx="14">
                    <c:v>Informatica/Fotografia</c:v>
                  </c:pt>
                  <c:pt idx="15">
                    <c:v>Industria/Edilizia/Attività</c:v>
                  </c:pt>
                  <c:pt idx="16">
                    <c:v>Enti/Istituzioni</c:v>
                  </c:pt>
                  <c:pt idx="17">
                    <c:v>Bevande/Alcoolici</c:v>
                  </c:pt>
                  <c:pt idx="18">
                    <c:v>Abitazione</c:v>
                  </c:pt>
                  <c:pt idx="19">
                    <c:v>Oggetti personali</c:v>
                  </c:pt>
                  <c:pt idx="20">
                    <c:v>Elettrodomestici</c:v>
                  </c:pt>
                  <c:pt idx="21">
                    <c:v>Gestione casa</c:v>
                  </c:pt>
                  <c:pt idx="22">
                    <c:v>Toiletries</c:v>
                  </c:pt>
                  <c:pt idx="23">
                    <c:v>Moto/Veicoli</c:v>
                  </c:pt>
                  <c:pt idx="24">
                    <c:v>Giochi/Articoli scolastici</c:v>
                  </c:pt>
                  <c:pt idx="25">
                    <c:v>Di Servizio</c:v>
                  </c:pt>
                  <c:pt idx="26">
                    <c:v>Rubricata</c:v>
                  </c:pt>
                </c:lvl>
                <c:lvl>
                  <c:pt idx="0">
                    <c:v>5%</c:v>
                  </c:pt>
                  <c:pt idx="1">
                    <c:v>1%</c:v>
                  </c:pt>
                  <c:pt idx="2">
                    <c:v>6%</c:v>
                  </c:pt>
                  <c:pt idx="3">
                    <c:v>16%</c:v>
                  </c:pt>
                  <c:pt idx="4">
                    <c:v>2%</c:v>
                  </c:pt>
                  <c:pt idx="5">
                    <c:v>3%</c:v>
                  </c:pt>
                  <c:pt idx="6">
                    <c:v>4%</c:v>
                  </c:pt>
                  <c:pt idx="7">
                    <c:v>1%</c:v>
                  </c:pt>
                  <c:pt idx="8">
                    <c:v>2%</c:v>
                  </c:pt>
                  <c:pt idx="9">
                    <c:v>2%</c:v>
                  </c:pt>
                  <c:pt idx="10">
                    <c:v>5%</c:v>
                  </c:pt>
                  <c:pt idx="11">
                    <c:v>1%</c:v>
                  </c:pt>
                  <c:pt idx="12">
                    <c:v>0%</c:v>
                  </c:pt>
                  <c:pt idx="13">
                    <c:v>2%</c:v>
                  </c:pt>
                  <c:pt idx="14">
                    <c:v>2%</c:v>
                  </c:pt>
                  <c:pt idx="15">
                    <c:v>10%</c:v>
                  </c:pt>
                  <c:pt idx="16">
                    <c:v>0%</c:v>
                  </c:pt>
                  <c:pt idx="17">
                    <c:v>1%</c:v>
                  </c:pt>
                  <c:pt idx="18">
                    <c:v>6%</c:v>
                  </c:pt>
                  <c:pt idx="19">
                    <c:v>5%</c:v>
                  </c:pt>
                  <c:pt idx="20">
                    <c:v>3%</c:v>
                  </c:pt>
                  <c:pt idx="21">
                    <c:v>1%</c:v>
                  </c:pt>
                  <c:pt idx="22">
                    <c:v>3%</c:v>
                  </c:pt>
                  <c:pt idx="23">
                    <c:v>14%</c:v>
                  </c:pt>
                  <c:pt idx="24">
                    <c:v>3%</c:v>
                  </c:pt>
                  <c:pt idx="25">
                    <c:v>0%</c:v>
                  </c:pt>
                  <c:pt idx="26">
                    <c:v>0%</c:v>
                  </c:pt>
                </c:lvl>
                <c:lvl>
                  <c:pt idx="0">
                    <c:v>5%</c:v>
                  </c:pt>
                  <c:pt idx="1">
                    <c:v>2%</c:v>
                  </c:pt>
                  <c:pt idx="2">
                    <c:v>6%</c:v>
                  </c:pt>
                  <c:pt idx="3">
                    <c:v>17%</c:v>
                  </c:pt>
                  <c:pt idx="4">
                    <c:v>2%</c:v>
                  </c:pt>
                  <c:pt idx="5">
                    <c:v>4%</c:v>
                  </c:pt>
                  <c:pt idx="6">
                    <c:v>4%</c:v>
                  </c:pt>
                  <c:pt idx="7">
                    <c:v>1%</c:v>
                  </c:pt>
                  <c:pt idx="8">
                    <c:v>2%</c:v>
                  </c:pt>
                  <c:pt idx="9">
                    <c:v>2%</c:v>
                  </c:pt>
                  <c:pt idx="10">
                    <c:v>5%</c:v>
                  </c:pt>
                  <c:pt idx="11">
                    <c:v>1%</c:v>
                  </c:pt>
                  <c:pt idx="12">
                    <c:v>0%</c:v>
                  </c:pt>
                  <c:pt idx="13">
                    <c:v>2%</c:v>
                  </c:pt>
                  <c:pt idx="14">
                    <c:v>2%</c:v>
                  </c:pt>
                  <c:pt idx="15">
                    <c:v>9%</c:v>
                  </c:pt>
                  <c:pt idx="16">
                    <c:v>1%</c:v>
                  </c:pt>
                  <c:pt idx="17">
                    <c:v>1%</c:v>
                  </c:pt>
                  <c:pt idx="18">
                    <c:v>6%</c:v>
                  </c:pt>
                  <c:pt idx="19">
                    <c:v>5%</c:v>
                  </c:pt>
                  <c:pt idx="20">
                    <c:v>3%</c:v>
                  </c:pt>
                  <c:pt idx="21">
                    <c:v>1%</c:v>
                  </c:pt>
                  <c:pt idx="22">
                    <c:v>3%</c:v>
                  </c:pt>
                  <c:pt idx="23">
                    <c:v>12%</c:v>
                  </c:pt>
                  <c:pt idx="24">
                    <c:v>3%</c:v>
                  </c:pt>
                  <c:pt idx="25">
                    <c:v>0%</c:v>
                  </c:pt>
                  <c:pt idx="26">
                    <c:v>1%</c:v>
                  </c:pt>
                </c:lvl>
                <c:lvl>
                  <c:pt idx="0">
                    <c:v>Abbigliamento</c:v>
                  </c:pt>
                  <c:pt idx="1">
                    <c:v>Abitazione</c:v>
                  </c:pt>
                  <c:pt idx="2">
                    <c:v>Alimentari</c:v>
                  </c:pt>
                  <c:pt idx="3">
                    <c:v>Automobili</c:v>
                  </c:pt>
                  <c:pt idx="4">
                    <c:v>Bevande/Alcoolici</c:v>
                  </c:pt>
                  <c:pt idx="5">
                    <c:v>Cura persona</c:v>
                  </c:pt>
                  <c:pt idx="6">
                    <c:v>Distribuzione</c:v>
                  </c:pt>
                  <c:pt idx="7">
                    <c:v>Elettrodomestici</c:v>
                  </c:pt>
                  <c:pt idx="8">
                    <c:v>Enti/Istituzioni</c:v>
                  </c:pt>
                  <c:pt idx="9">
                    <c:v>Farmaceutici/Sanitari</c:v>
                  </c:pt>
                  <c:pt idx="10">
                    <c:v>Finanza/Assicurazioni</c:v>
                  </c:pt>
                  <c:pt idx="11">
                    <c:v>Gestione casa</c:v>
                  </c:pt>
                  <c:pt idx="12">
                    <c:v>Giochi/Articoli scolastici</c:v>
                  </c:pt>
                  <c:pt idx="13">
                    <c:v>Industria/Edilizia/Attività</c:v>
                  </c:pt>
                  <c:pt idx="14">
                    <c:v>Informatica/Fotografia</c:v>
                  </c:pt>
                  <c:pt idx="15">
                    <c:v>Media/Editoria</c:v>
                  </c:pt>
                  <c:pt idx="16">
                    <c:v>Moto/Veicoli</c:v>
                  </c:pt>
                  <c:pt idx="17">
                    <c:v>Oggetti personali</c:v>
                  </c:pt>
                  <c:pt idx="18">
                    <c:v>Servizi Professionali</c:v>
                  </c:pt>
                  <c:pt idx="19">
                    <c:v>Telecomunicazioni</c:v>
                  </c:pt>
                  <c:pt idx="20">
                    <c:v>Tempo libero</c:v>
                  </c:pt>
                  <c:pt idx="21">
                    <c:v>Toiletries</c:v>
                  </c:pt>
                  <c:pt idx="22">
                    <c:v>Turismo/Viaggi</c:v>
                  </c:pt>
                  <c:pt idx="23">
                    <c:v>Varie</c:v>
                  </c:pt>
                  <c:pt idx="24">
                    <c:v>Locale</c:v>
                  </c:pt>
                  <c:pt idx="25">
                    <c:v>Rubricata</c:v>
                  </c:pt>
                  <c:pt idx="26">
                    <c:v>Di Servizio</c:v>
                  </c:pt>
                </c:lvl>
              </c:multiLvlStrCache>
            </c:multiLvlStrRef>
          </c:cat>
          <c:val>
            <c:numRef>
              <c:f>'Grafico PROGRESSIVO'!$H$3:$H$29</c:f>
              <c:numCache>
                <c:formatCode>0.0%</c:formatCode>
                <c:ptCount val="27"/>
                <c:pt idx="0">
                  <c:v>0.15814350583096537</c:v>
                </c:pt>
                <c:pt idx="1">
                  <c:v>0.13586502783597743</c:v>
                </c:pt>
                <c:pt idx="2">
                  <c:v>9.6761867287023573E-2</c:v>
                </c:pt>
                <c:pt idx="3">
                  <c:v>6.2771688124366773E-2</c:v>
                </c:pt>
                <c:pt idx="4">
                  <c:v>6.0227970096349344E-2</c:v>
                </c:pt>
                <c:pt idx="5">
                  <c:v>5.4525409243890238E-2</c:v>
                </c:pt>
                <c:pt idx="6">
                  <c:v>5.3473566607600075E-2</c:v>
                </c:pt>
                <c:pt idx="7">
                  <c:v>4.9091914520709032E-2</c:v>
                </c:pt>
                <c:pt idx="8">
                  <c:v>4.2645684542159362E-2</c:v>
                </c:pt>
                <c:pt idx="9">
                  <c:v>3.1627602865645262E-2</c:v>
                </c:pt>
                <c:pt idx="10">
                  <c:v>2.9084782872003338E-2</c:v>
                </c:pt>
                <c:pt idx="11">
                  <c:v>2.7562222154369414E-2</c:v>
                </c:pt>
                <c:pt idx="12">
                  <c:v>2.659089990119733E-2</c:v>
                </c:pt>
                <c:pt idx="13">
                  <c:v>2.4955635605526272E-2</c:v>
                </c:pt>
                <c:pt idx="14">
                  <c:v>2.2916878381209642E-2</c:v>
                </c:pt>
                <c:pt idx="15">
                  <c:v>2.0242275069206301E-2</c:v>
                </c:pt>
                <c:pt idx="16">
                  <c:v>1.9220073117772966E-2</c:v>
                </c:pt>
                <c:pt idx="17">
                  <c:v>1.5795643701224923E-2</c:v>
                </c:pt>
                <c:pt idx="18">
                  <c:v>1.4624042270475741E-2</c:v>
                </c:pt>
                <c:pt idx="19">
                  <c:v>1.302869079675339E-2</c:v>
                </c:pt>
                <c:pt idx="20">
                  <c:v>1.0688080100746001E-2</c:v>
                </c:pt>
                <c:pt idx="21">
                  <c:v>1.0424346262266508E-2</c:v>
                </c:pt>
                <c:pt idx="22">
                  <c:v>7.2197923334332142E-3</c:v>
                </c:pt>
                <c:pt idx="23">
                  <c:v>4.6067866560250154E-3</c:v>
                </c:pt>
                <c:pt idx="24">
                  <c:v>3.9409569007335145E-3</c:v>
                </c:pt>
                <c:pt idx="25">
                  <c:v>3.8691003828824479E-3</c:v>
                </c:pt>
                <c:pt idx="26">
                  <c:v>9.5556539486795384E-5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F0F-4C09-9873-1A5B4EC91D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8353168"/>
        <c:axId val="208146024"/>
      </c:barChart>
      <c:lineChart>
        <c:grouping val="standard"/>
        <c:varyColors val="0"/>
        <c:ser>
          <c:idx val="0"/>
          <c:order val="0"/>
          <c:tx>
            <c:strRef>
              <c:f>'Grafico PROGRESSIVO'!$G$2</c:f>
              <c:strCache>
                <c:ptCount val="1"/>
                <c:pt idx="0">
                  <c:v>2017</c:v>
                </c:pt>
              </c:strCache>
            </c:strRef>
          </c:tx>
          <c:spPr>
            <a:ln w="3175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'Grafico PROGRESSIVO'!$F$3:$F$29</c:f>
              <c:strCache>
                <c:ptCount val="27"/>
                <c:pt idx="0">
                  <c:v>Automobili</c:v>
                </c:pt>
                <c:pt idx="1">
                  <c:v>Varie</c:v>
                </c:pt>
                <c:pt idx="2">
                  <c:v>Media/Editoria</c:v>
                </c:pt>
                <c:pt idx="3">
                  <c:v>Servizi Professionali</c:v>
                </c:pt>
                <c:pt idx="4">
                  <c:v>Alimentari</c:v>
                </c:pt>
                <c:pt idx="5">
                  <c:v>Finanza/Assicurazioni</c:v>
                </c:pt>
                <c:pt idx="6">
                  <c:v>Abbigliamento</c:v>
                </c:pt>
                <c:pt idx="7">
                  <c:v>Telecomunicazioni</c:v>
                </c:pt>
                <c:pt idx="8">
                  <c:v>Distribuzione</c:v>
                </c:pt>
                <c:pt idx="9">
                  <c:v>Cura persona</c:v>
                </c:pt>
                <c:pt idx="10">
                  <c:v>Locale</c:v>
                </c:pt>
                <c:pt idx="11">
                  <c:v>Turismo/Viaggi</c:v>
                </c:pt>
                <c:pt idx="12">
                  <c:v>Tempo libero</c:v>
                </c:pt>
                <c:pt idx="13">
                  <c:v>Farmaceutici/Sanitari</c:v>
                </c:pt>
                <c:pt idx="14">
                  <c:v>Informatica/Fotografia</c:v>
                </c:pt>
                <c:pt idx="15">
                  <c:v>Industria/Edilizia/Attività</c:v>
                </c:pt>
                <c:pt idx="16">
                  <c:v>Enti/Istituzioni</c:v>
                </c:pt>
                <c:pt idx="17">
                  <c:v>Bevande/Alcoolici</c:v>
                </c:pt>
                <c:pt idx="18">
                  <c:v>Abitazione</c:v>
                </c:pt>
                <c:pt idx="19">
                  <c:v>Oggetti personali</c:v>
                </c:pt>
                <c:pt idx="20">
                  <c:v>Elettrodomestici</c:v>
                </c:pt>
                <c:pt idx="21">
                  <c:v>Gestione casa</c:v>
                </c:pt>
                <c:pt idx="22">
                  <c:v>Toiletries</c:v>
                </c:pt>
                <c:pt idx="23">
                  <c:v>Moto/Veicoli</c:v>
                </c:pt>
                <c:pt idx="24">
                  <c:v>Giochi/Articoli scolastici</c:v>
                </c:pt>
                <c:pt idx="25">
                  <c:v>Di Servizio</c:v>
                </c:pt>
                <c:pt idx="26">
                  <c:v>Rubricata</c:v>
                </c:pt>
              </c:strCache>
            </c:strRef>
          </c:cat>
          <c:val>
            <c:numRef>
              <c:f>'Grafico PROGRESSIVO'!$G$3:$G$29</c:f>
              <c:numCache>
                <c:formatCode>0.0%</c:formatCode>
                <c:ptCount val="27"/>
                <c:pt idx="0">
                  <c:v>0.17340866128674559</c:v>
                </c:pt>
                <c:pt idx="1">
                  <c:v>0.12107501116086257</c:v>
                </c:pt>
                <c:pt idx="2">
                  <c:v>8.7058693638366144E-2</c:v>
                </c:pt>
                <c:pt idx="3">
                  <c:v>6.2878309193861462E-2</c:v>
                </c:pt>
                <c:pt idx="4">
                  <c:v>5.9762022090870101E-2</c:v>
                </c:pt>
                <c:pt idx="5">
                  <c:v>5.0005342931977802E-2</c:v>
                </c:pt>
                <c:pt idx="6">
                  <c:v>4.8578464740496298E-2</c:v>
                </c:pt>
                <c:pt idx="7">
                  <c:v>4.9429512824692608E-2</c:v>
                </c:pt>
                <c:pt idx="8">
                  <c:v>4.3653973998551344E-2</c:v>
                </c:pt>
                <c:pt idx="9">
                  <c:v>3.6176137840287025E-2</c:v>
                </c:pt>
                <c:pt idx="10">
                  <c:v>2.8503357231410398E-2</c:v>
                </c:pt>
                <c:pt idx="11">
                  <c:v>2.7652904848167577E-2</c:v>
                </c:pt>
                <c:pt idx="12">
                  <c:v>2.776140788206749E-2</c:v>
                </c:pt>
                <c:pt idx="13">
                  <c:v>2.4665922882860916E-2</c:v>
                </c:pt>
                <c:pt idx="14">
                  <c:v>1.8344448451923616E-2</c:v>
                </c:pt>
                <c:pt idx="15">
                  <c:v>2.2310052342051561E-2</c:v>
                </c:pt>
                <c:pt idx="16">
                  <c:v>2.0315925983568371E-2</c:v>
                </c:pt>
                <c:pt idx="17">
                  <c:v>1.8435660866572806E-2</c:v>
                </c:pt>
                <c:pt idx="18">
                  <c:v>1.5081902131930633E-2</c:v>
                </c:pt>
                <c:pt idx="19">
                  <c:v>1.2981750549812895E-2</c:v>
                </c:pt>
                <c:pt idx="20">
                  <c:v>1.4379017342214105E-2</c:v>
                </c:pt>
                <c:pt idx="21">
                  <c:v>1.1922831600505982E-2</c:v>
                </c:pt>
                <c:pt idx="22">
                  <c:v>9.1139209823479193E-3</c:v>
                </c:pt>
                <c:pt idx="23">
                  <c:v>6.3007835443173836E-3</c:v>
                </c:pt>
                <c:pt idx="24">
                  <c:v>4.974755152589108E-3</c:v>
                </c:pt>
                <c:pt idx="25">
                  <c:v>5.1463531678372487E-3</c:v>
                </c:pt>
                <c:pt idx="26">
                  <c:v>8.2875333109856358E-5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F0F-4C09-9873-1A5B4EC91D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353168"/>
        <c:axId val="208146024"/>
      </c:lineChart>
      <c:catAx>
        <c:axId val="20835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208146024"/>
        <c:crosses val="autoZero"/>
        <c:auto val="1"/>
        <c:lblAlgn val="ctr"/>
        <c:lblOffset val="100"/>
        <c:noMultiLvlLbl val="0"/>
      </c:catAx>
      <c:valAx>
        <c:axId val="208146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208353168"/>
        <c:crosses val="autoZero"/>
        <c:crossBetween val="between"/>
        <c:majorUnit val="2.0000000000000004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5129023190166455"/>
          <c:y val="0.91507074330511007"/>
          <c:w val="0.22890141083177545"/>
          <c:h val="7.11664906024980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="1"/>
              <a:t>Smartphone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1.4652006199990655E-2"/>
          <c:y val="0.15319819854295844"/>
          <c:w val="0.97802199070001405"/>
          <c:h val="0.6658994765977872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Foglio3!$A$11</c:f>
              <c:strCache>
                <c:ptCount val="1"/>
                <c:pt idx="0">
                  <c:v>APP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14%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466-4DE1-95D2-55299C6FE4C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12%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466-4DE1-95D2-55299C6FE4C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Foglio3!$B$10:$C$10</c:f>
              <c:strCache>
                <c:ptCount val="2"/>
                <c:pt idx="0">
                  <c:v>ott '18</c:v>
                </c:pt>
                <c:pt idx="1">
                  <c:v>ott '17</c:v>
                </c:pt>
              </c:strCache>
            </c:strRef>
          </c:cat>
          <c:val>
            <c:numRef>
              <c:f>Foglio3!$B$11:$C$11</c:f>
              <c:numCache>
                <c:formatCode>0.00%</c:formatCode>
                <c:ptCount val="2"/>
                <c:pt idx="0">
                  <c:v>0.13767633610291399</c:v>
                </c:pt>
                <c:pt idx="1">
                  <c:v>0.12343710935974729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466-4DE1-95D2-55299C6FE4C6}"/>
            </c:ext>
          </c:extLst>
        </c:ser>
        <c:ser>
          <c:idx val="1"/>
          <c:order val="1"/>
          <c:tx>
            <c:strRef>
              <c:f>Foglio3!$A$12</c:f>
              <c:strCache>
                <c:ptCount val="1"/>
                <c:pt idx="0">
                  <c:v>BROWSING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86%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466-4DE1-95D2-55299C6FE4C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88%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466-4DE1-95D2-55299C6FE4C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Foglio3!$B$10:$C$10</c:f>
              <c:strCache>
                <c:ptCount val="2"/>
                <c:pt idx="0">
                  <c:v>ott '18</c:v>
                </c:pt>
                <c:pt idx="1">
                  <c:v>ott '17</c:v>
                </c:pt>
              </c:strCache>
            </c:strRef>
          </c:cat>
          <c:val>
            <c:numRef>
              <c:f>Foglio3!$B$12:$C$12</c:f>
              <c:numCache>
                <c:formatCode>0.00%</c:formatCode>
                <c:ptCount val="2"/>
                <c:pt idx="0">
                  <c:v>0.86232366389708603</c:v>
                </c:pt>
                <c:pt idx="1">
                  <c:v>0.87656289064025272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466-4DE1-95D2-55299C6FE4C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66414024"/>
        <c:axId val="168034464"/>
      </c:barChart>
      <c:catAx>
        <c:axId val="166414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8034464"/>
        <c:crosses val="autoZero"/>
        <c:auto val="1"/>
        <c:lblAlgn val="ctr"/>
        <c:lblOffset val="100"/>
        <c:noMultiLvlLbl val="1"/>
      </c:catAx>
      <c:valAx>
        <c:axId val="16803446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66414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="1"/>
              <a:t>Desktop/Tablet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7.560137457044673E-2"/>
          <c:y val="0.16712962962962963"/>
          <c:w val="0.84879725085910651"/>
          <c:h val="0.666529965004374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Foglio3!$E$11</c:f>
              <c:strCache>
                <c:ptCount val="1"/>
                <c:pt idx="0">
                  <c:v>APP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404-401B-939B-6E98F56CD86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404-401B-939B-6E98F56CD86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Foglio3!$F$10:$G$10</c:f>
              <c:strCache>
                <c:ptCount val="2"/>
                <c:pt idx="0">
                  <c:v>ott '18</c:v>
                </c:pt>
                <c:pt idx="1">
                  <c:v>ott '17</c:v>
                </c:pt>
              </c:strCache>
            </c:strRef>
          </c:cat>
          <c:val>
            <c:numRef>
              <c:f>Foglio3!$F$11:$G$11</c:f>
              <c:numCache>
                <c:formatCode>0.00%</c:formatCode>
                <c:ptCount val="2"/>
                <c:pt idx="0">
                  <c:v>1.314002746134477E-2</c:v>
                </c:pt>
                <c:pt idx="1">
                  <c:v>8.9202280738461641E-3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404-401B-939B-6E98F56CD860}"/>
            </c:ext>
          </c:extLst>
        </c:ser>
        <c:ser>
          <c:idx val="1"/>
          <c:order val="1"/>
          <c:tx>
            <c:strRef>
              <c:f>Foglio3!$E$12</c:f>
              <c:strCache>
                <c:ptCount val="1"/>
                <c:pt idx="0">
                  <c:v>BROWSING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99%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404-401B-939B-6E98F56CD86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99%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404-401B-939B-6E98F56CD86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Foglio3!$F$10:$G$10</c:f>
              <c:strCache>
                <c:ptCount val="2"/>
                <c:pt idx="0">
                  <c:v>ott '18</c:v>
                </c:pt>
                <c:pt idx="1">
                  <c:v>ott '17</c:v>
                </c:pt>
              </c:strCache>
            </c:strRef>
          </c:cat>
          <c:val>
            <c:numRef>
              <c:f>Foglio3!$F$12:$G$12</c:f>
              <c:numCache>
                <c:formatCode>0.00%</c:formatCode>
                <c:ptCount val="2"/>
                <c:pt idx="0">
                  <c:v>0.98685997253865521</c:v>
                </c:pt>
                <c:pt idx="1">
                  <c:v>0.99107977192615371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404-401B-939B-6E98F56CD86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67198728"/>
        <c:axId val="168036152"/>
      </c:barChart>
      <c:catAx>
        <c:axId val="167198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8036152"/>
        <c:crosses val="autoZero"/>
        <c:auto val="1"/>
        <c:lblAlgn val="ctr"/>
        <c:lblOffset val="100"/>
        <c:noMultiLvlLbl val="1"/>
      </c:catAx>
      <c:valAx>
        <c:axId val="16803615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67198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803284898666018"/>
          <c:y val="0.91227070574511515"/>
          <c:w val="0.71018805638985849"/>
          <c:h val="7.38404053659959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it-IT" b="1"/>
              <a:t>Peso</a:t>
            </a:r>
            <a:r>
              <a:rPr lang="it-IT" b="1" baseline="0"/>
              <a:t> % delle modalità di </a:t>
            </a:r>
            <a:r>
              <a:rPr lang="it-IT" b="1"/>
              <a:t>FRUIZIONE</a:t>
            </a:r>
          </a:p>
        </c:rich>
      </c:tx>
      <c:layout>
        <c:manualLayout>
          <c:xMode val="edge"/>
          <c:yMode val="edge"/>
          <c:x val="0.1898117841667569"/>
          <c:y val="8.805408209492302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10677314814814816"/>
          <c:y val="0.12490472862426731"/>
          <c:w val="0.57347839506172826"/>
          <c:h val="0.7014544529730876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Foglio3!$J$10</c:f>
              <c:strCache>
                <c:ptCount val="1"/>
                <c:pt idx="0">
                  <c:v>APP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Foglio3!$I$11:$I$12</c:f>
              <c:strCache>
                <c:ptCount val="2"/>
                <c:pt idx="0">
                  <c:v>ott '18</c:v>
                </c:pt>
                <c:pt idx="1">
                  <c:v>ott '17</c:v>
                </c:pt>
              </c:strCache>
            </c:strRef>
          </c:cat>
          <c:val>
            <c:numRef>
              <c:f>Foglio3!$J$11:$J$12</c:f>
              <c:numCache>
                <c:formatCode>0.00%</c:formatCode>
                <c:ptCount val="2"/>
                <c:pt idx="0">
                  <c:v>4.7037620260166196E-2</c:v>
                </c:pt>
                <c:pt idx="1">
                  <c:v>3.282519634221448E-2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77B-4549-84D5-35D44F01B2D7}"/>
            </c:ext>
          </c:extLst>
        </c:ser>
        <c:ser>
          <c:idx val="1"/>
          <c:order val="1"/>
          <c:tx>
            <c:strRef>
              <c:f>Foglio3!$K$10</c:f>
              <c:strCache>
                <c:ptCount val="1"/>
                <c:pt idx="0">
                  <c:v>BROWSING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Foglio3!$I$11:$I$12</c:f>
              <c:strCache>
                <c:ptCount val="2"/>
                <c:pt idx="0">
                  <c:v>ott '18</c:v>
                </c:pt>
                <c:pt idx="1">
                  <c:v>ott '17</c:v>
                </c:pt>
              </c:strCache>
            </c:strRef>
          </c:cat>
          <c:val>
            <c:numRef>
              <c:f>Foglio3!$K$11:$K$12</c:f>
              <c:numCache>
                <c:formatCode>0.00%</c:formatCode>
                <c:ptCount val="2"/>
                <c:pt idx="0">
                  <c:v>0.95296237973983378</c:v>
                </c:pt>
                <c:pt idx="1">
                  <c:v>0.96717480365778563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77B-4549-84D5-35D44F01B2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8037328"/>
        <c:axId val="168037720"/>
      </c:barChart>
      <c:catAx>
        <c:axId val="168037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68037720"/>
        <c:crosses val="autoZero"/>
        <c:auto val="1"/>
        <c:lblAlgn val="ctr"/>
        <c:lblOffset val="100"/>
        <c:noMultiLvlLbl val="1"/>
      </c:catAx>
      <c:valAx>
        <c:axId val="16803772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168037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3534722222222226"/>
          <c:y val="0.36972102458532169"/>
          <c:w val="0.22598390652557321"/>
          <c:h val="0.310996695124178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it-IT" b="1"/>
              <a:t>peso % delle Modalità di vendita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4.6114011529493161E-2"/>
          <c:y val="0.22314814814814818"/>
          <c:w val="0.90777197694101364"/>
          <c:h val="0.586836905803441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Foglio3!$M$11</c:f>
              <c:strCache>
                <c:ptCount val="1"/>
                <c:pt idx="0">
                  <c:v>A Impression</c:v>
                </c:pt>
              </c:strCache>
            </c:strRef>
          </c:tx>
          <c:spPr>
            <a:solidFill>
              <a:srgbClr val="44548C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Foglio3!$N$10:$O$10</c:f>
              <c:strCache>
                <c:ptCount val="2"/>
                <c:pt idx="0">
                  <c:v>ott '18</c:v>
                </c:pt>
                <c:pt idx="1">
                  <c:v>ott '17</c:v>
                </c:pt>
              </c:strCache>
            </c:strRef>
          </c:cat>
          <c:val>
            <c:numRef>
              <c:f>Foglio3!$N$11:$O$11</c:f>
              <c:numCache>
                <c:formatCode>0.00%</c:formatCode>
                <c:ptCount val="2"/>
                <c:pt idx="0">
                  <c:v>0.75321502139637087</c:v>
                </c:pt>
                <c:pt idx="1">
                  <c:v>0.76107300658829369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897-406C-9B07-39CC437FC25E}"/>
            </c:ext>
          </c:extLst>
        </c:ser>
        <c:ser>
          <c:idx val="1"/>
          <c:order val="1"/>
          <c:tx>
            <c:strRef>
              <c:f>Foglio3!$M$12</c:f>
              <c:strCache>
                <c:ptCount val="1"/>
                <c:pt idx="0">
                  <c:v>A Performance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8%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897-406C-9B07-39CC437FC25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Foglio3!$N$10:$O$10</c:f>
              <c:strCache>
                <c:ptCount val="2"/>
                <c:pt idx="0">
                  <c:v>ott '18</c:v>
                </c:pt>
                <c:pt idx="1">
                  <c:v>ott '17</c:v>
                </c:pt>
              </c:strCache>
            </c:strRef>
          </c:cat>
          <c:val>
            <c:numRef>
              <c:f>Foglio3!$N$12:$O$12</c:f>
              <c:numCache>
                <c:formatCode>0.00%</c:formatCode>
                <c:ptCount val="2"/>
                <c:pt idx="0">
                  <c:v>7.3402303782111947E-2</c:v>
                </c:pt>
                <c:pt idx="1">
                  <c:v>4.7476087001322609E-2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897-406C-9B07-39CC437FC25E}"/>
            </c:ext>
          </c:extLst>
        </c:ser>
        <c:ser>
          <c:idx val="2"/>
          <c:order val="2"/>
          <c:tx>
            <c:strRef>
              <c:f>Foglio3!$M$13</c:f>
              <c:strCache>
                <c:ptCount val="1"/>
                <c:pt idx="0">
                  <c:v>A Tempo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Foglio3!$N$10:$O$10</c:f>
              <c:strCache>
                <c:ptCount val="2"/>
                <c:pt idx="0">
                  <c:v>ott '18</c:v>
                </c:pt>
                <c:pt idx="1">
                  <c:v>ott '17</c:v>
                </c:pt>
              </c:strCache>
            </c:strRef>
          </c:cat>
          <c:val>
            <c:numRef>
              <c:f>Foglio3!$N$13:$O$13</c:f>
              <c:numCache>
                <c:formatCode>0.00%</c:formatCode>
                <c:ptCount val="2"/>
                <c:pt idx="0">
                  <c:v>0.17338267482151704</c:v>
                </c:pt>
                <c:pt idx="1">
                  <c:v>0.19145090641038359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897-406C-9B07-39CC437FC25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07665600"/>
        <c:axId val="207665992"/>
      </c:barChart>
      <c:catAx>
        <c:axId val="207665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207665992"/>
        <c:crosses val="autoZero"/>
        <c:auto val="1"/>
        <c:lblAlgn val="ctr"/>
        <c:lblOffset val="100"/>
        <c:noMultiLvlLbl val="0"/>
      </c:catAx>
      <c:valAx>
        <c:axId val="20766599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207665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76134352478227E-2"/>
          <c:y val="3.6170846372528355E-2"/>
          <c:w val="0.94444444444444442"/>
          <c:h val="0.726456384168604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'Grafici storici'!$B$1</c:f>
              <c:strCache>
                <c:ptCount val="1"/>
                <c:pt idx="0">
                  <c:v>Impression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61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FF4-4E18-A8F8-251A6A5DF4E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66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FF4-4E18-A8F8-251A6A5DF4E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71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FF4-4E18-A8F8-251A6A5DF4EC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73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FF4-4E18-A8F8-251A6A5DF4E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'Grafici storici'!$A$2:$A$5</c:f>
              <c:strCache>
                <c:ptCount val="4"/>
                <c:pt idx="0">
                  <c:v>anno 2013</c:v>
                </c:pt>
                <c:pt idx="1">
                  <c:v>anno 2014</c:v>
                </c:pt>
                <c:pt idx="2">
                  <c:v>anno 2015</c:v>
                </c:pt>
                <c:pt idx="3">
                  <c:v>anno 2016</c:v>
                </c:pt>
              </c:strCache>
            </c:strRef>
          </c:cat>
          <c:val>
            <c:numRef>
              <c:f>'Grafici storici'!$B$2:$B$5</c:f>
              <c:numCache>
                <c:formatCode>0%</c:formatCode>
                <c:ptCount val="4"/>
                <c:pt idx="0">
                  <c:v>0.60811231321245263</c:v>
                </c:pt>
                <c:pt idx="1">
                  <c:v>0.66177131193779193</c:v>
                </c:pt>
                <c:pt idx="2">
                  <c:v>0.71084370692268151</c:v>
                </c:pt>
                <c:pt idx="3">
                  <c:v>0.72926774888838508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FF4-4E18-A8F8-251A6A5DF4EC}"/>
            </c:ext>
          </c:extLst>
        </c:ser>
        <c:ser>
          <c:idx val="1"/>
          <c:order val="1"/>
          <c:tx>
            <c:strRef>
              <c:f>'Grafici storici'!$C$1</c:f>
              <c:strCache>
                <c:ptCount val="1"/>
                <c:pt idx="0">
                  <c:v>Tempo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24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FF4-4E18-A8F8-251A6A5DF4E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26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DFF4-4E18-A8F8-251A6A5DF4E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20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FF4-4E18-A8F8-251A6A5DF4EC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19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DFF4-4E18-A8F8-251A6A5DF4E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'Grafici storici'!$A$2:$A$5</c:f>
              <c:strCache>
                <c:ptCount val="4"/>
                <c:pt idx="0">
                  <c:v>anno 2013</c:v>
                </c:pt>
                <c:pt idx="1">
                  <c:v>anno 2014</c:v>
                </c:pt>
                <c:pt idx="2">
                  <c:v>anno 2015</c:v>
                </c:pt>
                <c:pt idx="3">
                  <c:v>anno 2016</c:v>
                </c:pt>
              </c:strCache>
            </c:strRef>
          </c:cat>
          <c:val>
            <c:numRef>
              <c:f>'Grafici storici'!$C$2:$C$5</c:f>
              <c:numCache>
                <c:formatCode>0%</c:formatCode>
                <c:ptCount val="4"/>
                <c:pt idx="0">
                  <c:v>0.24346344793706715</c:v>
                </c:pt>
                <c:pt idx="1">
                  <c:v>0.25897825694822063</c:v>
                </c:pt>
                <c:pt idx="2">
                  <c:v>0.19732231459604824</c:v>
                </c:pt>
                <c:pt idx="3">
                  <c:v>0.19058999680993075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DFF4-4E18-A8F8-251A6A5DF4EC}"/>
            </c:ext>
          </c:extLst>
        </c:ser>
        <c:ser>
          <c:idx val="2"/>
          <c:order val="2"/>
          <c:tx>
            <c:strRef>
              <c:f>'Grafici storici'!$D$1</c:f>
              <c:strCache>
                <c:ptCount val="1"/>
                <c:pt idx="0">
                  <c:v>Performance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15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DFF4-4E18-A8F8-251A6A5DF4E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DFF4-4E18-A8F8-251A6A5DF4E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DFF4-4E18-A8F8-251A6A5DF4EC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DFF4-4E18-A8F8-251A6A5DF4E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'Grafici storici'!$A$2:$A$5</c:f>
              <c:strCache>
                <c:ptCount val="4"/>
                <c:pt idx="0">
                  <c:v>anno 2013</c:v>
                </c:pt>
                <c:pt idx="1">
                  <c:v>anno 2014</c:v>
                </c:pt>
                <c:pt idx="2">
                  <c:v>anno 2015</c:v>
                </c:pt>
                <c:pt idx="3">
                  <c:v>anno 2016</c:v>
                </c:pt>
              </c:strCache>
            </c:strRef>
          </c:cat>
          <c:val>
            <c:numRef>
              <c:f>'Grafici storici'!$D$2:$D$5</c:f>
              <c:numCache>
                <c:formatCode>0%</c:formatCode>
                <c:ptCount val="4"/>
                <c:pt idx="0">
                  <c:v>0.1484242388504802</c:v>
                </c:pt>
                <c:pt idx="1">
                  <c:v>7.9250431113987413E-2</c:v>
                </c:pt>
                <c:pt idx="2">
                  <c:v>9.183397848127034E-2</c:v>
                </c:pt>
                <c:pt idx="3">
                  <c:v>8.0142254301684257E-2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DFF4-4E18-A8F8-251A6A5DF4E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207666776"/>
        <c:axId val="207667168"/>
      </c:barChart>
      <c:catAx>
        <c:axId val="207666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none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207667168"/>
        <c:crosses val="autoZero"/>
        <c:auto val="1"/>
        <c:lblAlgn val="ctr"/>
        <c:lblOffset val="100"/>
        <c:noMultiLvlLbl val="0"/>
      </c:catAx>
      <c:valAx>
        <c:axId val="20766716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207666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7.2768194880568036E-3"/>
          <c:y val="0.91833123205298495"/>
          <c:w val="0.99272318051194319"/>
          <c:h val="7.89964275298920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509739025451903E-2"/>
          <c:y val="3.4870088328404845E-2"/>
          <c:w val="0.87612061555095566"/>
          <c:h val="0.79731992045526312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'Grafico Vendita'!$B$31</c:f>
              <c:strCache>
                <c:ptCount val="1"/>
                <c:pt idx="0">
                  <c:v>Impression</c:v>
                </c:pt>
              </c:strCache>
            </c:strRef>
          </c:tx>
          <c:spPr>
            <a:solidFill>
              <a:srgbClr val="44548C"/>
            </a:solidFill>
            <a:ln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74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430-4265-A966-88670E06724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73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430-4265-A966-88670E06724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'Grafico Vendita'!$A$32:$A$34</c:f>
              <c:strCache>
                <c:ptCount val="3"/>
                <c:pt idx="0">
                  <c:v>progressivo 2017</c:v>
                </c:pt>
                <c:pt idx="1">
                  <c:v>-</c:v>
                </c:pt>
                <c:pt idx="2">
                  <c:v>progressivo 2018</c:v>
                </c:pt>
              </c:strCache>
            </c:strRef>
          </c:cat>
          <c:val>
            <c:numRef>
              <c:f>'Grafico Vendita'!$B$32:$B$34</c:f>
              <c:numCache>
                <c:formatCode>General</c:formatCode>
                <c:ptCount val="3"/>
                <c:pt idx="0" formatCode="0%">
                  <c:v>0.73677609397164512</c:v>
                </c:pt>
                <c:pt idx="1">
                  <c:v>0</c:v>
                </c:pt>
                <c:pt idx="2" formatCode="0%">
                  <c:v>0.72250904536448379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430-4265-A966-88670E06724A}"/>
            </c:ext>
          </c:extLst>
        </c:ser>
        <c:ser>
          <c:idx val="0"/>
          <c:order val="1"/>
          <c:tx>
            <c:strRef>
              <c:f>'Grafico Vendita'!$C$31</c:f>
              <c:strCache>
                <c:ptCount val="1"/>
                <c:pt idx="0">
                  <c:v>Tempo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19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430-4265-A966-88670E06724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19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430-4265-A966-88670E06724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'Grafico Vendita'!$A$32:$A$34</c:f>
              <c:strCache>
                <c:ptCount val="3"/>
                <c:pt idx="0">
                  <c:v>progressivo 2017</c:v>
                </c:pt>
                <c:pt idx="1">
                  <c:v>-</c:v>
                </c:pt>
                <c:pt idx="2">
                  <c:v>progressivo 2018</c:v>
                </c:pt>
              </c:strCache>
            </c:strRef>
          </c:cat>
          <c:val>
            <c:numRef>
              <c:f>'Grafico Vendita'!$C$32:$C$34</c:f>
              <c:numCache>
                <c:formatCode>General</c:formatCode>
                <c:ptCount val="3"/>
                <c:pt idx="0" formatCode="0%">
                  <c:v>0.19597101528943511</c:v>
                </c:pt>
                <c:pt idx="1">
                  <c:v>0</c:v>
                </c:pt>
                <c:pt idx="2" formatCode="0%">
                  <c:v>0.20048610677047596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430-4265-A966-88670E06724A}"/>
            </c:ext>
          </c:extLst>
        </c:ser>
        <c:ser>
          <c:idx val="2"/>
          <c:order val="2"/>
          <c:tx>
            <c:strRef>
              <c:f>'Grafico Vendita'!$D$31</c:f>
              <c:strCache>
                <c:ptCount val="1"/>
                <c:pt idx="0">
                  <c:v>Performance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8430-4265-A966-88670E06724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430-4265-A966-88670E06724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'Grafico Vendita'!$A$32:$A$34</c:f>
              <c:strCache>
                <c:ptCount val="3"/>
                <c:pt idx="0">
                  <c:v>progressivo 2017</c:v>
                </c:pt>
                <c:pt idx="1">
                  <c:v>-</c:v>
                </c:pt>
                <c:pt idx="2">
                  <c:v>progressivo 2018</c:v>
                </c:pt>
              </c:strCache>
            </c:strRef>
          </c:cat>
          <c:val>
            <c:numRef>
              <c:f>'Grafico Vendita'!$D$32:$D$34</c:f>
              <c:numCache>
                <c:formatCode>General</c:formatCode>
                <c:ptCount val="3"/>
                <c:pt idx="0" formatCode="0%">
                  <c:v>6.7252890738919754E-2</c:v>
                </c:pt>
                <c:pt idx="1">
                  <c:v>0</c:v>
                </c:pt>
                <c:pt idx="2" formatCode="0%">
                  <c:v>7.7004847865040318E-2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430-4265-A966-88670E06724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207667952"/>
        <c:axId val="207668344"/>
      </c:barChart>
      <c:catAx>
        <c:axId val="207667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defRPr>
            </a:pPr>
            <a:endParaRPr lang="it-IT"/>
          </a:p>
        </c:txPr>
        <c:crossAx val="207668344"/>
        <c:crosses val="autoZero"/>
        <c:auto val="1"/>
        <c:lblAlgn val="ctr"/>
        <c:lblOffset val="100"/>
        <c:tickLblSkip val="1"/>
        <c:noMultiLvlLbl val="1"/>
      </c:catAx>
      <c:valAx>
        <c:axId val="207668344"/>
        <c:scaling>
          <c:orientation val="minMax"/>
          <c:max val="1"/>
        </c:scaling>
        <c:delete val="1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0"/>
        <c:majorTickMark val="none"/>
        <c:minorTickMark val="none"/>
        <c:tickLblPos val="nextTo"/>
        <c:crossAx val="20766795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477554783096775E-2"/>
          <c:y val="2.1401838695510451E-2"/>
          <c:w val="0.93888888888888888"/>
          <c:h val="0.7501643485906650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'Grafici storici'!$J$1</c:f>
              <c:strCache>
                <c:ptCount val="1"/>
                <c:pt idx="0">
                  <c:v>Podcasting/Video Banner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51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F49-4521-AB57-A8604F3719F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44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F49-4521-AB57-A8604F3719F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37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F49-4521-AB57-A8604F3719F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25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F49-4521-AB57-A8604F3719F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'Grafici storici'!$I$2:$I$5</c:f>
              <c:strCache>
                <c:ptCount val="4"/>
                <c:pt idx="0">
                  <c:v>anno 2013</c:v>
                </c:pt>
                <c:pt idx="1">
                  <c:v>anno 2014</c:v>
                </c:pt>
                <c:pt idx="2">
                  <c:v>anno 2015</c:v>
                </c:pt>
                <c:pt idx="3">
                  <c:v>anno 2016</c:v>
                </c:pt>
              </c:strCache>
            </c:strRef>
          </c:cat>
          <c:val>
            <c:numRef>
              <c:f>'Grafici storici'!$J$2:$J$5</c:f>
              <c:numCache>
                <c:formatCode>0%</c:formatCode>
                <c:ptCount val="4"/>
                <c:pt idx="0">
                  <c:v>0.50816016802309671</c:v>
                </c:pt>
                <c:pt idx="1">
                  <c:v>0.44034635244257186</c:v>
                </c:pt>
                <c:pt idx="2">
                  <c:v>0.36582646715452349</c:v>
                </c:pt>
                <c:pt idx="3">
                  <c:v>0.25233792510166964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F49-4521-AB57-A8604F3719F4}"/>
            </c:ext>
          </c:extLst>
        </c:ser>
        <c:ser>
          <c:idx val="1"/>
          <c:order val="1"/>
          <c:tx>
            <c:strRef>
              <c:f>'Grafici storici'!$K$1</c:f>
              <c:strCache>
                <c:ptCount val="1"/>
                <c:pt idx="0">
                  <c:v>Pre-Mid-Post Roll </c:v>
                </c:pt>
              </c:strCache>
            </c:strRef>
          </c:tx>
          <c:spPr>
            <a:solidFill>
              <a:srgbClr val="A1ACD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49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F49-4521-AB57-A8604F3719F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56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F49-4521-AB57-A8604F3719F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63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F49-4521-AB57-A8604F3719F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75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AF49-4521-AB57-A8604F3719F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'Grafici storici'!$I$2:$I$5</c:f>
              <c:strCache>
                <c:ptCount val="4"/>
                <c:pt idx="0">
                  <c:v>anno 2013</c:v>
                </c:pt>
                <c:pt idx="1">
                  <c:v>anno 2014</c:v>
                </c:pt>
                <c:pt idx="2">
                  <c:v>anno 2015</c:v>
                </c:pt>
                <c:pt idx="3">
                  <c:v>anno 2016</c:v>
                </c:pt>
              </c:strCache>
            </c:strRef>
          </c:cat>
          <c:val>
            <c:numRef>
              <c:f>'Grafici storici'!$K$2:$K$5</c:f>
              <c:numCache>
                <c:formatCode>0%</c:formatCode>
                <c:ptCount val="4"/>
                <c:pt idx="0">
                  <c:v>0.49183983197690345</c:v>
                </c:pt>
                <c:pt idx="1">
                  <c:v>0.5596536475574283</c:v>
                </c:pt>
                <c:pt idx="2">
                  <c:v>0.63417353284547651</c:v>
                </c:pt>
                <c:pt idx="3">
                  <c:v>0.74766207489833048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AF49-4521-AB57-A8604F3719F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207669128"/>
        <c:axId val="208349640"/>
      </c:barChart>
      <c:catAx>
        <c:axId val="207669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none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it-IT"/>
          </a:p>
        </c:txPr>
        <c:crossAx val="208349640"/>
        <c:crosses val="autoZero"/>
        <c:auto val="1"/>
        <c:lblAlgn val="ctr"/>
        <c:lblOffset val="100"/>
        <c:noMultiLvlLbl val="0"/>
      </c:catAx>
      <c:valAx>
        <c:axId val="208349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it-IT"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207669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0.87608161916231508"/>
          <c:w val="0.89057252932096831"/>
          <c:h val="7.89964275298920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97346860610334"/>
          <c:y val="2.6740645219249896E-2"/>
          <c:w val="0.81577347219437846"/>
          <c:h val="0.768247741433167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'Grafico Video'!$C$31</c:f>
              <c:strCache>
                <c:ptCount val="1"/>
                <c:pt idx="0">
                  <c:v>Video Banner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23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9EC-4B78-B7DD-E9F744072B02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16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9EC-4B78-B7DD-E9F744072B0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'Grafico Video'!$A$32:$A$34</c:f>
              <c:strCache>
                <c:ptCount val="3"/>
                <c:pt idx="0">
                  <c:v>progressivo 2017</c:v>
                </c:pt>
                <c:pt idx="1">
                  <c:v>-</c:v>
                </c:pt>
                <c:pt idx="2">
                  <c:v>progressivo 2018</c:v>
                </c:pt>
              </c:strCache>
            </c:strRef>
          </c:cat>
          <c:val>
            <c:numRef>
              <c:f>'Grafico Video'!$C$32:$C$34</c:f>
              <c:numCache>
                <c:formatCode>General</c:formatCode>
                <c:ptCount val="3"/>
                <c:pt idx="0" formatCode="0%">
                  <c:v>0.22734147489437564</c:v>
                </c:pt>
                <c:pt idx="1">
                  <c:v>0</c:v>
                </c:pt>
                <c:pt idx="2" formatCode="0%">
                  <c:v>0.18642043529473692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9EC-4B78-B7DD-E9F744072B02}"/>
            </c:ext>
          </c:extLst>
        </c:ser>
        <c:ser>
          <c:idx val="2"/>
          <c:order val="1"/>
          <c:tx>
            <c:strRef>
              <c:f>'Grafico Video'!$D$31</c:f>
              <c:strCache>
                <c:ptCount val="1"/>
                <c:pt idx="0">
                  <c:v>Video Out Stream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9EC-4B78-B7DD-E9F744072B02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E5C-41D0-B441-35562B55682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'Grafico Video'!$A$32:$A$34</c:f>
              <c:strCache>
                <c:ptCount val="3"/>
                <c:pt idx="0">
                  <c:v>progressivo 2017</c:v>
                </c:pt>
                <c:pt idx="1">
                  <c:v>-</c:v>
                </c:pt>
                <c:pt idx="2">
                  <c:v>progressivo 2018</c:v>
                </c:pt>
              </c:strCache>
            </c:strRef>
          </c:cat>
          <c:val>
            <c:numRef>
              <c:f>'Grafico Video'!$D$32:$D$34</c:f>
              <c:numCache>
                <c:formatCode>General</c:formatCode>
                <c:ptCount val="3"/>
                <c:pt idx="0" formatCode="0%">
                  <c:v>2.9909875508605268E-2</c:v>
                </c:pt>
                <c:pt idx="1">
                  <c:v>0</c:v>
                </c:pt>
                <c:pt idx="2" formatCode="0%">
                  <c:v>5.5174625235012327E-2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9EC-4B78-B7DD-E9F744072B02}"/>
            </c:ext>
          </c:extLst>
        </c:ser>
        <c:ser>
          <c:idx val="1"/>
          <c:order val="2"/>
          <c:tx>
            <c:strRef>
              <c:f>'Grafico Video'!$B$31</c:f>
              <c:strCache>
                <c:ptCount val="1"/>
                <c:pt idx="0">
                  <c:v>Pre-Mid-Post Roll</c:v>
                </c:pt>
              </c:strCache>
            </c:strRef>
          </c:tx>
          <c:spPr>
            <a:solidFill>
              <a:srgbClr val="A1ACD1"/>
            </a:solidFill>
            <a:ln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73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9EC-4B78-B7DD-E9F744072B02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76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9EC-4B78-B7DD-E9F744072B0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'Grafico Video'!$A$32:$A$34</c:f>
              <c:strCache>
                <c:ptCount val="3"/>
                <c:pt idx="0">
                  <c:v>progressivo 2017</c:v>
                </c:pt>
                <c:pt idx="1">
                  <c:v>-</c:v>
                </c:pt>
                <c:pt idx="2">
                  <c:v>progressivo 2018</c:v>
                </c:pt>
              </c:strCache>
            </c:strRef>
          </c:cat>
          <c:val>
            <c:numRef>
              <c:f>'Grafico Video'!$B$32:$B$34</c:f>
              <c:numCache>
                <c:formatCode>General</c:formatCode>
                <c:ptCount val="3"/>
                <c:pt idx="0" formatCode="0%">
                  <c:v>0.74274864959701925</c:v>
                </c:pt>
                <c:pt idx="1">
                  <c:v>0</c:v>
                </c:pt>
                <c:pt idx="2" formatCode="0%">
                  <c:v>0.75840493947025078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9EC-4B78-B7DD-E9F744072B0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208350424"/>
        <c:axId val="208350816"/>
      </c:barChart>
      <c:catAx>
        <c:axId val="208350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sz="1000" b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defRPr>
            </a:pPr>
            <a:endParaRPr lang="it-IT"/>
          </a:p>
        </c:txPr>
        <c:crossAx val="208350816"/>
        <c:crosses val="autoZero"/>
        <c:auto val="1"/>
        <c:lblAlgn val="ctr"/>
        <c:lblOffset val="100"/>
        <c:tickLblSkip val="1"/>
        <c:noMultiLvlLbl val="1"/>
      </c:catAx>
      <c:valAx>
        <c:axId val="208350816"/>
        <c:scaling>
          <c:orientation val="minMax"/>
          <c:max val="1"/>
        </c:scaling>
        <c:delete val="1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0"/>
        <c:majorTickMark val="none"/>
        <c:minorTickMark val="none"/>
        <c:tickLblPos val="nextTo"/>
        <c:crossAx val="2083504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2822849828669398E-3"/>
          <c:y val="0.89106988783434005"/>
          <c:w val="0.99871771501713302"/>
          <c:h val="8.5160753583728557E-2"/>
        </c:manualLayout>
      </c:layout>
      <c:overlay val="0"/>
      <c:txPr>
        <a:bodyPr/>
        <a:lstStyle/>
        <a:p>
          <a:pPr>
            <a:defRPr sz="14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0.43181</cdr:x>
      <cdr:y>0.00469</cdr:y>
    </cdr:from>
    <cdr:to>
      <cdr:x>0.65063</cdr:x>
      <cdr:y>0.93837</cdr:y>
    </cdr:to>
    <cdr:sp macro="" textlink="">
      <cdr:nvSpPr>
        <cdr:cNvPr id="2" name="Rettangolo 1"/>
        <cdr:cNvSpPr/>
      </cdr:nvSpPr>
      <cdr:spPr>
        <a:xfrm xmlns:a="http://schemas.openxmlformats.org/drawingml/2006/main">
          <a:off x="1985062" y="18780"/>
          <a:ext cx="1005926" cy="374060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0.45781</cdr:x>
      <cdr:y>0</cdr:y>
    </cdr:from>
    <cdr:to>
      <cdr:x>0.61373</cdr:x>
      <cdr:y>0.9081</cdr:y>
    </cdr:to>
    <cdr:sp macro="" textlink="">
      <cdr:nvSpPr>
        <cdr:cNvPr id="2" name="Rettangolo 1"/>
        <cdr:cNvSpPr/>
      </cdr:nvSpPr>
      <cdr:spPr>
        <a:xfrm xmlns:a="http://schemas.openxmlformats.org/drawingml/2006/main">
          <a:off x="2114027" y="0"/>
          <a:ext cx="720000" cy="370954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D4E21-AA1D-BE49-8829-DEA10D5CF4C8}" type="datetimeFigureOut">
              <a:rPr lang="it-IT" smtClean="0"/>
              <a:t>27/11/2018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8DF2B-E534-A049-A267-F065CD4583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4890798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6D68F-7DBE-1C48-BC1F-E6A07B52C7E0}" type="datetimeFigureOut">
              <a:rPr lang="it-IT" smtClean="0"/>
              <a:t>27/11/2018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C7627C-DB68-9A4D-8B30-F0E92B6BDF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503266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>
                <a:solidFill>
                  <a:prstClr val="black"/>
                </a:solidFill>
              </a:rPr>
              <a:pPr/>
              <a:t>1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20842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57309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69335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63532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424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864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3370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6217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8877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4275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5703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7175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339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emf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e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emf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emf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em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8" y="1065749"/>
            <a:ext cx="10114148" cy="3216228"/>
          </a:xfrm>
        </p:spPr>
        <p:txBody>
          <a:bodyPr anchor="b"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6000" i="0" u="none" kern="1200" cap="all" spc="-100" dirty="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90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1800" b="0" cap="none">
                <a:solidFill>
                  <a:schemeClr val="bg1"/>
                </a:solidFill>
                <a:latin typeface="+mn-lt"/>
                <a:cs typeface="Arial Blac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640" y="6319707"/>
            <a:ext cx="1379035" cy="32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711713"/>
            <a:ext cx="5244792" cy="4049711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700"/>
            </a:lvl7pPr>
            <a:lvl8pPr>
              <a:defRPr sz="1700"/>
            </a:lvl8pPr>
            <a:lvl9pPr>
              <a:defRPr sz="16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44561" y="1711713"/>
            <a:ext cx="5244792" cy="4049711"/>
          </a:xfrm>
        </p:spPr>
        <p:txBody>
          <a:bodyPr/>
          <a:lstStyle>
            <a:lvl1pPr>
              <a:defRPr sz="1700"/>
            </a:lvl1pPr>
            <a:lvl2pPr marL="0" marR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700"/>
            </a:lvl7pPr>
            <a:lvl8pPr>
              <a:defRPr sz="1700"/>
            </a:lvl8pPr>
            <a:lvl9pPr>
              <a:defRPr sz="16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  <p:sp>
        <p:nvSpPr>
          <p:cNvPr id="9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5" descr="runningma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  <p:sp>
        <p:nvSpPr>
          <p:cNvPr id="13" name="Rettangolo 7"/>
          <p:cNvSpPr/>
          <p:nvPr userDrawn="1"/>
        </p:nvSpPr>
        <p:spPr>
          <a:xfrm>
            <a:off x="1" y="5175334"/>
            <a:ext cx="12192000" cy="16851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pic>
        <p:nvPicPr>
          <p:cNvPr id="14" name="Bild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  <p:sp>
        <p:nvSpPr>
          <p:cNvPr id="12" name="Rettangolo 6"/>
          <p:cNvSpPr/>
          <p:nvPr userDrawn="1"/>
        </p:nvSpPr>
        <p:spPr>
          <a:xfrm>
            <a:off x="0" y="1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5" name="Rettangolo 6"/>
          <p:cNvSpPr/>
          <p:nvPr userDrawn="1"/>
        </p:nvSpPr>
        <p:spPr>
          <a:xfrm>
            <a:off x="0" y="0"/>
            <a:ext cx="12192000" cy="12491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6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250542"/>
            <a:ext cx="12192000" cy="2629091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088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711713"/>
            <a:ext cx="3992717" cy="4049711"/>
          </a:xfrm>
        </p:spPr>
        <p:txBody>
          <a:bodyPr/>
          <a:lstStyle>
            <a:lvl1pPr>
              <a:defRPr sz="1800"/>
            </a:lvl1pPr>
            <a:lvl2pPr marL="0" marR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4" y="1684196"/>
            <a:ext cx="6824548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  <p:sp>
        <p:nvSpPr>
          <p:cNvPr id="9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328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711713"/>
            <a:ext cx="3992717" cy="4049711"/>
          </a:xfrm>
        </p:spPr>
        <p:txBody>
          <a:bodyPr/>
          <a:lstStyle>
            <a:lvl1pPr>
              <a:defRPr sz="1800"/>
            </a:lvl1pPr>
            <a:lvl2pPr marL="0" marR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216" y="1784079"/>
            <a:ext cx="6842651" cy="3848991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58096" y="3286397"/>
            <a:ext cx="6155715" cy="825759"/>
          </a:xfrm>
        </p:spPr>
        <p:txBody>
          <a:bodyPr anchor="t"/>
          <a:lstStyle>
            <a:lvl1pPr>
              <a:defRPr sz="5400" cap="all" spc="-100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4000">
                <a:latin typeface="Arial Black"/>
                <a:cs typeface="Arial Black"/>
              </a:defRPr>
            </a:lvl2pPr>
            <a:lvl3pPr>
              <a:defRPr sz="4000">
                <a:latin typeface="Arial Black"/>
                <a:cs typeface="Arial Black"/>
              </a:defRPr>
            </a:lvl3pPr>
            <a:lvl4pPr>
              <a:defRPr sz="4000">
                <a:latin typeface="Arial Black"/>
                <a:cs typeface="Arial Black"/>
              </a:defRPr>
            </a:lvl4pPr>
            <a:lvl5pPr>
              <a:defRPr sz="4000">
                <a:latin typeface="Arial Black"/>
                <a:cs typeface="Arial Black"/>
              </a:defRPr>
            </a:lvl5pPr>
            <a:lvl6pPr>
              <a:defRPr sz="4000">
                <a:latin typeface="Arial Black"/>
                <a:cs typeface="Arial Black"/>
              </a:defRPr>
            </a:lvl6pPr>
            <a:lvl7pPr>
              <a:defRPr sz="4000">
                <a:latin typeface="Arial Black"/>
                <a:cs typeface="Arial Black"/>
              </a:defRPr>
            </a:lvl7pPr>
            <a:lvl8pPr>
              <a:defRPr sz="4000">
                <a:latin typeface="Arial Black"/>
                <a:cs typeface="Arial Black"/>
              </a:defRPr>
            </a:lvl8pPr>
            <a:lvl9pPr>
              <a:defRPr sz="4000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BIG 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58096" y="2203166"/>
            <a:ext cx="6155715" cy="426875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400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400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400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400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400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400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400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0" name="Bild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  <p:sp>
        <p:nvSpPr>
          <p:cNvPr id="1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235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877954"/>
            <a:ext cx="9337920" cy="1564614"/>
          </a:xfrm>
        </p:spPr>
        <p:txBody>
          <a:bodyPr anchor="ctr"/>
          <a:lstStyle>
            <a:lvl1pPr>
              <a:lnSpc>
                <a:spcPct val="80000"/>
              </a:lnSpc>
              <a:defRPr lang="en-US" sz="6000" i="0" u="none" kern="1200" cap="all" spc="-10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5" y="4501190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18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Immagin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640" y="6319707"/>
            <a:ext cx="1379035" cy="32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7" y="1065749"/>
            <a:ext cx="10114148" cy="3216228"/>
          </a:xfrm>
        </p:spPr>
        <p:txBody>
          <a:bodyPr anchor="b"/>
          <a:lstStyle>
            <a:lvl1pPr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it-IT" sz="8000" i="0" u="none" kern="1200" cap="all" spc="-133" dirty="0" smtClean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89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527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804331" y="2126523"/>
            <a:ext cx="10583335" cy="3282951"/>
          </a:xfrm>
        </p:spPr>
        <p:txBody>
          <a:bodyPr/>
          <a:lstStyle>
            <a:lvl1pPr marL="666734" indent="-6667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1310185" indent="-6540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909186" indent="-601118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2133">
                <a:solidFill>
                  <a:schemeClr val="tx1"/>
                </a:solidFill>
              </a:defRPr>
            </a:lvl3pPr>
            <a:lvl4pPr marL="1828754" indent="-457189">
              <a:buFont typeface="+mj-lt"/>
              <a:buAutoNum type="arabicPeriod"/>
              <a:defRPr/>
            </a:lvl4pPr>
            <a:lvl5pPr marL="2285943" indent="-457189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  <p:sp>
        <p:nvSpPr>
          <p:cNvPr id="7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8218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SECTION </a:t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24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72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09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3" name="think-cell Folie" r:id="rId4" imgW="351" imgH="351" progId="TCLayout.ActiveDocument.1">
                  <p:embed/>
                </p:oleObj>
              </mc:Choice>
              <mc:Fallback>
                <p:oleObj name="think-cell Folie" r:id="rId4" imgW="351" imgH="35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04331" y="1941404"/>
            <a:ext cx="10583335" cy="2462213"/>
          </a:xfrm>
        </p:spPr>
        <p:txBody>
          <a:bodyPr/>
          <a:lstStyle>
            <a:lvl1pPr marL="500063" indent="-500063">
              <a:spcBef>
                <a:spcPts val="12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982663" indent="-490538">
              <a:spcBef>
                <a:spcPts val="12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431925" indent="-450850">
              <a:spcBef>
                <a:spcPts val="12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1600">
                <a:solidFill>
                  <a:schemeClr val="tx1"/>
                </a:solidFill>
              </a:defRPr>
            </a:lvl3pPr>
            <a:lvl4pPr marL="1371600" indent="-342900">
              <a:buFont typeface="+mj-lt"/>
              <a:buAutoNum type="arabicPeriod"/>
              <a:defRPr/>
            </a:lvl4pPr>
            <a:lvl5pPr marL="17145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  <p:sp>
        <p:nvSpPr>
          <p:cNvPr id="7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-121920" y="6472612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E9B29D2-0877-4FAC-9DF8-6EC3DF9A57FA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401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  <p:sp>
        <p:nvSpPr>
          <p:cNvPr id="6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990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 userDrawn="1"/>
        </p:nvPicPr>
        <p:blipFill rotWithShape="1">
          <a:blip r:embed="rId2"/>
          <a:srcRect t="-114" b="24638"/>
          <a:stretch/>
        </p:blipFill>
        <p:spPr>
          <a:xfrm>
            <a:off x="0" y="-10332"/>
            <a:ext cx="12192000" cy="6898813"/>
          </a:xfrm>
          <a:prstGeom prst="rect">
            <a:avLst/>
          </a:prstGeom>
        </p:spPr>
      </p:pic>
      <p:sp>
        <p:nvSpPr>
          <p:cNvPr id="8" name="Rechteck 6"/>
          <p:cNvSpPr/>
          <p:nvPr userDrawn="1"/>
        </p:nvSpPr>
        <p:spPr>
          <a:xfrm>
            <a:off x="0" y="1"/>
            <a:ext cx="12192000" cy="688848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9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2270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t="-1" r="11734" b="25474"/>
          <a:stretch/>
        </p:blipFill>
        <p:spPr>
          <a:xfrm>
            <a:off x="-1" y="0"/>
            <a:ext cx="12192000" cy="684736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-13124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80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8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7664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  <p:sp>
        <p:nvSpPr>
          <p:cNvPr id="7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0352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7" y="1869268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/>
            </a:lvl4pPr>
            <a:lvl6pPr>
              <a:defRPr sz="2267"/>
            </a:lvl6pPr>
            <a:lvl7pPr marL="239994" indent="-239994">
              <a:buClr>
                <a:schemeClr val="tx2"/>
              </a:buClr>
              <a:buAutoNum type="arabicPeriod"/>
              <a:defRPr lang="it-IT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>
              <a:buAutoNum type="arabicPeriod"/>
              <a:defRPr/>
            </a:lvl8pPr>
            <a:lvl9pPr>
              <a:defRPr sz="22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marL="685783" lvl="6" indent="-685783" algn="l" defTabSz="609585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</a:pPr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  <p:sp>
        <p:nvSpPr>
          <p:cNvPr id="7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2835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916869"/>
            <a:ext cx="5087024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673" y="1916869"/>
            <a:ext cx="5113681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  <p:sp>
        <p:nvSpPr>
          <p:cNvPr id="8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4411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6"/>
          <p:cNvSpPr/>
          <p:nvPr userDrawn="1"/>
        </p:nvSpPr>
        <p:spPr>
          <a:xfrm>
            <a:off x="0" y="0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667389"/>
            <a:ext cx="12192000" cy="3505455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10" name="Rettangolo 7"/>
          <p:cNvSpPr/>
          <p:nvPr userDrawn="1"/>
        </p:nvSpPr>
        <p:spPr>
          <a:xfrm>
            <a:off x="0" y="5035019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rgbClr val="000000"/>
              </a:solidFill>
            </a:endParaRPr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  <p:sp>
        <p:nvSpPr>
          <p:cNvPr id="9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5304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3" y="1889351"/>
            <a:ext cx="6824547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1758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27" y="1995754"/>
            <a:ext cx="6819472" cy="383595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03653" y="3811650"/>
            <a:ext cx="6155715" cy="825759"/>
          </a:xfrm>
        </p:spPr>
        <p:txBody>
          <a:bodyPr anchor="t"/>
          <a:lstStyle>
            <a:lvl1pPr>
              <a:defRPr sz="5333" cap="all" spc="-133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5333">
                <a:latin typeface="Arial Black"/>
                <a:cs typeface="Arial Black"/>
              </a:defRPr>
            </a:lvl2pPr>
            <a:lvl3pPr>
              <a:defRPr sz="5333">
                <a:latin typeface="Arial Black"/>
                <a:cs typeface="Arial Black"/>
              </a:defRPr>
            </a:lvl3pPr>
            <a:lvl4pPr>
              <a:defRPr sz="5333">
                <a:latin typeface="Arial Black"/>
                <a:cs typeface="Arial Black"/>
              </a:defRPr>
            </a:lvl4pPr>
            <a:lvl5pPr>
              <a:defRPr sz="5333">
                <a:latin typeface="Arial Black"/>
                <a:cs typeface="Arial Black"/>
              </a:defRPr>
            </a:lvl5pPr>
            <a:lvl6pPr>
              <a:defRPr sz="5333">
                <a:latin typeface="Arial Black"/>
                <a:cs typeface="Arial Black"/>
              </a:defRPr>
            </a:lvl6pPr>
            <a:lvl7pPr>
              <a:defRPr sz="5333">
                <a:latin typeface="Arial Black"/>
                <a:cs typeface="Arial Black"/>
              </a:defRPr>
            </a:lvl7pPr>
            <a:lvl8pPr>
              <a:defRPr sz="5333">
                <a:latin typeface="Arial Black"/>
                <a:cs typeface="Arial Black"/>
              </a:defRPr>
            </a:lvl8pPr>
            <a:lvl9pPr>
              <a:defRPr sz="5333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03653" y="2537359"/>
            <a:ext cx="6155715" cy="426875"/>
          </a:xfrm>
        </p:spPr>
        <p:txBody>
          <a:bodyPr/>
          <a:lstStyle>
            <a:lvl1pPr>
              <a:defRPr sz="2133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867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867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867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867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867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867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867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867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  <p:sp>
        <p:nvSpPr>
          <p:cNvPr id="10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0392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223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3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6000" i="0" u="none" kern="1200" cap="all" spc="-100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sECTION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680306"/>
            <a:ext cx="9337920" cy="1762263"/>
          </a:xfrm>
        </p:spPr>
        <p:txBody>
          <a:bodyPr anchor="ctr"/>
          <a:lstStyle>
            <a:lvl1pPr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4" y="4501189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284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7" y="1065749"/>
            <a:ext cx="10114148" cy="3216228"/>
          </a:xfrm>
        </p:spPr>
        <p:txBody>
          <a:bodyPr anchor="b"/>
          <a:lstStyle>
            <a:lvl1pPr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it-IT" sz="8000" i="0" u="none" kern="1200" cap="all" spc="-133" dirty="0" smtClean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89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210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804331" y="2126523"/>
            <a:ext cx="10583335" cy="3282951"/>
          </a:xfrm>
        </p:spPr>
        <p:txBody>
          <a:bodyPr/>
          <a:lstStyle>
            <a:lvl1pPr marL="666734" indent="-6667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1310185" indent="-6540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909186" indent="-601118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2133">
                <a:solidFill>
                  <a:schemeClr val="tx1"/>
                </a:solidFill>
              </a:defRPr>
            </a:lvl3pPr>
            <a:lvl4pPr marL="1828754" indent="-457189">
              <a:buFont typeface="+mj-lt"/>
              <a:buAutoNum type="arabicPeriod"/>
              <a:defRPr/>
            </a:lvl4pPr>
            <a:lvl5pPr marL="2285943" indent="-457189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  <p:sp>
        <p:nvSpPr>
          <p:cNvPr id="7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5681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SECTION </a:t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9408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72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9612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  <p:sp>
        <p:nvSpPr>
          <p:cNvPr id="6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8229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 userDrawn="1"/>
        </p:nvPicPr>
        <p:blipFill rotWithShape="1">
          <a:blip r:embed="rId2"/>
          <a:srcRect t="-114" b="24638"/>
          <a:stretch/>
        </p:blipFill>
        <p:spPr>
          <a:xfrm>
            <a:off x="0" y="-10332"/>
            <a:ext cx="12192000" cy="6898813"/>
          </a:xfrm>
          <a:prstGeom prst="rect">
            <a:avLst/>
          </a:prstGeom>
        </p:spPr>
      </p:pic>
      <p:sp>
        <p:nvSpPr>
          <p:cNvPr id="8" name="Rechteck 6"/>
          <p:cNvSpPr/>
          <p:nvPr userDrawn="1"/>
        </p:nvSpPr>
        <p:spPr>
          <a:xfrm>
            <a:off x="0" y="1"/>
            <a:ext cx="12192000" cy="688848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9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7953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t="-1" r="11734" b="25474"/>
          <a:stretch/>
        </p:blipFill>
        <p:spPr>
          <a:xfrm>
            <a:off x="-1" y="0"/>
            <a:ext cx="12192000" cy="684736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-13124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80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8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9120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  <p:sp>
        <p:nvSpPr>
          <p:cNvPr id="7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4302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7" y="1869268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/>
            </a:lvl4pPr>
            <a:lvl6pPr>
              <a:defRPr sz="2267"/>
            </a:lvl6pPr>
            <a:lvl7pPr marL="239994" indent="-239994">
              <a:buClr>
                <a:schemeClr val="tx2"/>
              </a:buClr>
              <a:buAutoNum type="arabicPeriod"/>
              <a:defRPr lang="it-IT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>
              <a:buAutoNum type="arabicPeriod"/>
              <a:defRPr/>
            </a:lvl8pPr>
            <a:lvl9pPr>
              <a:defRPr sz="22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marL="685783" lvl="6" indent="-685783" algn="l" defTabSz="609585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</a:pPr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  <p:sp>
        <p:nvSpPr>
          <p:cNvPr id="7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878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3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5400" i="0" u="none" kern="1200" cap="all" spc="-100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1387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916869"/>
            <a:ext cx="5087024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673" y="1916869"/>
            <a:ext cx="5113681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  <p:sp>
        <p:nvSpPr>
          <p:cNvPr id="8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1204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6"/>
          <p:cNvSpPr/>
          <p:nvPr userDrawn="1"/>
        </p:nvSpPr>
        <p:spPr>
          <a:xfrm>
            <a:off x="0" y="0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667389"/>
            <a:ext cx="12192000" cy="3505455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10" name="Rettangolo 7"/>
          <p:cNvSpPr/>
          <p:nvPr userDrawn="1"/>
        </p:nvSpPr>
        <p:spPr>
          <a:xfrm>
            <a:off x="0" y="5172843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rgbClr val="000000"/>
              </a:solidFill>
            </a:endParaRPr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  <p:sp>
        <p:nvSpPr>
          <p:cNvPr id="9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7316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3" y="1889351"/>
            <a:ext cx="6824547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476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27" y="1995754"/>
            <a:ext cx="6819472" cy="383595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03653" y="3811650"/>
            <a:ext cx="6155715" cy="825759"/>
          </a:xfrm>
        </p:spPr>
        <p:txBody>
          <a:bodyPr anchor="t"/>
          <a:lstStyle>
            <a:lvl1pPr>
              <a:defRPr sz="5333" cap="all" spc="-133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5333">
                <a:latin typeface="Arial Black"/>
                <a:cs typeface="Arial Black"/>
              </a:defRPr>
            </a:lvl2pPr>
            <a:lvl3pPr>
              <a:defRPr sz="5333">
                <a:latin typeface="Arial Black"/>
                <a:cs typeface="Arial Black"/>
              </a:defRPr>
            </a:lvl3pPr>
            <a:lvl4pPr>
              <a:defRPr sz="5333">
                <a:latin typeface="Arial Black"/>
                <a:cs typeface="Arial Black"/>
              </a:defRPr>
            </a:lvl4pPr>
            <a:lvl5pPr>
              <a:defRPr sz="5333">
                <a:latin typeface="Arial Black"/>
                <a:cs typeface="Arial Black"/>
              </a:defRPr>
            </a:lvl5pPr>
            <a:lvl6pPr>
              <a:defRPr sz="5333">
                <a:latin typeface="Arial Black"/>
                <a:cs typeface="Arial Black"/>
              </a:defRPr>
            </a:lvl6pPr>
            <a:lvl7pPr>
              <a:defRPr sz="5333">
                <a:latin typeface="Arial Black"/>
                <a:cs typeface="Arial Black"/>
              </a:defRPr>
            </a:lvl7pPr>
            <a:lvl8pPr>
              <a:defRPr sz="5333">
                <a:latin typeface="Arial Black"/>
                <a:cs typeface="Arial Black"/>
              </a:defRPr>
            </a:lvl8pPr>
            <a:lvl9pPr>
              <a:defRPr sz="5333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03653" y="2537359"/>
            <a:ext cx="6155715" cy="426875"/>
          </a:xfrm>
        </p:spPr>
        <p:txBody>
          <a:bodyPr/>
          <a:lstStyle>
            <a:lvl1pPr>
              <a:defRPr sz="2133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867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867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867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867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867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867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867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867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  <p:sp>
        <p:nvSpPr>
          <p:cNvPr id="10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6056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7334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680306"/>
            <a:ext cx="9337920" cy="1762263"/>
          </a:xfrm>
        </p:spPr>
        <p:txBody>
          <a:bodyPr anchor="ctr"/>
          <a:lstStyle>
            <a:lvl1pPr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4" y="4501189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617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46658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820832"/>
            <a:ext cx="10109631" cy="1216336"/>
          </a:xfrm>
        </p:spPr>
        <p:txBody>
          <a:bodyPr anchor="ctr"/>
          <a:lstStyle>
            <a:lvl1pPr>
              <a:lnSpc>
                <a:spcPct val="100000"/>
              </a:lnSpc>
              <a:defRPr lang="en-US" sz="5400" i="0" u="none" kern="1200" cap="all" spc="-100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chapter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  <p:sp>
        <p:nvSpPr>
          <p:cNvPr id="7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855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5363"/>
          </a:xfrm>
          <a:prstGeom prst="rect">
            <a:avLst/>
          </a:prstGeom>
        </p:spPr>
      </p:pic>
      <p:sp>
        <p:nvSpPr>
          <p:cNvPr id="7" name="Rechteck 6"/>
          <p:cNvSpPr/>
          <p:nvPr userDrawn="1"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46658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820832"/>
            <a:ext cx="10109631" cy="1216336"/>
          </a:xfrm>
        </p:spPr>
        <p:txBody>
          <a:bodyPr anchor="ctr"/>
          <a:lstStyle>
            <a:lvl1pPr>
              <a:lnSpc>
                <a:spcPct val="100000"/>
              </a:lnSpc>
              <a:defRPr lang="en-US" sz="5400" i="0" u="none" kern="1200" cap="all" spc="-100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chapter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0" name="Bild 5" descr="runningma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237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r="11734" b="477"/>
          <a:stretch/>
        </p:blipFill>
        <p:spPr>
          <a:xfrm>
            <a:off x="-1" y="0"/>
            <a:ext cx="12192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820832"/>
            <a:ext cx="10109631" cy="1216336"/>
          </a:xfrm>
        </p:spPr>
        <p:txBody>
          <a:bodyPr anchor="ctr"/>
          <a:lstStyle>
            <a:lvl1pPr>
              <a:lnSpc>
                <a:spcPct val="100000"/>
              </a:lnSpc>
              <a:defRPr lang="en-US" sz="6000" i="0" u="none" kern="1200" cap="all" spc="-100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chapter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6" name="Bild 5" descr="runningma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46658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178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5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  <p:sp>
        <p:nvSpPr>
          <p:cNvPr id="7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8" y="1705891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800"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 marL="180000" indent="-180000">
              <a:buClr>
                <a:schemeClr val="tx2"/>
              </a:buClr>
              <a:buFont typeface="Wingdings" panose="05000000000000000000" pitchFamily="2" charset="2"/>
              <a:buChar char="§"/>
              <a:defRPr sz="1800"/>
            </a:lvl4pPr>
            <a:lvl5pPr marL="360000" indent="-180000">
              <a:buFont typeface="Wingdings" panose="05000000000000000000" pitchFamily="2" charset="2"/>
              <a:buChar char="§"/>
              <a:defRPr sz="1800"/>
            </a:lvl5pPr>
            <a:lvl6pPr marL="540000" indent="-180000">
              <a:buFont typeface="Wingdings" panose="05000000000000000000" pitchFamily="2" charset="2"/>
              <a:buChar char="§"/>
              <a:defRPr sz="1700"/>
            </a:lvl6pPr>
            <a:lvl7pPr>
              <a:buClr>
                <a:schemeClr val="tx2"/>
              </a:buClr>
              <a:buAutoNum type="arabicPeriod"/>
              <a:defRPr sz="1800"/>
            </a:lvl7pPr>
            <a:lvl8pPr>
              <a:buAutoNum type="arabicPeriod"/>
              <a:defRPr sz="1800"/>
            </a:lvl8pPr>
            <a:lvl9pPr>
              <a:defRPr sz="17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  <p:sp>
        <p:nvSpPr>
          <p:cNvPr id="8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28645"/>
            <a:ext cx="10972800" cy="745639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81" r:id="rId2"/>
    <p:sldLayoutId id="2147483663" r:id="rId3"/>
    <p:sldLayoutId id="2147483680" r:id="rId4"/>
    <p:sldLayoutId id="2147483677" r:id="rId5"/>
    <p:sldLayoutId id="2147483682" r:id="rId6"/>
    <p:sldLayoutId id="2147483684" r:id="rId7"/>
    <p:sldLayoutId id="2147483666" r:id="rId8"/>
    <p:sldLayoutId id="2147483662" r:id="rId9"/>
    <p:sldLayoutId id="2147483664" r:id="rId10"/>
    <p:sldLayoutId id="2147483685" r:id="rId11"/>
    <p:sldLayoutId id="2147483678" r:id="rId12"/>
    <p:sldLayoutId id="2147483679" r:id="rId13"/>
    <p:sldLayoutId id="2147483667" r:id="rId14"/>
    <p:sldLayoutId id="2147483671" r:id="rId15"/>
  </p:sldLayoutIdLst>
  <p:hf hdr="0" ftr="0" dt="0"/>
  <p:txStyles>
    <p:titleStyle>
      <a:lvl1pPr algn="ctr" defTabSz="914400" rtl="0" eaLnBrk="1" latinLnBrk="0" hangingPunct="1">
        <a:lnSpc>
          <a:spcPct val="80000"/>
        </a:lnSpc>
        <a:spcBef>
          <a:spcPct val="0"/>
        </a:spcBef>
        <a:buNone/>
        <a:defRPr sz="3200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itchFamily="34" charset="0"/>
        <a:buNone/>
        <a:defRPr sz="18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914400" rtl="0" eaLnBrk="1" latinLnBrk="0" hangingPunct="1">
        <a:lnSpc>
          <a:spcPct val="120000"/>
        </a:lnSpc>
        <a:spcBef>
          <a:spcPts val="600"/>
        </a:spcBef>
        <a:buFont typeface="Arial" pitchFamily="34" charset="0"/>
        <a:buNone/>
        <a:defRPr sz="1800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18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-180000" algn="l" defTabSz="457200" rtl="0" eaLnBrk="1" latinLnBrk="0" hangingPunct="1">
        <a:lnSpc>
          <a:spcPct val="150000"/>
        </a:lnSpc>
        <a:spcBef>
          <a:spcPts val="600"/>
        </a:spcBef>
        <a:buClr>
          <a:schemeClr val="tx2"/>
        </a:buClr>
        <a:buSzPct val="130000"/>
        <a:buFont typeface="+mj-lt"/>
        <a:buAutoNum type="arabicPeriod"/>
        <a:defRPr lang="it-IT" sz="18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36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54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+mj-lt"/>
        <a:buAutoNum type="arabicPeriod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35709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Fist </a:t>
            </a:r>
            <a:r>
              <a:rPr lang="it-IT" dirty="0" err="1" smtClean="0"/>
              <a:t>numbered</a:t>
            </a:r>
            <a:r>
              <a:rPr lang="it-IT" smtClean="0"/>
              <a:t> text</a:t>
            </a:r>
            <a:endParaRPr lang="it-IT" dirty="0" smtClean="0"/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3505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</p:sldLayoutIdLst>
  <p:hf hdr="0" ftr="0" dt="0"/>
  <p:txStyles>
    <p:titleStyle>
      <a:lvl1pPr algn="ctr" defTabSz="1219170" rtl="0" eaLnBrk="1" latinLnBrk="0" hangingPunct="1">
        <a:lnSpc>
          <a:spcPct val="80000"/>
        </a:lnSpc>
        <a:spcBef>
          <a:spcPct val="0"/>
        </a:spcBef>
        <a:buNone/>
        <a:defRPr sz="4267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800"/>
        </a:spcBef>
        <a:buFont typeface="Arial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Font typeface="Arial" pitchFamily="34" charset="0"/>
        <a:buNone/>
        <a:defRPr sz="24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1219170" rtl="0" eaLnBrk="1" latinLnBrk="0" hangingPunct="1">
        <a:lnSpc>
          <a:spcPct val="120000"/>
        </a:lnSpc>
        <a:spcBef>
          <a:spcPts val="800"/>
        </a:spcBef>
        <a:buFont typeface="Arial" pitchFamily="34" charset="0"/>
        <a:buNone/>
        <a:defRPr sz="1867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+mj-lt"/>
        <a:buAutoNum type="arabicPeriod"/>
        <a:defRPr lang="it-IT" sz="2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35709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Fist </a:t>
            </a:r>
            <a:r>
              <a:rPr lang="it-IT" dirty="0" err="1" smtClean="0"/>
              <a:t>numbered</a:t>
            </a:r>
            <a:r>
              <a:rPr lang="it-IT" smtClean="0"/>
              <a:t> text</a:t>
            </a:r>
            <a:endParaRPr lang="it-IT" dirty="0" smtClean="0"/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7747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</p:sldLayoutIdLst>
  <p:hf hdr="0" ftr="0" dt="0"/>
  <p:txStyles>
    <p:titleStyle>
      <a:lvl1pPr algn="ctr" defTabSz="1219170" rtl="0" eaLnBrk="1" latinLnBrk="0" hangingPunct="1">
        <a:lnSpc>
          <a:spcPct val="80000"/>
        </a:lnSpc>
        <a:spcBef>
          <a:spcPct val="0"/>
        </a:spcBef>
        <a:buNone/>
        <a:defRPr sz="4267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800"/>
        </a:spcBef>
        <a:buFont typeface="Arial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Font typeface="Arial" pitchFamily="34" charset="0"/>
        <a:buNone/>
        <a:defRPr sz="24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1219170" rtl="0" eaLnBrk="1" latinLnBrk="0" hangingPunct="1">
        <a:lnSpc>
          <a:spcPct val="120000"/>
        </a:lnSpc>
        <a:spcBef>
          <a:spcPts val="800"/>
        </a:spcBef>
        <a:buFont typeface="Arial" pitchFamily="34" charset="0"/>
        <a:buNone/>
        <a:defRPr sz="1867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+mj-lt"/>
        <a:buAutoNum type="arabicPeriod"/>
        <a:defRPr lang="it-IT" sz="2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c.castelli@reply.eu" TargetMode="Externa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1315237" y="1570936"/>
            <a:ext cx="7091866" cy="3216228"/>
          </a:xfrm>
          <a:prstGeom prst="rect">
            <a:avLst/>
          </a:prstGeom>
        </p:spPr>
        <p:txBody>
          <a:bodyPr vert="horz" lIns="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6000" i="0" u="none" kern="1200" cap="all" spc="-100" dirty="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sz="4400" dirty="0" smtClean="0">
                <a:solidFill>
                  <a:srgbClr val="FFFFFF"/>
                </a:solidFill>
              </a:rPr>
              <a:t>PRESENTAZIONE </a:t>
            </a:r>
          </a:p>
          <a:p>
            <a:r>
              <a:rPr lang="it-IT" sz="4400" dirty="0" smtClean="0">
                <a:solidFill>
                  <a:srgbClr val="FFFFFF"/>
                </a:solidFill>
              </a:rPr>
              <a:t>DATI OTTOBRE 2018</a:t>
            </a:r>
            <a:r>
              <a:rPr lang="it-IT" sz="4400" dirty="0">
                <a:solidFill>
                  <a:srgbClr val="FFFFFF"/>
                </a:solidFill>
              </a:rPr>
              <a:t/>
            </a:r>
            <a:br>
              <a:rPr lang="it-IT" sz="4400" dirty="0">
                <a:solidFill>
                  <a:srgbClr val="FFFFFF"/>
                </a:solidFill>
              </a:rPr>
            </a:br>
            <a:endParaRPr lang="it-IT" sz="2000" dirty="0" smtClean="0">
              <a:solidFill>
                <a:srgbClr val="FFFFFF"/>
              </a:solidFill>
            </a:endParaRPr>
          </a:p>
          <a:p>
            <a:r>
              <a:rPr lang="it-IT" sz="4400" dirty="0" smtClean="0">
                <a:solidFill>
                  <a:srgbClr val="FFFFFF"/>
                </a:solidFill>
              </a:rPr>
              <a:t>OSSERVATORIO - FCP </a:t>
            </a:r>
          </a:p>
          <a:p>
            <a:r>
              <a:rPr lang="it-IT" sz="4400" dirty="0" smtClean="0">
                <a:solidFill>
                  <a:srgbClr val="FFFFFF"/>
                </a:solidFill>
              </a:rPr>
              <a:t>ASSOINTERNET</a:t>
            </a:r>
            <a:endParaRPr lang="it-IT" sz="4400" dirty="0">
              <a:solidFill>
                <a:srgbClr val="FFFFFF"/>
              </a:solidFill>
            </a:endParaRPr>
          </a:p>
        </p:txBody>
      </p:sp>
      <p:sp>
        <p:nvSpPr>
          <p:cNvPr id="7" name="Sottotitolo 2"/>
          <p:cNvSpPr>
            <a:spLocks noGrp="1"/>
          </p:cNvSpPr>
          <p:nvPr>
            <p:ph type="subTitle" idx="1"/>
          </p:nvPr>
        </p:nvSpPr>
        <p:spPr>
          <a:xfrm>
            <a:off x="1369781" y="5175273"/>
            <a:ext cx="7585612" cy="438427"/>
          </a:xfrm>
        </p:spPr>
        <p:txBody>
          <a:bodyPr/>
          <a:lstStyle/>
          <a:p>
            <a:r>
              <a:rPr lang="it-IT" sz="1800" dirty="0" smtClean="0"/>
              <a:t>Milano, 28 novembre 2018</a:t>
            </a:r>
            <a:endParaRPr lang="it-IT" sz="18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424" y="373634"/>
            <a:ext cx="3425003" cy="179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67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ttotitolo 3"/>
          <p:cNvSpPr>
            <a:spLocks noGrp="1"/>
          </p:cNvSpPr>
          <p:nvPr>
            <p:ph type="subTitle" idx="10"/>
          </p:nvPr>
        </p:nvSpPr>
        <p:spPr>
          <a:xfrm>
            <a:off x="0" y="131274"/>
            <a:ext cx="12192000" cy="350821"/>
          </a:xfrm>
        </p:spPr>
        <p:txBody>
          <a:bodyPr/>
          <a:lstStyle/>
          <a:p>
            <a:r>
              <a:rPr lang="it-IT" sz="1400" i="1" dirty="0" smtClean="0"/>
              <a:t>PESO % SUL TOTALE DEGLI INVESTIMENTI NETTI nel mese di OTTOBRE 2018 PER SETTORE MERCEOLOGICO </a:t>
            </a:r>
            <a:endParaRPr lang="it-IT" sz="1400" i="1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B29D2-0877-4FAC-9DF8-6EC3DF9A57FA}" type="slidenum">
              <a:rPr lang="en-US" sz="1000" smtClean="0"/>
              <a:pPr/>
              <a:t>10</a:t>
            </a:fld>
            <a:endParaRPr lang="en-US" sz="10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457200" y="6245170"/>
            <a:ext cx="71773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b="1" i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I dati sono </a:t>
            </a:r>
            <a:r>
              <a:rPr lang="it-IT" sz="1050" b="1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consultabili alla Tavola </a:t>
            </a:r>
            <a:r>
              <a:rPr lang="it-IT" sz="1050" b="1" i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IX </a:t>
            </a:r>
            <a:r>
              <a:rPr lang="it-IT" sz="1050" b="1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del </a:t>
            </a:r>
            <a:r>
              <a:rPr lang="it-IT" sz="1050" b="1" i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report</a:t>
            </a:r>
            <a:endParaRPr lang="it-IT" sz="1050" b="1" i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7996735"/>
              </p:ext>
            </p:extLst>
          </p:nvPr>
        </p:nvGraphicFramePr>
        <p:xfrm>
          <a:off x="812074" y="857008"/>
          <a:ext cx="10567852" cy="5295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4204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2" grpId="0"/>
      <p:bldGraphic spid="9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ttotitolo 3"/>
          <p:cNvSpPr>
            <a:spLocks noGrp="1"/>
          </p:cNvSpPr>
          <p:nvPr>
            <p:ph type="subTitle" idx="10"/>
          </p:nvPr>
        </p:nvSpPr>
        <p:spPr>
          <a:xfrm>
            <a:off x="355227" y="82142"/>
            <a:ext cx="11481547" cy="438427"/>
          </a:xfrm>
        </p:spPr>
        <p:txBody>
          <a:bodyPr/>
          <a:lstStyle/>
          <a:p>
            <a:r>
              <a:rPr lang="it-IT" sz="1400" i="1" dirty="0" smtClean="0"/>
              <a:t>PESO % SUL TOTALE DEGLI INVESTIMENTI NETTI progressivi AD OTTOBRE 2018 PER SETTORE MERCEOLOGICO</a:t>
            </a:r>
            <a:endParaRPr lang="it-IT" sz="1400" i="1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B29D2-0877-4FAC-9DF8-6EC3DF9A57FA}" type="slidenum">
              <a:rPr lang="en-US" sz="1000" smtClean="0"/>
              <a:pPr/>
              <a:t>11</a:t>
            </a:fld>
            <a:endParaRPr lang="en-US" sz="10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57200" y="6193920"/>
            <a:ext cx="71773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b="1" i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I dati sono </a:t>
            </a:r>
            <a:r>
              <a:rPr lang="it-IT" sz="1050" b="1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consultabili alla Tavola </a:t>
            </a:r>
            <a:r>
              <a:rPr lang="it-IT" sz="1050" b="1" i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IX </a:t>
            </a:r>
            <a:r>
              <a:rPr lang="it-IT" sz="1050" b="1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del </a:t>
            </a:r>
            <a:r>
              <a:rPr lang="it-IT" sz="1050" b="1" i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report</a:t>
            </a:r>
            <a:endParaRPr lang="it-IT" sz="1050" b="1" i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3423736"/>
              </p:ext>
            </p:extLst>
          </p:nvPr>
        </p:nvGraphicFramePr>
        <p:xfrm>
          <a:off x="785949" y="843402"/>
          <a:ext cx="10620103" cy="5350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4703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Graphic spid="7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498313"/>
              </p:ext>
            </p:extLst>
          </p:nvPr>
        </p:nvGraphicFramePr>
        <p:xfrm>
          <a:off x="1404038" y="255036"/>
          <a:ext cx="9383924" cy="6373028"/>
        </p:xfrm>
        <a:graphic>
          <a:graphicData uri="http://schemas.openxmlformats.org/drawingml/2006/table">
            <a:tbl>
              <a:tblPr/>
              <a:tblGrid>
                <a:gridCol w="14940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40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920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20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913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920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913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956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9742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145524">
                <a:tc gridSpan="2">
                  <a:txBody>
                    <a:bodyPr/>
                    <a:lstStyle/>
                    <a:p>
                      <a:pPr algn="l" rtl="0" fontAlgn="ctr"/>
                      <a:endParaRPr lang="it-IT" sz="10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6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A:</a:t>
                      </a:r>
                      <a:br>
                        <a:rPr lang="it-IT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&gt; </a:t>
                      </a:r>
                      <a:r>
                        <a:rPr lang="it-IT" sz="1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30.000</a:t>
                      </a:r>
                      <a:endParaRPr lang="it-IT" sz="1000" b="1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B:</a:t>
                      </a:r>
                      <a:br>
                        <a:rPr lang="it-IT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1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30.000 </a:t>
                      </a:r>
                      <a:r>
                        <a:rPr lang="it-IT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</a:t>
                      </a:r>
                      <a:r>
                        <a:rPr lang="it-IT" sz="1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16.000</a:t>
                      </a:r>
                      <a:endParaRPr lang="it-IT" sz="1000" b="1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C:</a:t>
                      </a:r>
                      <a:br>
                        <a:rPr lang="it-IT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1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16.000 </a:t>
                      </a:r>
                      <a:r>
                        <a:rPr lang="it-IT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</a:t>
                      </a:r>
                      <a:r>
                        <a:rPr lang="it-IT" sz="1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10.000</a:t>
                      </a:r>
                      <a:endParaRPr lang="it-IT" sz="10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D:</a:t>
                      </a:r>
                      <a:br>
                        <a:rPr lang="it-IT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1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10.000 </a:t>
                      </a:r>
                      <a:r>
                        <a:rPr lang="it-IT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- 7.000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</a:t>
                      </a:r>
                      <a:r>
                        <a:rPr lang="it-IT" sz="1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E:</a:t>
                      </a:r>
                      <a:r>
                        <a:rPr lang="it-IT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/>
                      </a:r>
                      <a:br>
                        <a:rPr lang="it-IT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1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&lt;</a:t>
                      </a:r>
                      <a:r>
                        <a:rPr lang="it-IT" sz="1000" b="1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7.000</a:t>
                      </a:r>
                      <a:endParaRPr lang="it-IT" sz="10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it-IT" sz="1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it-IT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Valore</a:t>
                      </a:r>
                      <a:r>
                        <a:rPr lang="it-IT" sz="10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it-IT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% per Mese</a:t>
                      </a:r>
                      <a:r>
                        <a:rPr lang="it-IT" sz="10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it-IT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2018</a:t>
                      </a: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8648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it-IT" sz="105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N° Aziende Dichiaranti</a:t>
                      </a:r>
                      <a:endParaRPr lang="it-IT" sz="10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6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  <a:endParaRPr lang="it-IT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  <a:endParaRPr lang="it-IT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it-IT" sz="1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23</a:t>
                      </a:r>
                      <a:endParaRPr lang="it-IT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 gridSpan="7">
                  <a:txBody>
                    <a:bodyPr/>
                    <a:lstStyle/>
                    <a:p>
                      <a:pPr algn="l" rtl="0" fontAlgn="ctr"/>
                      <a:r>
                        <a:rPr lang="it-IT" sz="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0,</a:t>
                      </a:r>
                      <a:endParaRPr lang="it-IT" sz="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38" marR="9143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CRESCITA % DEGLI INVESTIMENTI PUBBLICITARI </a:t>
                      </a:r>
                      <a:r>
                        <a:rPr lang="it-IT" sz="1200" b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 </a:t>
                      </a:r>
                      <a:r>
                        <a:rPr lang="it-IT" sz="12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MESE 2018</a:t>
                      </a:r>
                      <a:r>
                        <a:rPr lang="it-IT" sz="1200" b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SUL 2017 </a:t>
                      </a:r>
                    </a:p>
                    <a:p>
                      <a:pPr algn="ctr" fontAlgn="ctr"/>
                      <a:r>
                        <a:rPr lang="it-IT" sz="1200" b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DELLE AZIENDE DELLA FASCIA</a:t>
                      </a:r>
                      <a:endParaRPr lang="it-IT" sz="1200" b="0" i="0" u="none" strike="noStrike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Gennaio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-11,4%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-14,2%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32,6%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-17,2%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Febbraio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9,8%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-6,7%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15,6%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23,2%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-12,1%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Marzo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11,1%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-11,3%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-12,2%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Aprile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13,1%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-8,7%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Maggio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0,8%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-13,4%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-4,1%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-0,4%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-11,5%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Giugno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19,3%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-13,8%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8,1%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6,8%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-9,4%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9,1%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Luglio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23,5%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23,2%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Agosto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19,7%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-33,2%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-25,7%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-10,3%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6,4%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Settembre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11,8%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-11,3%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-12,5%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-0,2%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-7,5%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11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Ottobre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11,6%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-5,8%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0,9%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6,0%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9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Novembre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9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Dicembre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0">
                <a:tc gridSpan="7">
                  <a:txBody>
                    <a:bodyPr/>
                    <a:lstStyle/>
                    <a:p>
                      <a:pPr algn="l" rtl="0" fontAlgn="ctr"/>
                      <a:endParaRPr lang="it-IT" sz="200" b="1" i="0" u="none" strike="noStrike" dirty="0" smtClean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endParaRPr lang="it-IT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38" marR="9143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0">
                <a:tc rowSpan="1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2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PESO DEGLI INVESTIMENTI PUBBLICITARI PER MESE DELLE AZIENDE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it-IT" sz="12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DELLA FASCIA SUL TOTALE INVESTIMENTI 2018</a:t>
                      </a: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Gennaio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56,2%</a:t>
                      </a:r>
                      <a:endParaRPr lang="it-IT" sz="1400" b="0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15,3%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9,5%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Febbraio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54,2%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16,2%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13,9%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11,5%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Marzo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58,1%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15,8%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12,4%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9,5%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Aprile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55,4%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16,6%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9,9%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Maggio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57,0%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15,8%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13,7%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9,6%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Giugno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58,1%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16,0%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Luglio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57,2%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15,5%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13,6%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9,0%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Agosto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59,5%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11,6%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17,5%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6,1%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Settembre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57,6%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16,6%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11,8%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9,7%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Ottobre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57,8%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16,2%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12,9%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9,4%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9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Novembre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9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Dicembre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</a:tbl>
          </a:graphicData>
        </a:graphic>
      </p:graphicFrame>
      <p:sp>
        <p:nvSpPr>
          <p:cNvPr id="10" name="Sottotitolo 3"/>
          <p:cNvSpPr txBox="1">
            <a:spLocks/>
          </p:cNvSpPr>
          <p:nvPr/>
        </p:nvSpPr>
        <p:spPr>
          <a:xfrm>
            <a:off x="428064" y="-79222"/>
            <a:ext cx="11481547" cy="43842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  <a:defRPr sz="1600" b="0" kern="1200" cap="all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Arial Black" panose="020B0A0402010202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itchFamily="34" charset="0"/>
              <a:buNone/>
              <a:defRPr sz="1800" b="0" i="0" kern="1200" cap="all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SzPct val="130000"/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  <a:buSzPct val="130000"/>
              <a:buFont typeface="+mj-lt"/>
              <a:buNone/>
              <a:defRPr lang="it-IT" sz="1800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+mj-lt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+mj-lt"/>
              <a:buNone/>
              <a:defRPr sz="17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i="1" dirty="0" smtClean="0"/>
              <a:t>Ranking per fascia di INVESTIMENTO totale (per 1.000) - Crescita % E PESO DEGLI INVESTIMENTI MENSILE</a:t>
            </a:r>
            <a:endParaRPr lang="it-IT" sz="1400" i="1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B29D2-0877-4FAC-9DF8-6EC3DF9A57FA}" type="slidenum">
              <a:rPr lang="en-US" sz="1000" smtClean="0"/>
              <a:pPr/>
              <a:t>12</a:t>
            </a:fld>
            <a:endParaRPr lang="en-US" sz="10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056640" y="6692472"/>
            <a:ext cx="10010140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it-IT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N.B. I valori sono stati calcolati partendo </a:t>
            </a:r>
            <a:r>
              <a:rPr lang="it-IT" sz="1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dagli investimenti </a:t>
            </a:r>
            <a:r>
              <a:rPr lang="it-IT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netti pubblicitari </a:t>
            </a:r>
            <a:r>
              <a:rPr lang="it-IT" sz="1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2017 </a:t>
            </a:r>
            <a:r>
              <a:rPr lang="it-IT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e </a:t>
            </a:r>
            <a:r>
              <a:rPr lang="it-IT" sz="1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2018 esclusa </a:t>
            </a:r>
            <a:r>
              <a:rPr lang="it-IT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la "</a:t>
            </a:r>
            <a:r>
              <a:rPr lang="it-IT" sz="1000" i="1" dirty="0" err="1">
                <a:latin typeface="Arial Black" panose="020B0A04020102020204" pitchFamily="34" charset="0"/>
                <a:cs typeface="Arial" panose="020B0604020202020204" pitchFamily="34" charset="0"/>
              </a:rPr>
              <a:t>Keywords</a:t>
            </a:r>
            <a:r>
              <a:rPr lang="it-IT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/Search </a:t>
            </a:r>
            <a:r>
              <a:rPr lang="it-IT" sz="1000" i="1" dirty="0" err="1">
                <a:latin typeface="Arial Black" panose="020B0A04020102020204" pitchFamily="34" charset="0"/>
                <a:cs typeface="Arial" panose="020B0604020202020204" pitchFamily="34" charset="0"/>
              </a:rPr>
              <a:t>adv</a:t>
            </a:r>
            <a:r>
              <a:rPr lang="it-IT" sz="1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"</a:t>
            </a:r>
            <a:endParaRPr lang="it-IT" sz="1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93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770634"/>
              </p:ext>
            </p:extLst>
          </p:nvPr>
        </p:nvGraphicFramePr>
        <p:xfrm>
          <a:off x="1404038" y="268483"/>
          <a:ext cx="9383924" cy="6373028"/>
        </p:xfrm>
        <a:graphic>
          <a:graphicData uri="http://schemas.openxmlformats.org/drawingml/2006/table">
            <a:tbl>
              <a:tblPr/>
              <a:tblGrid>
                <a:gridCol w="14940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40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920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20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913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920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913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956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9742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220570">
                <a:tc gridSpan="2">
                  <a:txBody>
                    <a:bodyPr/>
                    <a:lstStyle/>
                    <a:p>
                      <a:pPr algn="l" rtl="0" fontAlgn="ctr"/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6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A:</a:t>
                      </a:r>
                      <a:br>
                        <a:rPr lang="it-IT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&gt; </a:t>
                      </a:r>
                      <a:r>
                        <a:rPr lang="it-IT" sz="1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30.000</a:t>
                      </a:r>
                      <a:endParaRPr lang="it-IT" sz="1000" b="1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B:</a:t>
                      </a:r>
                      <a:br>
                        <a:rPr lang="it-IT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1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30.000 </a:t>
                      </a:r>
                      <a:r>
                        <a:rPr lang="it-IT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</a:t>
                      </a:r>
                      <a:r>
                        <a:rPr lang="it-IT" sz="1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16.000</a:t>
                      </a:r>
                      <a:endParaRPr lang="it-IT" sz="1000" b="1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C:</a:t>
                      </a:r>
                      <a:br>
                        <a:rPr lang="it-IT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1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16.000 </a:t>
                      </a:r>
                      <a:r>
                        <a:rPr lang="it-IT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</a:t>
                      </a:r>
                      <a:r>
                        <a:rPr lang="it-IT" sz="1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10.000</a:t>
                      </a:r>
                      <a:endParaRPr lang="it-IT" sz="10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D:</a:t>
                      </a:r>
                      <a:br>
                        <a:rPr lang="it-IT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1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10.000 </a:t>
                      </a:r>
                      <a:r>
                        <a:rPr lang="it-IT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- 7.000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</a:t>
                      </a:r>
                      <a:r>
                        <a:rPr lang="it-IT" sz="1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E:</a:t>
                      </a:r>
                      <a:r>
                        <a:rPr lang="it-IT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/>
                      </a:r>
                      <a:br>
                        <a:rPr lang="it-IT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1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&lt;</a:t>
                      </a:r>
                      <a:r>
                        <a:rPr lang="it-IT" sz="1000" b="1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7.000</a:t>
                      </a:r>
                      <a:endParaRPr lang="it-IT" sz="10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it-IT" sz="1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it-IT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Valore</a:t>
                      </a:r>
                      <a:r>
                        <a:rPr lang="it-IT" sz="10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it-IT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% per Mese</a:t>
                      </a:r>
                      <a:r>
                        <a:rPr lang="it-IT" sz="10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it-IT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2018</a:t>
                      </a: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8989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it-IT" sz="105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N° Aziende Dichiaranti</a:t>
                      </a:r>
                      <a:endParaRPr lang="it-IT" sz="10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6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  <a:endParaRPr lang="it-IT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  <a:endParaRPr lang="it-IT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it-IT" sz="1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23</a:t>
                      </a:r>
                      <a:endParaRPr lang="it-IT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 gridSpan="7">
                  <a:txBody>
                    <a:bodyPr/>
                    <a:lstStyle/>
                    <a:p>
                      <a:pPr algn="l" rtl="0" fontAlgn="ctr"/>
                      <a:endParaRPr lang="it-IT" sz="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38" marR="9143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3011"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CRESCITA % DEGLI INVESTIMENTI PUBBLICITARI PROGRESSIVI</a:t>
                      </a:r>
                      <a:r>
                        <a:rPr lang="it-IT" sz="1200" b="1" u="none" strike="noStrike" kern="1200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2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r>
                        <a:rPr lang="it-IT" sz="1200" b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SUL 2017 </a:t>
                      </a:r>
                    </a:p>
                    <a:p>
                      <a:pPr algn="ctr" fontAlgn="ctr"/>
                      <a:r>
                        <a:rPr lang="it-IT" sz="1200" b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DELLE AZIENDE DELLA FASCIA</a:t>
                      </a:r>
                      <a:endParaRPr lang="it-IT" sz="1200" b="0" i="0" u="none" strike="noStrike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Gennaio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-11,4%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-14,2%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32,6%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-17,2%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Febbraio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-8,7%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0,4%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26,6%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-14,5%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Marzo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-9,8%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-4,8%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16,2%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Aprile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9,3%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-8,2%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15,8%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-9,7%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Maggio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-9,4%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11,8%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-10,1%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Giugno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9,3%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-10,2%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-0,9%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11,0%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Luglio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-9,3%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-0,4%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12,4%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-8,0%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Agosto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11,5%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-10,8%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11,2%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-7,0%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Settembre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11,5%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-10,9%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-4,2%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9,5%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-7,0%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11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Ottobre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11,5%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-10,3%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8,9%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-6,1%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9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Novembre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9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Dicembre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0">
                <a:tc gridSpan="7">
                  <a:txBody>
                    <a:bodyPr/>
                    <a:lstStyle/>
                    <a:p>
                      <a:pPr algn="l" rtl="0" fontAlgn="ctr"/>
                      <a:endParaRPr lang="it-IT" sz="200" b="1" i="0" u="none" strike="noStrike" dirty="0" smtClean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endParaRPr lang="it-IT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38" marR="9143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23011">
                <a:tc rowSpan="1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2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PESO DEGLI INVESTIMENTI PUBBLICITARI PROGRESSIVI DELLE AZIENDE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it-IT" sz="12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DELLA FASCIA SUL TOTALE INVESTIMENTI 2018</a:t>
                      </a: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Gennaio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56,2%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15,3%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9,5%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Febbraio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55,1%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15,8%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Marzo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56,3%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15,8%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13,4%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Aprile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56,1%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16,0%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13,7%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Maggio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56,3%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16,0%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13,7%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Giugno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56,6%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15,7%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9,5%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Luglio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56,7%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15,7%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9,5%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Agosto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56,9%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15,4%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9,2%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Settembre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57,0%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15,6%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9,3%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Ottobre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57,1%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15,7%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13,8%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9,3%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9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Novembre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9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Dicembre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1056640" y="6692472"/>
            <a:ext cx="10010140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it-IT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N.B. I valori sono stati calcolati partendo </a:t>
            </a:r>
            <a:r>
              <a:rPr lang="it-IT" sz="1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dagli investimenti </a:t>
            </a:r>
            <a:r>
              <a:rPr lang="it-IT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netti pubblicitari </a:t>
            </a:r>
            <a:r>
              <a:rPr lang="it-IT" sz="1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2017 </a:t>
            </a:r>
            <a:r>
              <a:rPr lang="it-IT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e </a:t>
            </a:r>
            <a:r>
              <a:rPr lang="it-IT" sz="1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2018 esclusa </a:t>
            </a:r>
            <a:r>
              <a:rPr lang="it-IT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la "</a:t>
            </a:r>
            <a:r>
              <a:rPr lang="it-IT" sz="1000" i="1" dirty="0" err="1">
                <a:latin typeface="Arial Black" panose="020B0A04020102020204" pitchFamily="34" charset="0"/>
                <a:cs typeface="Arial" panose="020B0604020202020204" pitchFamily="34" charset="0"/>
              </a:rPr>
              <a:t>Keywords</a:t>
            </a:r>
            <a:r>
              <a:rPr lang="it-IT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/Search </a:t>
            </a:r>
            <a:r>
              <a:rPr lang="it-IT" sz="1000" i="1" dirty="0" err="1">
                <a:latin typeface="Arial Black" panose="020B0A04020102020204" pitchFamily="34" charset="0"/>
                <a:cs typeface="Arial" panose="020B0604020202020204" pitchFamily="34" charset="0"/>
              </a:rPr>
              <a:t>adv</a:t>
            </a:r>
            <a:r>
              <a:rPr lang="it-IT" sz="1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"</a:t>
            </a:r>
            <a:endParaRPr lang="it-IT" sz="1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ottotitolo 3"/>
          <p:cNvSpPr txBox="1">
            <a:spLocks/>
          </p:cNvSpPr>
          <p:nvPr/>
        </p:nvSpPr>
        <p:spPr>
          <a:xfrm>
            <a:off x="0" y="-79222"/>
            <a:ext cx="12192000" cy="43842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  <a:defRPr sz="1600" b="0" kern="1200" cap="all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Arial Black" panose="020B0A0402010202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itchFamily="34" charset="0"/>
              <a:buNone/>
              <a:defRPr sz="1800" b="0" i="0" kern="1200" cap="all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SzPct val="130000"/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  <a:buSzPct val="130000"/>
              <a:buFont typeface="+mj-lt"/>
              <a:buNone/>
              <a:defRPr lang="it-IT" sz="1800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+mj-lt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+mj-lt"/>
              <a:buNone/>
              <a:defRPr sz="17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i="1" dirty="0" smtClean="0"/>
              <a:t>Ranking per fascia di INVESTIMENTO totale (per 1.000) - Crescita % E PESO DEGLI INVESTIMENTI PROGRESSIVO</a:t>
            </a:r>
            <a:endParaRPr lang="it-IT" sz="1400" i="1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B29D2-0877-4FAC-9DF8-6EC3DF9A57FA}" type="slidenum">
              <a:rPr lang="en-US" sz="1000" smtClean="0"/>
              <a:pPr/>
              <a:t>13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422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ctrTitle"/>
          </p:nvPr>
        </p:nvSpPr>
        <p:spPr>
          <a:xfrm>
            <a:off x="1433788" y="2877954"/>
            <a:ext cx="5274716" cy="1564614"/>
          </a:xfrm>
        </p:spPr>
        <p:txBody>
          <a:bodyPr/>
          <a:lstStyle/>
          <a:p>
            <a:r>
              <a:rPr lang="it-IT" sz="6000" dirty="0" err="1" smtClean="0"/>
              <a:t>Thank</a:t>
            </a:r>
            <a:r>
              <a:rPr lang="it-IT" sz="6000" dirty="0" smtClean="0"/>
              <a:t> </a:t>
            </a:r>
            <a:r>
              <a:rPr lang="it-IT" sz="6000" dirty="0" err="1" smtClean="0"/>
              <a:t>you</a:t>
            </a:r>
            <a:endParaRPr lang="it-IT" sz="6000" dirty="0"/>
          </a:p>
        </p:txBody>
      </p:sp>
      <p:sp>
        <p:nvSpPr>
          <p:cNvPr id="7" name="Sottotitolo 4"/>
          <p:cNvSpPr>
            <a:spLocks noGrp="1"/>
          </p:cNvSpPr>
          <p:nvPr>
            <p:ph type="subTitle" idx="1"/>
          </p:nvPr>
        </p:nvSpPr>
        <p:spPr>
          <a:xfrm>
            <a:off x="1541365" y="4501190"/>
            <a:ext cx="9337921" cy="1232066"/>
          </a:xfrm>
        </p:spPr>
        <p:txBody>
          <a:bodyPr/>
          <a:lstStyle/>
          <a:p>
            <a:pPr algn="l"/>
            <a:r>
              <a:rPr lang="it-IT" sz="2000" dirty="0" smtClean="0"/>
              <a:t>Chiara Castelli</a:t>
            </a:r>
            <a:br>
              <a:rPr lang="it-IT" sz="2000" dirty="0" smtClean="0"/>
            </a:br>
            <a:r>
              <a:rPr lang="it-IT" sz="2000" dirty="0" smtClean="0"/>
              <a:t>Tel. +39 348 1001107</a:t>
            </a:r>
            <a:br>
              <a:rPr lang="it-IT" sz="2000" dirty="0" smtClean="0"/>
            </a:br>
            <a:r>
              <a:rPr lang="it-IT" sz="2000" dirty="0" smtClean="0">
                <a:hlinkClick r:id="rId2"/>
              </a:rPr>
              <a:t>c.castelli@reply.eu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www.reply.com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5350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/>
          <p:nvPr/>
        </p:nvSpPr>
        <p:spPr>
          <a:xfrm rot="5400000">
            <a:off x="5755297" y="-4658733"/>
            <a:ext cx="720000" cy="1072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00" dirty="0">
              <a:solidFill>
                <a:srgbClr val="1DAC3E"/>
              </a:solidFill>
              <a:latin typeface="Arial Black"/>
              <a:cs typeface="Arial Black"/>
            </a:endParaRPr>
          </a:p>
        </p:txBody>
      </p:sp>
      <p:graphicFrame>
        <p:nvGraphicFramePr>
          <p:cNvPr id="5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479019"/>
              </p:ext>
            </p:extLst>
          </p:nvPr>
        </p:nvGraphicFramePr>
        <p:xfrm>
          <a:off x="737850" y="345267"/>
          <a:ext cx="10728000" cy="2484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89254"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SITI NUOVI NEL MESE DI OTTOBRE 2018</a:t>
                      </a:r>
                      <a:endParaRPr lang="de-DE" sz="1800" b="0" i="0" dirty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82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dirty="0" err="1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Nessuno</a:t>
                      </a:r>
                      <a:endParaRPr lang="de-DE" sz="1800" b="0" i="0" dirty="0" smtClean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8249">
                <a:tc>
                  <a:txBody>
                    <a:bodyPr/>
                    <a:lstStyle/>
                    <a:p>
                      <a:pPr algn="ctr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8249">
                <a:tc>
                  <a:txBody>
                    <a:bodyPr/>
                    <a:lstStyle/>
                    <a:p>
                      <a:pPr algn="l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Rechteck 4"/>
          <p:cNvSpPr/>
          <p:nvPr/>
        </p:nvSpPr>
        <p:spPr>
          <a:xfrm rot="5400000">
            <a:off x="5755297" y="-1265596"/>
            <a:ext cx="720000" cy="1072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00" dirty="0">
              <a:solidFill>
                <a:srgbClr val="1DAC3E"/>
              </a:solidFill>
              <a:latin typeface="Arial Black"/>
              <a:cs typeface="Arial Black"/>
            </a:endParaRPr>
          </a:p>
        </p:txBody>
      </p:sp>
      <p:graphicFrame>
        <p:nvGraphicFramePr>
          <p:cNvPr id="7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760453"/>
              </p:ext>
            </p:extLst>
          </p:nvPr>
        </p:nvGraphicFramePr>
        <p:xfrm>
          <a:off x="737850" y="3738404"/>
          <a:ext cx="10728000" cy="2484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89254"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SITI CHIUSI NEL MESE DI OTTOBRE 2018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8249">
                <a:tc>
                  <a:txBody>
                    <a:bodyPr/>
                    <a:lstStyle/>
                    <a:p>
                      <a:pPr algn="ctr"/>
                      <a:r>
                        <a:rPr lang="de-DE" sz="1800" b="0" i="0" dirty="0" err="1" smtClean="0">
                          <a:solidFill>
                            <a:srgbClr val="000000"/>
                          </a:solidFill>
                          <a:latin typeface="Arial  "/>
                          <a:cs typeface="Arial"/>
                        </a:rPr>
                        <a:t>Nessuno</a:t>
                      </a:r>
                      <a:endParaRPr lang="de-DE" sz="1800" b="0" i="0" dirty="0">
                        <a:solidFill>
                          <a:srgbClr val="000000"/>
                        </a:solidFill>
                        <a:latin typeface="Arial  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8249">
                <a:tc>
                  <a:txBody>
                    <a:bodyPr/>
                    <a:lstStyle/>
                    <a:p>
                      <a:pPr algn="l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8249">
                <a:tc>
                  <a:txBody>
                    <a:bodyPr/>
                    <a:lstStyle/>
                    <a:p>
                      <a:pPr algn="l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B29D2-0877-4FAC-9DF8-6EC3DF9A57FA}" type="slidenum">
              <a:rPr lang="en-US" sz="1000" smtClean="0"/>
              <a:pPr/>
              <a:t>2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6434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0"/>
          </p:nvPr>
        </p:nvSpPr>
        <p:spPr>
          <a:xfrm>
            <a:off x="1459819" y="58845"/>
            <a:ext cx="9272362" cy="438427"/>
          </a:xfrm>
        </p:spPr>
        <p:txBody>
          <a:bodyPr/>
          <a:lstStyle/>
          <a:p>
            <a:r>
              <a:rPr lang="it-IT" i="1" dirty="0" smtClean="0"/>
              <a:t>INVESTIMENTI PUBBLICITARI in migliaia di euro per DEVICE/STRUMENTO</a:t>
            </a:r>
            <a:endParaRPr lang="it-IT" i="1" dirty="0"/>
          </a:p>
        </p:txBody>
      </p:sp>
      <p:graphicFrame>
        <p:nvGraphicFramePr>
          <p:cNvPr id="7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119386"/>
              </p:ext>
            </p:extLst>
          </p:nvPr>
        </p:nvGraphicFramePr>
        <p:xfrm>
          <a:off x="153845" y="507729"/>
          <a:ext cx="8075119" cy="5525837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000000">
                        <a:tint val="50000"/>
                        <a:satMod val="300000"/>
                      </a:srgbClr>
                    </a:gs>
                    <a:gs pos="35000">
                      <a:srgbClr val="000000">
                        <a:tint val="37000"/>
                        <a:satMod val="300000"/>
                      </a:srgbClr>
                    </a:gs>
                    <a:gs pos="100000">
                      <a:srgbClr val="000000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10106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80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09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737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3938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1404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2058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3882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5836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3060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41790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3" marR="45723" marT="45718" marB="45718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DESKTOP/TABLET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SMARTPHONE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SMART TV/CONS.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27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45725" marR="45725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69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Gennaio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20.577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-8,2%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6.022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25,4%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-48,5%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26.619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-2,3%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09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Febbraio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27.514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4,0%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7.891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22,7%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8,0%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35.473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7,7%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Marzo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32.256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-2,9%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10.130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22,1%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147,0%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42.487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2,3%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Aprile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29.077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-0,9%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10.484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41,9%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-59,1%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39.615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7,5%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Maggio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32.257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-9,5%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10.674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23,8%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-20,2%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42.997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-3,0%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56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Giugno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32.802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2,3%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10.706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38,2%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-72,3%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43.542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9,1%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Luglio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24.561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7,6%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8.744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42,0%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6,3%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33.345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14,9%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Agosto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13.205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-8,9%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5.228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19,1%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132,2%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18.448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-2,4%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29.991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-5,5%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10.606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31,5%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-27,4%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40.656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2,0%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60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Ottobre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35.079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-1,5%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11.960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35,2%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142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166,5%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47.180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6,0%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684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Tot.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277.318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-2,3%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92.445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30,7%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597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-9,1%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370.360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4,3%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10" name="Segnaposto numero diapositiva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B29D2-0877-4FAC-9DF8-6EC3DF9A57FA}" type="slidenum">
              <a:rPr lang="en-US" sz="1000" smtClean="0"/>
              <a:pPr/>
              <a:t>3</a:t>
            </a:fld>
            <a:endParaRPr lang="en-US" sz="1000" dirty="0"/>
          </a:p>
        </p:txBody>
      </p:sp>
      <p:sp>
        <p:nvSpPr>
          <p:cNvPr id="20" name="Rettangolo 19"/>
          <p:cNvSpPr/>
          <p:nvPr/>
        </p:nvSpPr>
        <p:spPr>
          <a:xfrm>
            <a:off x="1288129" y="6159261"/>
            <a:ext cx="6117262" cy="626701"/>
          </a:xfrm>
          <a:prstGeom prst="rect">
            <a:avLst/>
          </a:prstGeom>
          <a:noFill/>
          <a:ln>
            <a:solidFill>
              <a:srgbClr val="5A6F90"/>
            </a:solidFill>
          </a:ln>
          <a:effectLst>
            <a:outerShdw blurRad="50800" dist="38100" dir="5400000" algn="t" rotWithShape="0">
              <a:schemeClr val="bg1">
                <a:lumMod val="75000"/>
                <a:alpha val="40000"/>
              </a:scheme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108000" tIns="36000" rIns="108000" bIns="36000" anchor="ctr">
            <a:spAutoFit/>
          </a:bodyPr>
          <a:lstStyle/>
          <a:p>
            <a:pPr algn="ctr"/>
            <a:r>
              <a:rPr lang="it-IT" sz="1200" b="1" dirty="0" smtClean="0">
                <a:cs typeface="Arial" panose="020B0604020202020204" pitchFamily="34" charset="0"/>
              </a:rPr>
              <a:t>L’80% </a:t>
            </a:r>
            <a:r>
              <a:rPr lang="it-IT" sz="1200" b="1" dirty="0">
                <a:cs typeface="Arial" panose="020B0604020202020204" pitchFamily="34" charset="0"/>
              </a:rPr>
              <a:t>delle </a:t>
            </a:r>
            <a:r>
              <a:rPr lang="it-IT" sz="1200" b="1" dirty="0" smtClean="0">
                <a:cs typeface="Arial" panose="020B0604020202020204" pitchFamily="34" charset="0"/>
              </a:rPr>
              <a:t>Aziende </a:t>
            </a:r>
            <a:r>
              <a:rPr lang="it-IT" sz="1200" b="1" dirty="0">
                <a:cs typeface="Arial" panose="020B0604020202020204" pitchFamily="34" charset="0"/>
              </a:rPr>
              <a:t>dichiaranti ha un dato </a:t>
            </a:r>
            <a:r>
              <a:rPr lang="it-IT" sz="1200" b="1" dirty="0" smtClean="0">
                <a:cs typeface="Arial" panose="020B0604020202020204" pitchFamily="34" charset="0"/>
              </a:rPr>
              <a:t>positivo nel mese di Ottobre 2018 per </a:t>
            </a:r>
            <a:r>
              <a:rPr lang="it-IT" sz="1200" b="1" dirty="0" smtClean="0">
                <a:cs typeface="Arial" panose="020B0604020202020204" pitchFamily="34" charset="0"/>
              </a:rPr>
              <a:t>Smartphone </a:t>
            </a:r>
            <a:r>
              <a:rPr lang="it-IT" sz="1200" b="1" dirty="0" smtClean="0">
                <a:cs typeface="Arial" panose="020B0604020202020204" pitchFamily="34" charset="0"/>
              </a:rPr>
              <a:t>rispetto lo stesso mese dell’anno precedente</a:t>
            </a:r>
            <a:r>
              <a:rPr lang="it-IT" sz="1200" b="1" dirty="0" smtClean="0">
                <a:cs typeface="Arial" panose="020B0604020202020204" pitchFamily="34" charset="0"/>
              </a:rPr>
              <a:t>.  </a:t>
            </a:r>
          </a:p>
          <a:p>
            <a:pPr algn="ctr"/>
            <a:r>
              <a:rPr lang="it-IT" sz="1200" b="1" dirty="0" smtClean="0">
                <a:cs typeface="Arial" panose="020B0604020202020204" pitchFamily="34" charset="0"/>
              </a:rPr>
              <a:t>La </a:t>
            </a:r>
            <a:r>
              <a:rPr lang="it-IT" sz="1200" b="1" dirty="0" smtClean="0">
                <a:cs typeface="Arial" panose="020B0604020202020204" pitchFamily="34" charset="0"/>
              </a:rPr>
              <a:t>quota di investimenti su Smart Tv/Console cresce per tutte le </a:t>
            </a:r>
            <a:r>
              <a:rPr lang="it-IT" sz="1200" b="1" dirty="0" smtClean="0">
                <a:cs typeface="Arial" panose="020B0604020202020204" pitchFamily="34" charset="0"/>
              </a:rPr>
              <a:t>dichiaranti.</a:t>
            </a:r>
            <a:endParaRPr lang="it-IT" sz="1200" b="1" dirty="0">
              <a:cs typeface="Arial" panose="020B0604020202020204" pitchFamily="34" charset="0"/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8513871" y="517933"/>
            <a:ext cx="3500655" cy="5733017"/>
            <a:chOff x="8513871" y="517933"/>
            <a:chExt cx="3500655" cy="5733017"/>
          </a:xfrm>
        </p:grpSpPr>
        <p:graphicFrame>
          <p:nvGraphicFramePr>
            <p:cNvPr id="15" name="Grafico 1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355540053"/>
                </p:ext>
              </p:extLst>
            </p:nvPr>
          </p:nvGraphicFramePr>
          <p:xfrm>
            <a:off x="8518667" y="550333"/>
            <a:ext cx="3419481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" name="Rettangolo 1"/>
            <p:cNvSpPr/>
            <p:nvPr/>
          </p:nvSpPr>
          <p:spPr>
            <a:xfrm>
              <a:off x="8513871" y="517933"/>
              <a:ext cx="3456000" cy="2808000"/>
            </a:xfrm>
            <a:prstGeom prst="rect">
              <a:avLst/>
            </a:prstGeom>
            <a:noFill/>
            <a:ln>
              <a:solidFill>
                <a:srgbClr val="5A6F90"/>
              </a:solidFill>
            </a:ln>
            <a:effectLst>
              <a:outerShdw blurRad="50800" dist="38100" dir="5400000" algn="t" rotWithShape="0">
                <a:schemeClr val="bg1">
                  <a:lumMod val="75000"/>
                  <a:alpha val="40000"/>
                </a:schemeClr>
              </a:out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square" lIns="108000" tIns="108000" rIns="108000" bIns="108000">
              <a:spAutoFit/>
            </a:bodyPr>
            <a:lstStyle/>
            <a:p>
              <a:pPr algn="just"/>
              <a:endParaRPr lang="it-IT" sz="13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13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CasellaDiTesto 1"/>
            <p:cNvSpPr txBox="1"/>
            <p:nvPr/>
          </p:nvSpPr>
          <p:spPr>
            <a:xfrm>
              <a:off x="9213437" y="1345767"/>
              <a:ext cx="4965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0,3</a:t>
              </a:r>
              <a:r>
                <a:rPr lang="it-IT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</a:t>
              </a:r>
              <a:endParaRPr lang="it-IT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CasellaDiTesto 1"/>
            <p:cNvSpPr txBox="1"/>
            <p:nvPr/>
          </p:nvSpPr>
          <p:spPr>
            <a:xfrm>
              <a:off x="10826955" y="1260524"/>
              <a:ext cx="4965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0,1%</a:t>
              </a:r>
              <a:endParaRPr lang="it-IT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10282148" y="3435693"/>
              <a:ext cx="1656000" cy="2808000"/>
            </a:xfrm>
            <a:prstGeom prst="rect">
              <a:avLst/>
            </a:prstGeom>
            <a:noFill/>
            <a:ln>
              <a:solidFill>
                <a:srgbClr val="5A6F90"/>
              </a:solidFill>
            </a:ln>
            <a:effectLst>
              <a:outerShdw blurRad="50800" dist="38100" dir="5400000" algn="t" rotWithShape="0">
                <a:schemeClr val="bg1">
                  <a:lumMod val="75000"/>
                  <a:alpha val="40000"/>
                </a:schemeClr>
              </a:out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square" lIns="108000" tIns="108000" rIns="108000" bIns="108000">
              <a:spAutoFit/>
            </a:bodyPr>
            <a:lstStyle/>
            <a:p>
              <a:pPr algn="just"/>
              <a:endParaRPr lang="it-IT" sz="13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13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ttangolo 17"/>
            <p:cNvSpPr/>
            <p:nvPr/>
          </p:nvSpPr>
          <p:spPr>
            <a:xfrm>
              <a:off x="8518667" y="3442950"/>
              <a:ext cx="1656000" cy="2808000"/>
            </a:xfrm>
            <a:prstGeom prst="rect">
              <a:avLst/>
            </a:prstGeom>
            <a:noFill/>
            <a:ln>
              <a:solidFill>
                <a:srgbClr val="5A6F90"/>
              </a:solidFill>
            </a:ln>
            <a:effectLst>
              <a:outerShdw blurRad="50800" dist="38100" dir="5400000" algn="t" rotWithShape="0">
                <a:schemeClr val="bg1">
                  <a:lumMod val="75000"/>
                  <a:alpha val="40000"/>
                </a:schemeClr>
              </a:out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square" lIns="108000" tIns="108000" rIns="108000" bIns="108000">
              <a:spAutoFit/>
            </a:bodyPr>
            <a:lstStyle/>
            <a:p>
              <a:pPr algn="just"/>
              <a:endParaRPr lang="it-IT" sz="13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13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22" name="Grafico 2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756400903"/>
                </p:ext>
              </p:extLst>
            </p:nvPr>
          </p:nvGraphicFramePr>
          <p:xfrm>
            <a:off x="8513871" y="3499914"/>
            <a:ext cx="1682792" cy="274377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23" name="Grafico 2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260542825"/>
                </p:ext>
              </p:extLst>
            </p:nvPr>
          </p:nvGraphicFramePr>
          <p:xfrm>
            <a:off x="10166676" y="3462228"/>
            <a:ext cx="184785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6208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build="p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0"/>
          </p:nvPr>
        </p:nvSpPr>
        <p:spPr>
          <a:xfrm>
            <a:off x="1459819" y="45720"/>
            <a:ext cx="9272362" cy="438427"/>
          </a:xfrm>
        </p:spPr>
        <p:txBody>
          <a:bodyPr/>
          <a:lstStyle/>
          <a:p>
            <a:r>
              <a:rPr lang="it-IT" i="1" dirty="0" smtClean="0"/>
              <a:t>INVESTIMENTI PUBBLICITARI in migliaia di euro per FRUIZIONE</a:t>
            </a:r>
          </a:p>
        </p:txBody>
      </p:sp>
      <p:graphicFrame>
        <p:nvGraphicFramePr>
          <p:cNvPr id="7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404072"/>
              </p:ext>
            </p:extLst>
          </p:nvPr>
        </p:nvGraphicFramePr>
        <p:xfrm>
          <a:off x="371830" y="713066"/>
          <a:ext cx="6917388" cy="5425615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000000">
                        <a:tint val="50000"/>
                        <a:satMod val="300000"/>
                      </a:srgbClr>
                    </a:gs>
                    <a:gs pos="35000">
                      <a:srgbClr val="000000">
                        <a:tint val="37000"/>
                        <a:satMod val="300000"/>
                      </a:srgbClr>
                    </a:gs>
                    <a:gs pos="100000">
                      <a:srgbClr val="000000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10931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49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249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49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2496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29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5607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1529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1790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3" marR="45723" marT="45718" marB="45718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BROWSING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27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45725" marR="45725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69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Gennaio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25.344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-4,4%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1.274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68,3%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26.619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-2,3%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09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Febbraio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33.961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5,8%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1.512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78,2%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35.473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7,7%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Marzo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41.032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1,3%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1.455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37,2%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42.487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2,3%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Aprile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37.872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5,8%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1.743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64,9%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39.615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7,5%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Maggio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41.235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-4,3%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1.762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39,6%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42.997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-3,0%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56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Giugno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41.480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6,5%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2.062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109,7%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43.542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9,1%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Luglio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31.495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12,0%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1.850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105,9%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33.345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14,9%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Agosto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17.654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-3,4%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794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26,0%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18.448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-2,4%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39.032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0,8%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1.623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41,4%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40.656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2,0%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60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Ottobre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44.961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4,5%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2.219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51,9%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47.180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6,0%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684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Tot.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354.066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2,6%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16.294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61,2%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370.360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4,3%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B29D2-0877-4FAC-9DF8-6EC3DF9A57FA}" type="slidenum">
              <a:rPr lang="en-US" sz="1000" smtClean="0"/>
              <a:pPr/>
              <a:t>4</a:t>
            </a:fld>
            <a:endParaRPr lang="en-US" sz="1000" dirty="0"/>
          </a:p>
        </p:txBody>
      </p:sp>
      <p:grpSp>
        <p:nvGrpSpPr>
          <p:cNvPr id="3" name="Gruppo 2"/>
          <p:cNvGrpSpPr/>
          <p:nvPr/>
        </p:nvGrpSpPr>
        <p:grpSpPr>
          <a:xfrm>
            <a:off x="7498789" y="598296"/>
            <a:ext cx="4549737" cy="5681181"/>
            <a:chOff x="7498789" y="598296"/>
            <a:chExt cx="4549737" cy="5681181"/>
          </a:xfrm>
        </p:grpSpPr>
        <p:grpSp>
          <p:nvGrpSpPr>
            <p:cNvPr id="5" name="Gruppo 4"/>
            <p:cNvGrpSpPr/>
            <p:nvPr/>
          </p:nvGrpSpPr>
          <p:grpSpPr>
            <a:xfrm>
              <a:off x="7498789" y="613183"/>
              <a:ext cx="4549737" cy="5666294"/>
              <a:chOff x="7498789" y="841782"/>
              <a:chExt cx="4549737" cy="5666294"/>
            </a:xfrm>
          </p:grpSpPr>
          <p:sp>
            <p:nvSpPr>
              <p:cNvPr id="9" name="Rettangolo 8"/>
              <p:cNvSpPr/>
              <p:nvPr/>
            </p:nvSpPr>
            <p:spPr>
              <a:xfrm>
                <a:off x="7512526" y="3323710"/>
                <a:ext cx="4536000" cy="1726215"/>
              </a:xfrm>
              <a:prstGeom prst="rect">
                <a:avLst/>
              </a:prstGeom>
              <a:noFill/>
              <a:ln>
                <a:solidFill>
                  <a:srgbClr val="5A6F90"/>
                </a:solidFill>
              </a:ln>
              <a:effectLst>
                <a:outerShdw blurRad="50800" dist="38100" dir="5400000" algn="t" rotWithShape="0">
                  <a:schemeClr val="bg1">
                    <a:lumMod val="75000"/>
                    <a:alpha val="40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txBody>
              <a:bodyPr wrap="square" lIns="108000" tIns="108000" rIns="108000" bIns="108000">
                <a:spAutoFit/>
              </a:bodyPr>
              <a:lstStyle/>
              <a:p>
                <a:pPr algn="just"/>
                <a:r>
                  <a:rPr lang="it-IT" sz="1300" b="1" dirty="0" smtClean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BROWSING</a:t>
                </a: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endParaRPr>
              </a:p>
              <a:p>
                <a:pPr marL="285750" indent="-285750" algn="just">
                  <a:buFont typeface="Wingdings" panose="05000000000000000000" pitchFamily="2" charset="2"/>
                  <a:buChar char="ü"/>
                </a:pPr>
                <a:r>
                  <a:rPr lang="it-IT" sz="1300" dirty="0" smtClean="0">
                    <a:cs typeface="Arial" panose="020B0604020202020204" pitchFamily="34" charset="0"/>
                  </a:rPr>
                  <a:t>Il</a:t>
                </a:r>
                <a:r>
                  <a:rPr lang="it-IT" sz="1300" b="1" dirty="0" smtClean="0">
                    <a:cs typeface="Arial" panose="020B0604020202020204" pitchFamily="34" charset="0"/>
                  </a:rPr>
                  <a:t> 77% </a:t>
                </a:r>
                <a:r>
                  <a:rPr lang="it-IT" sz="1300" dirty="0">
                    <a:cs typeface="Arial" panose="020B0604020202020204" pitchFamily="34" charset="0"/>
                  </a:rPr>
                  <a:t>dell’erogato è generato da</a:t>
                </a:r>
                <a:r>
                  <a:rPr lang="it-IT" sz="1300" b="1" dirty="0">
                    <a:cs typeface="Arial" panose="020B0604020202020204" pitchFamily="34" charset="0"/>
                  </a:rPr>
                  <a:t> </a:t>
                </a:r>
                <a:r>
                  <a:rPr lang="it-IT" sz="1300" b="1" dirty="0" smtClean="0">
                    <a:cs typeface="Arial" panose="020B0604020202020204" pitchFamily="34" charset="0"/>
                  </a:rPr>
                  <a:t>Desktop/Tablet </a:t>
                </a:r>
                <a:r>
                  <a:rPr lang="it-IT" sz="1300" dirty="0" smtClean="0">
                    <a:cs typeface="Arial" panose="020B0604020202020204" pitchFamily="34" charset="0"/>
                  </a:rPr>
                  <a:t>(82% ad ottobre 2017) ed il restante </a:t>
                </a:r>
                <a:r>
                  <a:rPr lang="it-IT" sz="1300" b="1" dirty="0" smtClean="0">
                    <a:cs typeface="Arial" panose="020B0604020202020204" pitchFamily="34" charset="0"/>
                  </a:rPr>
                  <a:t>23%</a:t>
                </a:r>
                <a:r>
                  <a:rPr lang="it-IT" sz="1300" dirty="0" smtClean="0">
                    <a:cs typeface="Arial" panose="020B0604020202020204" pitchFamily="34" charset="0"/>
                  </a:rPr>
                  <a:t> da </a:t>
                </a:r>
                <a:r>
                  <a:rPr lang="it-IT" sz="1300" b="1" dirty="0" smtClean="0">
                    <a:cs typeface="Arial" panose="020B0604020202020204" pitchFamily="34" charset="0"/>
                  </a:rPr>
                  <a:t>Smartphone</a:t>
                </a:r>
                <a:r>
                  <a:rPr lang="it-IT" sz="1300" dirty="0" smtClean="0">
                    <a:cs typeface="Arial" panose="020B0604020202020204" pitchFamily="34" charset="0"/>
                  </a:rPr>
                  <a:t> (18% ad ottobre 2017)</a:t>
                </a:r>
                <a:endParaRPr lang="it-IT" sz="1300" dirty="0">
                  <a:cs typeface="Arial" panose="020B0604020202020204" pitchFamily="34" charset="0"/>
                </a:endParaRPr>
              </a:p>
              <a:p>
                <a:pPr algn="just"/>
                <a:endParaRPr lang="it-IT" sz="500" dirty="0" smtClean="0">
                  <a:solidFill>
                    <a:srgbClr val="FF0000"/>
                  </a:solidFill>
                  <a:latin typeface="+mj-lt"/>
                  <a:cs typeface="Arial" panose="020B0604020202020204" pitchFamily="34" charset="0"/>
                </a:endParaRPr>
              </a:p>
              <a:p>
                <a:pPr marL="285750" indent="-285750" algn="just">
                  <a:buFont typeface="Wingdings" panose="05000000000000000000" pitchFamily="2" charset="2"/>
                  <a:buChar char="ü"/>
                </a:pPr>
                <a:r>
                  <a:rPr lang="it-IT" sz="1300" dirty="0" smtClean="0">
                    <a:latin typeface="+mj-lt"/>
                    <a:cs typeface="Arial" panose="020B0604020202020204" pitchFamily="34" charset="0"/>
                  </a:rPr>
                  <a:t>Il </a:t>
                </a:r>
                <a:r>
                  <a:rPr lang="it-IT" sz="1300" b="1" dirty="0" smtClean="0">
                    <a:latin typeface="+mj-lt"/>
                    <a:cs typeface="Arial" panose="020B0604020202020204" pitchFamily="34" charset="0"/>
                  </a:rPr>
                  <a:t>58% è erogato su Banner </a:t>
                </a:r>
                <a:r>
                  <a:rPr lang="it-IT" sz="1300" dirty="0" smtClean="0">
                    <a:latin typeface="+mj-lt"/>
                    <a:cs typeface="Arial" panose="020B0604020202020204" pitchFamily="34" charset="0"/>
                  </a:rPr>
                  <a:t>(61% ad ottobre 2017) e </a:t>
                </a:r>
                <a:r>
                  <a:rPr lang="it-IT" sz="5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it-IT" sz="1300" dirty="0" smtClean="0">
                    <a:cs typeface="Arial" panose="020B0604020202020204" pitchFamily="34" charset="0"/>
                  </a:rPr>
                  <a:t>il </a:t>
                </a:r>
                <a:r>
                  <a:rPr lang="it-IT" sz="1300" b="1" dirty="0" smtClean="0">
                    <a:cs typeface="Arial" panose="020B0604020202020204" pitchFamily="34" charset="0"/>
                  </a:rPr>
                  <a:t>24% su Video </a:t>
                </a:r>
                <a:r>
                  <a:rPr lang="it-IT" sz="1300" dirty="0" smtClean="0">
                    <a:cs typeface="Arial" panose="020B0604020202020204" pitchFamily="34" charset="0"/>
                  </a:rPr>
                  <a:t>(allineato ad ottobre 2017)</a:t>
                </a:r>
                <a:endParaRPr lang="it-IT" sz="1300" b="1" dirty="0" smtClean="0"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" name="Rettangolo 9"/>
              <p:cNvSpPr/>
              <p:nvPr/>
            </p:nvSpPr>
            <p:spPr>
              <a:xfrm>
                <a:off x="7512526" y="5135805"/>
                <a:ext cx="4536000" cy="1372271"/>
              </a:xfrm>
              <a:prstGeom prst="rect">
                <a:avLst/>
              </a:prstGeom>
              <a:noFill/>
              <a:ln>
                <a:solidFill>
                  <a:srgbClr val="5A6F90"/>
                </a:solidFill>
              </a:ln>
              <a:effectLst>
                <a:outerShdw blurRad="50800" dist="38100" dir="5400000" algn="t" rotWithShape="0">
                  <a:schemeClr val="bg1">
                    <a:lumMod val="75000"/>
                    <a:alpha val="40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txBody>
              <a:bodyPr wrap="square" lIns="108000" tIns="108000" rIns="108000" bIns="108000">
                <a:spAutoFit/>
              </a:bodyPr>
              <a:lstStyle/>
              <a:p>
                <a:pPr algn="just"/>
                <a:r>
                  <a:rPr lang="it-IT" sz="1300" b="1" dirty="0" smtClean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APP</a:t>
                </a:r>
              </a:p>
              <a:p>
                <a:pPr marL="285750" indent="-285750" algn="just">
                  <a:buFont typeface="Wingdings" panose="05000000000000000000" pitchFamily="2" charset="2"/>
                  <a:buChar char="ü"/>
                </a:pPr>
                <a:endParaRPr lang="it-IT" sz="500" b="1" dirty="0" smtClean="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  <a:p>
                <a:pPr marL="285750" indent="-285750" algn="just">
                  <a:buFont typeface="Wingdings" panose="05000000000000000000" pitchFamily="2" charset="2"/>
                  <a:buChar char="ü"/>
                </a:pPr>
                <a:r>
                  <a:rPr lang="it-IT" sz="1300" dirty="0" smtClean="0">
                    <a:cs typeface="Arial" panose="020B0604020202020204" pitchFamily="34" charset="0"/>
                  </a:rPr>
                  <a:t>Il dato di ottobre è positivo per il </a:t>
                </a:r>
                <a:r>
                  <a:rPr lang="it-IT" sz="1300" b="1" dirty="0" smtClean="0">
                    <a:cs typeface="Arial" panose="020B0604020202020204" pitchFamily="34" charset="0"/>
                  </a:rPr>
                  <a:t>57%</a:t>
                </a:r>
                <a:r>
                  <a:rPr lang="it-IT" sz="1300" dirty="0" smtClean="0">
                    <a:cs typeface="Arial" panose="020B0604020202020204" pitchFamily="34" charset="0"/>
                  </a:rPr>
                  <a:t> </a:t>
                </a:r>
                <a:r>
                  <a:rPr lang="it-IT" sz="1300" dirty="0" smtClean="0">
                    <a:cs typeface="Arial" panose="020B0604020202020204" pitchFamily="34" charset="0"/>
                  </a:rPr>
                  <a:t>delle Aziende dichiaranti</a:t>
                </a:r>
                <a:endParaRPr lang="it-IT" sz="1300" dirty="0">
                  <a:cs typeface="Arial" panose="020B0604020202020204" pitchFamily="34" charset="0"/>
                </a:endParaRPr>
              </a:p>
              <a:p>
                <a:pPr algn="just"/>
                <a:endParaRPr lang="it-IT" sz="500" dirty="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  <a:p>
                <a:pPr marL="285750" indent="-285750" algn="just">
                  <a:buFont typeface="Wingdings" panose="05000000000000000000" pitchFamily="2" charset="2"/>
                  <a:buChar char="ü"/>
                </a:pPr>
                <a:r>
                  <a:rPr lang="it-IT" sz="1300" dirty="0" smtClean="0">
                    <a:cs typeface="Arial" panose="020B0604020202020204" pitchFamily="34" charset="0"/>
                  </a:rPr>
                  <a:t>Il </a:t>
                </a:r>
                <a:r>
                  <a:rPr lang="it-IT" sz="1300" b="1" dirty="0" smtClean="0">
                    <a:cs typeface="Arial" panose="020B0604020202020204" pitchFamily="34" charset="0"/>
                  </a:rPr>
                  <a:t>45% </a:t>
                </a:r>
                <a:r>
                  <a:rPr lang="it-IT" sz="1300" dirty="0" smtClean="0">
                    <a:cs typeface="Arial" panose="020B0604020202020204" pitchFamily="34" charset="0"/>
                  </a:rPr>
                  <a:t>è erogato su </a:t>
                </a:r>
                <a:r>
                  <a:rPr lang="it-IT" sz="1300" b="1" dirty="0" smtClean="0">
                    <a:cs typeface="Arial" panose="020B0604020202020204" pitchFamily="34" charset="0"/>
                  </a:rPr>
                  <a:t>Banner </a:t>
                </a:r>
                <a:r>
                  <a:rPr lang="it-IT" sz="1300" dirty="0" smtClean="0">
                    <a:cs typeface="Arial" panose="020B0604020202020204" pitchFamily="34" charset="0"/>
                  </a:rPr>
                  <a:t>(54% ad ottobre 2017) e il </a:t>
                </a:r>
                <a:r>
                  <a:rPr lang="it-IT" sz="1300" b="1" dirty="0" smtClean="0">
                    <a:cs typeface="Arial" panose="020B0604020202020204" pitchFamily="34" charset="0"/>
                  </a:rPr>
                  <a:t>51%</a:t>
                </a:r>
                <a:r>
                  <a:rPr lang="it-IT" sz="1300" dirty="0" smtClean="0">
                    <a:cs typeface="Arial" panose="020B0604020202020204" pitchFamily="34" charset="0"/>
                  </a:rPr>
                  <a:t> su </a:t>
                </a:r>
                <a:r>
                  <a:rPr lang="it-IT" sz="1300" b="1" dirty="0" smtClean="0">
                    <a:cs typeface="Arial" panose="020B0604020202020204" pitchFamily="34" charset="0"/>
                  </a:rPr>
                  <a:t>Video</a:t>
                </a:r>
                <a:r>
                  <a:rPr lang="it-IT" sz="1300" dirty="0" smtClean="0">
                    <a:cs typeface="Arial" panose="020B0604020202020204" pitchFamily="34" charset="0"/>
                  </a:rPr>
                  <a:t> (37% ad ottobre 2017)</a:t>
                </a:r>
                <a:endParaRPr lang="it-IT" sz="500" b="1" dirty="0">
                  <a:cs typeface="Arial" panose="020B0604020202020204" pitchFamily="34" charset="0"/>
                </a:endParaRPr>
              </a:p>
            </p:txBody>
          </p:sp>
          <p:sp>
            <p:nvSpPr>
              <p:cNvPr id="15" name="Rettangolo 14"/>
              <p:cNvSpPr/>
              <p:nvPr/>
            </p:nvSpPr>
            <p:spPr>
              <a:xfrm>
                <a:off x="7498789" y="841782"/>
                <a:ext cx="4536000" cy="2376000"/>
              </a:xfrm>
              <a:prstGeom prst="rect">
                <a:avLst/>
              </a:prstGeom>
              <a:noFill/>
              <a:ln>
                <a:solidFill>
                  <a:srgbClr val="5A6F90"/>
                </a:solidFill>
              </a:ln>
              <a:effectLst>
                <a:outerShdw blurRad="50800" dist="38100" dir="5400000" algn="t" rotWithShape="0">
                  <a:schemeClr val="bg1">
                    <a:lumMod val="75000"/>
                    <a:alpha val="40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txBody>
              <a:bodyPr wrap="square" lIns="108000" tIns="108000" rIns="108000" bIns="108000">
                <a:spAutoFit/>
              </a:bodyPr>
              <a:lstStyle/>
              <a:p>
                <a:pPr algn="just"/>
                <a:endParaRPr lang="it-IT" sz="13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13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aphicFrame>
          <p:nvGraphicFramePr>
            <p:cNvPr id="12" name="Grafico 1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76073879"/>
                </p:ext>
              </p:extLst>
            </p:nvPr>
          </p:nvGraphicFramePr>
          <p:xfrm>
            <a:off x="7498789" y="598296"/>
            <a:ext cx="4536000" cy="24968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74291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0"/>
          </p:nvPr>
        </p:nvSpPr>
        <p:spPr>
          <a:xfrm>
            <a:off x="1211580" y="45607"/>
            <a:ext cx="9768840" cy="438427"/>
          </a:xfrm>
        </p:spPr>
        <p:txBody>
          <a:bodyPr/>
          <a:lstStyle/>
          <a:p>
            <a:r>
              <a:rPr lang="it-IT" i="1" dirty="0"/>
              <a:t>INVESTIMENTI PUBBLICITARI in </a:t>
            </a:r>
            <a:r>
              <a:rPr lang="it-IT" i="1" dirty="0" smtClean="0"/>
              <a:t>migliaia di euro per </a:t>
            </a:r>
            <a:r>
              <a:rPr lang="it-IT" i="1" dirty="0" err="1" smtClean="0"/>
              <a:t>MODALITà</a:t>
            </a:r>
            <a:r>
              <a:rPr lang="it-IT" i="1" dirty="0" smtClean="0"/>
              <a:t> DI VENDITA</a:t>
            </a:r>
            <a:endParaRPr lang="it-IT" i="1" dirty="0"/>
          </a:p>
        </p:txBody>
      </p:sp>
      <p:graphicFrame>
        <p:nvGraphicFramePr>
          <p:cNvPr id="5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185565"/>
              </p:ext>
            </p:extLst>
          </p:nvPr>
        </p:nvGraphicFramePr>
        <p:xfrm>
          <a:off x="336885" y="834190"/>
          <a:ext cx="8106855" cy="5530661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000000">
                        <a:tint val="50000"/>
                        <a:satMod val="300000"/>
                      </a:srgbClr>
                    </a:gs>
                    <a:gs pos="35000">
                      <a:srgbClr val="000000">
                        <a:tint val="37000"/>
                        <a:satMod val="300000"/>
                      </a:srgbClr>
                    </a:gs>
                    <a:gs pos="100000">
                      <a:srgbClr val="000000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10266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86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29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13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136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2136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6808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3701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3046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9893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468801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3" marR="45723" marT="45718" marB="45718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IMPRESSION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TEMPO 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PERFORMANCE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19" marR="45719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Totale</a:t>
                      </a:r>
                    </a:p>
                  </a:txBody>
                  <a:tcPr marL="45719" marR="45719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27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1" marR="45721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45721" marR="45721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69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Gennaio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19.970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-3,0%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4.424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-1,4%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2.225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1,9%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26.619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-2,3%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09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Febbraio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25.331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3,5%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7.598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18,9%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2.545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21,6%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35.473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7,7%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Marzo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31.185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2,3%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8.063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-3,4%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3.239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19,8%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42.487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2,3%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77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Aprile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28.985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5,6%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7.725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11,9%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2.905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16,1%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39.615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7,5%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Maggio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30.952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-5,6%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8.533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-2,2%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3.512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24,6%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42.997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-3,0%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56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Giugno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30.241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4,2%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10.320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21,7%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2.980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23,4%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43.542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9,1%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Luglio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24.121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16,1%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6.270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4,2%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2.954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33,0%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33.345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14,9%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Agosto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13.196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-4,9%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3.091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-7,1%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2.161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27,9%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18.448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-2,4%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29.584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0,1%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8.027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0,1%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3.044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31,9%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40.656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2,0%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Ottobre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35.537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4,9%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8.180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-4,0%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3.463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63,9%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47.180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6,0%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684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Tot.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269.102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2,4%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72.231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4,4%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29.027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26,0%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370.360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4,3%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B29D2-0877-4FAC-9DF8-6EC3DF9A57FA}" type="slidenum">
              <a:rPr lang="en-US" sz="1000" smtClean="0"/>
              <a:pPr/>
              <a:t>5</a:t>
            </a:fld>
            <a:endParaRPr lang="en-US" sz="1000" dirty="0"/>
          </a:p>
        </p:txBody>
      </p:sp>
      <p:grpSp>
        <p:nvGrpSpPr>
          <p:cNvPr id="13" name="Gruppo 12"/>
          <p:cNvGrpSpPr/>
          <p:nvPr/>
        </p:nvGrpSpPr>
        <p:grpSpPr>
          <a:xfrm>
            <a:off x="8654551" y="486143"/>
            <a:ext cx="3174908" cy="6126776"/>
            <a:chOff x="8654551" y="486143"/>
            <a:chExt cx="3174908" cy="6126776"/>
          </a:xfrm>
        </p:grpSpPr>
        <p:sp>
          <p:nvSpPr>
            <p:cNvPr id="8" name="Rettangolo 7"/>
            <p:cNvSpPr/>
            <p:nvPr/>
          </p:nvSpPr>
          <p:spPr>
            <a:xfrm>
              <a:off x="8661459" y="3368637"/>
              <a:ext cx="3168000" cy="1116000"/>
            </a:xfrm>
            <a:prstGeom prst="rect">
              <a:avLst/>
            </a:prstGeom>
            <a:noFill/>
            <a:ln>
              <a:solidFill>
                <a:srgbClr val="5A6F90"/>
              </a:solidFill>
            </a:ln>
            <a:effectLst>
              <a:outerShdw blurRad="50800" dist="38100" dir="5400000" algn="t" rotWithShape="0">
                <a:schemeClr val="bg1">
                  <a:lumMod val="75000"/>
                  <a:alpha val="40000"/>
                </a:schemeClr>
              </a:out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square" lIns="108000" tIns="108000" rIns="108000" bIns="108000">
              <a:spAutoFit/>
            </a:bodyPr>
            <a:lstStyle/>
            <a:p>
              <a:pPr algn="just"/>
              <a:r>
                <a:rPr lang="it-IT" sz="13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IMPRESSION</a:t>
              </a: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 algn="just">
                <a:buFont typeface="Wingdings" panose="05000000000000000000" pitchFamily="2" charset="2"/>
                <a:buChar char="ü"/>
              </a:pPr>
              <a:endParaRPr lang="it-IT" sz="500" dirty="0" smtClean="0">
                <a:solidFill>
                  <a:srgbClr val="FF0000"/>
                </a:solidFill>
                <a:cs typeface="Arial" panose="020B0604020202020204" pitchFamily="34" charset="0"/>
              </a:endParaRPr>
            </a:p>
            <a:p>
              <a:pPr algn="just"/>
              <a:r>
                <a:rPr lang="it-IT" sz="1300" dirty="0" smtClean="0">
                  <a:cs typeface="Arial" panose="020B0604020202020204" pitchFamily="34" charset="0"/>
                </a:rPr>
                <a:t>Il </a:t>
              </a:r>
              <a:r>
                <a:rPr lang="it-IT" sz="1300" b="1" dirty="0" smtClean="0">
                  <a:cs typeface="Arial" panose="020B0604020202020204" pitchFamily="34" charset="0"/>
                </a:rPr>
                <a:t>61% </a:t>
              </a:r>
              <a:r>
                <a:rPr lang="it-IT" sz="1300" dirty="0" smtClean="0">
                  <a:cs typeface="Arial" panose="020B0604020202020204" pitchFamily="34" charset="0"/>
                </a:rPr>
                <a:t>delle </a:t>
              </a:r>
              <a:r>
                <a:rPr lang="it-IT" sz="1300" dirty="0">
                  <a:cs typeface="Arial" panose="020B0604020202020204" pitchFamily="34" charset="0"/>
                </a:rPr>
                <a:t>Concessionarie dichiara un</a:t>
              </a:r>
              <a:r>
                <a:rPr lang="it-IT" sz="1300" b="1" dirty="0">
                  <a:cs typeface="Arial" panose="020B0604020202020204" pitchFamily="34" charset="0"/>
                </a:rPr>
                <a:t> dato </a:t>
              </a:r>
              <a:r>
                <a:rPr lang="it-IT" sz="1300" b="1" dirty="0" smtClean="0">
                  <a:cs typeface="Arial" panose="020B0604020202020204" pitchFamily="34" charset="0"/>
                </a:rPr>
                <a:t>più alto rispetto allo stesso mese dell’anno precedente</a:t>
              </a:r>
              <a:endParaRPr lang="it-IT" sz="500" dirty="0" smtClean="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9" name="Rettangolo 8"/>
            <p:cNvSpPr/>
            <p:nvPr/>
          </p:nvSpPr>
          <p:spPr>
            <a:xfrm>
              <a:off x="8661459" y="4548150"/>
              <a:ext cx="3168000" cy="2064769"/>
            </a:xfrm>
            <a:prstGeom prst="rect">
              <a:avLst/>
            </a:prstGeom>
            <a:noFill/>
            <a:ln>
              <a:solidFill>
                <a:srgbClr val="5A6F90"/>
              </a:solidFill>
            </a:ln>
            <a:effectLst>
              <a:outerShdw blurRad="50800" dist="38100" dir="5400000" algn="t" rotWithShape="0">
                <a:schemeClr val="bg1">
                  <a:lumMod val="75000"/>
                  <a:alpha val="40000"/>
                </a:schemeClr>
              </a:out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square" lIns="108000" tIns="108000" rIns="108000" bIns="108000">
              <a:spAutoFit/>
            </a:bodyPr>
            <a:lstStyle/>
            <a:p>
              <a:pPr algn="just"/>
              <a:r>
                <a:rPr lang="it-IT" sz="14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PERFORMANCE</a:t>
              </a:r>
            </a:p>
            <a:p>
              <a:pPr algn="just"/>
              <a:endParaRPr lang="it-IT" sz="5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endParaRPr>
            </a:p>
            <a:p>
              <a:pPr algn="just"/>
              <a:endParaRPr lang="it-IT" sz="5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endParaRPr>
            </a:p>
            <a:p>
              <a:pPr algn="just"/>
              <a:r>
                <a:rPr lang="it-IT" sz="1300" b="1" dirty="0" smtClean="0">
                  <a:latin typeface="+mj-lt"/>
                  <a:cs typeface="Arial" panose="020B0604020202020204" pitchFamily="34" charset="0"/>
                </a:rPr>
                <a:t>Cresce il venduto su Desktop</a:t>
              </a:r>
              <a:r>
                <a:rPr lang="it-IT" sz="1300" dirty="0" smtClean="0">
                  <a:latin typeface="+mj-lt"/>
                  <a:cs typeface="Arial" panose="020B0604020202020204" pitchFamily="34" charset="0"/>
                </a:rPr>
                <a:t> (86% ad ottobre 2018 verso l’81% del 2017) </a:t>
              </a:r>
              <a:r>
                <a:rPr lang="it-IT" sz="1300" b="1" dirty="0" smtClean="0">
                  <a:latin typeface="+mj-lt"/>
                  <a:cs typeface="Arial" panose="020B0604020202020204" pitchFamily="34" charset="0"/>
                </a:rPr>
                <a:t>a discapito di Smartphone</a:t>
              </a:r>
              <a:r>
                <a:rPr lang="it-IT" sz="1300" dirty="0" smtClean="0">
                  <a:latin typeface="+mj-lt"/>
                  <a:cs typeface="Arial" panose="020B0604020202020204" pitchFamily="34" charset="0"/>
                </a:rPr>
                <a:t> (14% ad ottobre 2018 verso il 19% del 2017).</a:t>
              </a:r>
            </a:p>
            <a:p>
              <a:pPr algn="just"/>
              <a:endParaRPr lang="it-IT" sz="500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endParaRPr>
            </a:p>
            <a:p>
              <a:pPr algn="just"/>
              <a:r>
                <a:rPr lang="it-IT" sz="1300" b="1" dirty="0" smtClean="0">
                  <a:latin typeface="+mj-lt"/>
                  <a:cs typeface="Arial" panose="020B0604020202020204" pitchFamily="34" charset="0"/>
                </a:rPr>
                <a:t>Prosegue l’andamento positivo del venduto su Native</a:t>
              </a:r>
              <a:r>
                <a:rPr lang="it-IT" sz="1300" dirty="0" smtClean="0">
                  <a:latin typeface="+mj-lt"/>
                  <a:cs typeface="Arial" panose="020B0604020202020204" pitchFamily="34" charset="0"/>
                </a:rPr>
                <a:t>, che a </a:t>
              </a:r>
              <a:r>
                <a:rPr lang="it-IT" sz="1300" dirty="0" smtClean="0">
                  <a:latin typeface="+mj-lt"/>
                  <a:cs typeface="Arial" panose="020B0604020202020204" pitchFamily="34" charset="0"/>
                </a:rPr>
                <a:t>ottobre </a:t>
              </a:r>
              <a:r>
                <a:rPr lang="it-IT" sz="1300" dirty="0" smtClean="0">
                  <a:latin typeface="+mj-lt"/>
                  <a:cs typeface="Arial" panose="020B0604020202020204" pitchFamily="34" charset="0"/>
                </a:rPr>
                <a:t>2018 pesa il 54% del totale Performance</a:t>
              </a:r>
            </a:p>
          </p:txBody>
        </p:sp>
        <p:grpSp>
          <p:nvGrpSpPr>
            <p:cNvPr id="3" name="Gruppo 2"/>
            <p:cNvGrpSpPr/>
            <p:nvPr/>
          </p:nvGrpSpPr>
          <p:grpSpPr>
            <a:xfrm>
              <a:off x="8654551" y="486143"/>
              <a:ext cx="3168000" cy="2808000"/>
              <a:chOff x="8654551" y="616769"/>
              <a:chExt cx="3168000" cy="2808000"/>
            </a:xfrm>
          </p:grpSpPr>
          <p:sp>
            <p:nvSpPr>
              <p:cNvPr id="7" name="Rettangolo 6"/>
              <p:cNvSpPr/>
              <p:nvPr/>
            </p:nvSpPr>
            <p:spPr>
              <a:xfrm>
                <a:off x="8654551" y="616769"/>
                <a:ext cx="3168000" cy="2808000"/>
              </a:xfrm>
              <a:prstGeom prst="rect">
                <a:avLst/>
              </a:prstGeom>
              <a:noFill/>
              <a:ln>
                <a:solidFill>
                  <a:srgbClr val="5A6F90"/>
                </a:solidFill>
              </a:ln>
              <a:effectLst>
                <a:outerShdw blurRad="50800" dist="38100" dir="5400000" algn="t" rotWithShape="0">
                  <a:schemeClr val="bg1">
                    <a:lumMod val="75000"/>
                    <a:alpha val="40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txBody>
              <a:bodyPr wrap="square" lIns="108000" tIns="108000" rIns="108000" bIns="108000">
                <a:spAutoFit/>
              </a:bodyPr>
              <a:lstStyle/>
              <a:p>
                <a:pPr algn="just"/>
                <a:endParaRPr lang="it-IT" sz="13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13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aphicFrame>
            <p:nvGraphicFramePr>
              <p:cNvPr id="12" name="Grafico 11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27630294"/>
                  </p:ext>
                </p:extLst>
              </p:nvPr>
            </p:nvGraphicFramePr>
            <p:xfrm>
              <a:off x="8723827" y="670559"/>
              <a:ext cx="3029448" cy="27432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307643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0"/>
          </p:nvPr>
        </p:nvSpPr>
        <p:spPr>
          <a:xfrm>
            <a:off x="2101936" y="172607"/>
            <a:ext cx="7968163" cy="438427"/>
          </a:xfrm>
        </p:spPr>
        <p:txBody>
          <a:bodyPr/>
          <a:lstStyle/>
          <a:p>
            <a:r>
              <a:rPr lang="it-IT" sz="1400" i="1" dirty="0" smtClean="0"/>
              <a:t>Trend STORICO modalità di vendita</a:t>
            </a:r>
          </a:p>
        </p:txBody>
      </p:sp>
      <p:sp>
        <p:nvSpPr>
          <p:cNvPr id="3" name="Rettangolo 2"/>
          <p:cNvSpPr/>
          <p:nvPr/>
        </p:nvSpPr>
        <p:spPr>
          <a:xfrm>
            <a:off x="2156346" y="520859"/>
            <a:ext cx="799578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5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 "/>
              </a:rPr>
              <a:t>Peso % degli investimenti </a:t>
            </a:r>
            <a:r>
              <a:rPr lang="it-IT" sz="15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 "/>
              </a:rPr>
              <a:t>pubblicitari di ciascuna </a:t>
            </a:r>
            <a:r>
              <a:rPr lang="it-IT" sz="15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 "/>
              </a:rPr>
              <a:t>modalità di </a:t>
            </a:r>
            <a:r>
              <a:rPr lang="it-IT" sz="15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 "/>
              </a:rPr>
              <a:t>vendita</a:t>
            </a:r>
            <a:endParaRPr lang="it-IT" sz="1500" i="1" dirty="0">
              <a:solidFill>
                <a:schemeClr val="tx1">
                  <a:lumMod val="75000"/>
                  <a:lumOff val="25000"/>
                </a:schemeClr>
              </a:solidFill>
              <a:latin typeface="Arial  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63071" y="6246502"/>
            <a:ext cx="1074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N.B. i valori </a:t>
            </a:r>
            <a:r>
              <a:rPr lang="it-IT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 %  fino al 2016 sono </a:t>
            </a:r>
            <a:r>
              <a:rPr lang="it-IT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stati calcolati a partire dai dati presenti nei report consolidati dei singoli anni. </a:t>
            </a:r>
            <a:r>
              <a:rPr lang="it-IT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Ricordiamo </a:t>
            </a:r>
            <a:r>
              <a:rPr lang="it-IT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che il perimetro </a:t>
            </a:r>
            <a:r>
              <a:rPr lang="it-IT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delle Aziende Dichiaranti non è omogeneo per gli anni analizzati.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B29D2-0877-4FAC-9DF8-6EC3DF9A57FA}" type="slidenum">
              <a:rPr lang="en-US" sz="1000" smtClean="0"/>
              <a:pPr/>
              <a:t>6</a:t>
            </a:fld>
            <a:endParaRPr lang="en-US" sz="1000" dirty="0"/>
          </a:p>
        </p:txBody>
      </p:sp>
      <p:graphicFrame>
        <p:nvGraphicFramePr>
          <p:cNvPr id="13" name="Gra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0106412"/>
              </p:ext>
            </p:extLst>
          </p:nvPr>
        </p:nvGraphicFramePr>
        <p:xfrm>
          <a:off x="637716" y="1577672"/>
          <a:ext cx="5826584" cy="4329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uppo 1"/>
          <p:cNvGrpSpPr/>
          <p:nvPr/>
        </p:nvGrpSpPr>
        <p:grpSpPr>
          <a:xfrm>
            <a:off x="6906317" y="1025882"/>
            <a:ext cx="4680000" cy="4881743"/>
            <a:chOff x="6906317" y="1025882"/>
            <a:chExt cx="4680000" cy="4881743"/>
          </a:xfrm>
        </p:grpSpPr>
        <p:sp>
          <p:nvSpPr>
            <p:cNvPr id="15" name="Rettangolo 14"/>
            <p:cNvSpPr/>
            <p:nvPr/>
          </p:nvSpPr>
          <p:spPr>
            <a:xfrm>
              <a:off x="6906317" y="1025882"/>
              <a:ext cx="4680000" cy="4881743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aphicFrame>
          <p:nvGraphicFramePr>
            <p:cNvPr id="12" name="Grafico 1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49122050"/>
                </p:ext>
              </p:extLst>
            </p:nvPr>
          </p:nvGraphicFramePr>
          <p:xfrm>
            <a:off x="6906317" y="1577672"/>
            <a:ext cx="4597077" cy="40062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5" name="Rettangolo 4"/>
            <p:cNvSpPr/>
            <p:nvPr/>
          </p:nvSpPr>
          <p:spPr>
            <a:xfrm>
              <a:off x="7578670" y="5556423"/>
              <a:ext cx="3528601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000" b="1" i="1" dirty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I dati sono consultabili alla Tavola IV del report</a:t>
              </a:r>
              <a:endParaRPr lang="it-IT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077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build="p"/>
      <p:bldP spid="6" grpId="0" build="p"/>
      <p:bldGraphic spid="1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0"/>
          </p:nvPr>
        </p:nvSpPr>
        <p:spPr>
          <a:xfrm>
            <a:off x="1650319" y="-1308"/>
            <a:ext cx="8891362" cy="438427"/>
          </a:xfrm>
        </p:spPr>
        <p:txBody>
          <a:bodyPr/>
          <a:lstStyle/>
          <a:p>
            <a:r>
              <a:rPr lang="it-IT" i="1" dirty="0" smtClean="0"/>
              <a:t>INVESTIMENTI PUBBLICITARI in migliaia di euro per oggetto/tipologia</a:t>
            </a:r>
          </a:p>
        </p:txBody>
      </p:sp>
      <p:graphicFrame>
        <p:nvGraphicFramePr>
          <p:cNvPr id="5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651465"/>
              </p:ext>
            </p:extLst>
          </p:nvPr>
        </p:nvGraphicFramePr>
        <p:xfrm>
          <a:off x="173823" y="401241"/>
          <a:ext cx="11844354" cy="4846587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000000">
                        <a:tint val="50000"/>
                        <a:satMod val="300000"/>
                      </a:srgbClr>
                    </a:gs>
                    <a:gs pos="35000">
                      <a:srgbClr val="000000">
                        <a:tint val="37000"/>
                        <a:satMod val="300000"/>
                      </a:srgbClr>
                    </a:gs>
                    <a:gs pos="100000">
                      <a:srgbClr val="000000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5455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07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93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630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559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937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2937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2937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2937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4981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6916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23286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663071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64981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707274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116842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623286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689595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</a:tblGrid>
              <a:tr h="507179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3" marR="45723" marT="45718" marB="45718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BANNER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VIDEO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AUDIO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DIRECT MKT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CLASSIFIED/</a:t>
                      </a:r>
                      <a:b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DIRECTORIES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NATIVE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ALTRE TIPOLOGIE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5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19" marR="45719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it-IT" sz="13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TOTALE</a:t>
                      </a:r>
                    </a:p>
                  </a:txBody>
                  <a:tcPr marL="45719" marR="45719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lang="it-IT" sz="1300" b="1" i="1" u="none" strike="noStrike" kern="12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830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5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1" marR="45721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45721" marR="45721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71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16.513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-3,9%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5.752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-0,8%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3612,1%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724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29,5%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549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25,3%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1.872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-15,4%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1.206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13,3%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26.619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-2,3%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71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20.994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7,9%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8.926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10,1%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1532,3%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741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-6,2%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439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-3,3%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2.747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14,4%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1.614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-6,9%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35.473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7,7%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71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25.329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-0,7%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9.896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14,5%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14,5%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1.188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16,8%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475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-23,8%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3.373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-4,6%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2.213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0,5%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42.487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2,3%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71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24.079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11,3%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8.594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-6,1%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224,3%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1.025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45,2%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-9,1%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3.649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15,4%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1.841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5,7%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39.615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7,5%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71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25.292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-5,1%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9.627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-4,7%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74,8%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1.237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19,0%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421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-23,7%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3.750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15,1%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2.650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-3,3%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42.997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-3,0%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71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24.968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6,4%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9.246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204,8%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9,0%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339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-28,2%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3.908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32,0%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4.106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17,0%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43.542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9,1%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71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20.435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15,9%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7.278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20,8%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131,1%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802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37,1%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446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-17,4%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2.782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16,7%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1.588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-14,1%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33.345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14,9%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71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11.980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-2,7%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3.245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-3,5%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1001,3%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0,7%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213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-2,8%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1.697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18,5%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877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-25,0%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18.448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-2,4%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71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24.794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3,2%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8.723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-5,8%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66,5%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1.032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14,5%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453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-15,0%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3.371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18,9%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2.268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-2,1%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40.656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2,0%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71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27.272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1,7%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11.810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7,9%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53,1%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1.121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13,3%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668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23,0%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4.160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46,2%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2.128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-9,3%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47.180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6,0%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971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5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971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5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810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221.654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3,2%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83.097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3,8%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177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144,8%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9.221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17,3%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4.412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-8,5%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31.310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15,8%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20.489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-0,9%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370.360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4,3%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B29D2-0877-4FAC-9DF8-6EC3DF9A57FA}" type="slidenum">
              <a:rPr lang="en-US" sz="1000" smtClean="0"/>
              <a:pPr/>
              <a:t>7</a:t>
            </a:fld>
            <a:endParaRPr lang="en-US" sz="1000" dirty="0"/>
          </a:p>
        </p:txBody>
      </p:sp>
      <p:sp>
        <p:nvSpPr>
          <p:cNvPr id="9" name="Rettangolo 8"/>
          <p:cNvSpPr/>
          <p:nvPr/>
        </p:nvSpPr>
        <p:spPr>
          <a:xfrm>
            <a:off x="78740" y="5398910"/>
            <a:ext cx="3619768" cy="1332000"/>
          </a:xfrm>
          <a:prstGeom prst="rect">
            <a:avLst/>
          </a:prstGeom>
          <a:noFill/>
          <a:ln>
            <a:solidFill>
              <a:srgbClr val="5A6F90"/>
            </a:solidFill>
          </a:ln>
          <a:effectLst>
            <a:outerShdw blurRad="50800" dist="38100" dir="5400000" algn="t" rotWithShape="0">
              <a:schemeClr val="bg1">
                <a:lumMod val="75000"/>
                <a:alpha val="40000"/>
              </a:scheme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72000" tIns="72000" rIns="72000" bIns="0">
            <a:spAutoFit/>
          </a:bodyPr>
          <a:lstStyle/>
          <a:p>
            <a:pPr algn="just"/>
            <a:r>
              <a:rPr lang="it-IT" sz="13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BANNER</a:t>
            </a:r>
          </a:p>
          <a:p>
            <a:pPr algn="just"/>
            <a:r>
              <a:rPr lang="it-IT" sz="1200" dirty="0" smtClean="0">
                <a:cs typeface="Arial" panose="020B0604020202020204" pitchFamily="34" charset="0"/>
              </a:rPr>
              <a:t>Ad ottobre il </a:t>
            </a:r>
            <a:r>
              <a:rPr lang="it-IT" sz="1200" dirty="0" smtClean="0">
                <a:cs typeface="Arial" panose="020B0604020202020204" pitchFamily="34" charset="0"/>
              </a:rPr>
              <a:t>58% </a:t>
            </a:r>
            <a:r>
              <a:rPr lang="it-IT" sz="1200" dirty="0" smtClean="0">
                <a:cs typeface="Arial" panose="020B0604020202020204" pitchFamily="34" charset="0"/>
              </a:rPr>
              <a:t>degli investimenti è erogato su </a:t>
            </a:r>
            <a:r>
              <a:rPr lang="it-IT" sz="1200" dirty="0" smtClean="0">
                <a:cs typeface="Arial" panose="020B0604020202020204" pitchFamily="34" charset="0"/>
              </a:rPr>
              <a:t>Banner. </a:t>
            </a:r>
            <a:endParaRPr lang="it-IT" sz="1200" dirty="0" smtClean="0">
              <a:cs typeface="Arial" panose="020B0604020202020204" pitchFamily="34" charset="0"/>
            </a:endParaRPr>
          </a:p>
          <a:p>
            <a:pPr algn="just"/>
            <a:r>
              <a:rPr lang="it-IT" sz="1200" dirty="0" smtClean="0">
                <a:cs typeface="Arial" panose="020B0604020202020204" pitchFamily="34" charset="0"/>
              </a:rPr>
              <a:t>Cala l’erogato su Desktop/Tablet a favore di Smartphone che cresce di 8 punti percentuali.</a:t>
            </a:r>
            <a:endParaRPr lang="it-IT" sz="200" dirty="0">
              <a:cs typeface="Arial" panose="020B0604020202020204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762008" y="5398910"/>
            <a:ext cx="4569192" cy="1332000"/>
          </a:xfrm>
          <a:prstGeom prst="rect">
            <a:avLst/>
          </a:prstGeom>
          <a:noFill/>
          <a:ln>
            <a:solidFill>
              <a:srgbClr val="5A6F90"/>
            </a:solidFill>
          </a:ln>
          <a:effectLst>
            <a:outerShdw blurRad="50800" dist="38100" dir="5400000" algn="t" rotWithShape="0">
              <a:schemeClr val="bg1">
                <a:lumMod val="75000"/>
                <a:alpha val="40000"/>
              </a:scheme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72000" tIns="72000" rIns="72000" bIns="0">
            <a:spAutoFit/>
          </a:bodyPr>
          <a:lstStyle/>
          <a:p>
            <a:pPr algn="just"/>
            <a:r>
              <a:rPr lang="it-IT" sz="13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</a:p>
          <a:p>
            <a:pPr algn="just"/>
            <a:r>
              <a:rPr lang="it-IT" sz="1200" dirty="0" smtClean="0">
                <a:cs typeface="Arial" panose="020B0604020202020204" pitchFamily="34" charset="0"/>
              </a:rPr>
              <a:t>Ad ottobre rappresenta il 25% degli investimenti pubblicitari </a:t>
            </a:r>
            <a:r>
              <a:rPr lang="it-IT" sz="1200" dirty="0" smtClean="0">
                <a:cs typeface="Arial" panose="020B0604020202020204" pitchFamily="34" charset="0"/>
              </a:rPr>
              <a:t>totali.</a:t>
            </a:r>
            <a:endParaRPr lang="it-IT" sz="1200" dirty="0" smtClean="0">
              <a:cs typeface="Arial" panose="020B0604020202020204" pitchFamily="34" charset="0"/>
            </a:endParaRPr>
          </a:p>
          <a:p>
            <a:pPr algn="just"/>
            <a:endParaRPr lang="it-IT" sz="300" dirty="0" smtClean="0">
              <a:cs typeface="Arial" panose="020B0604020202020204" pitchFamily="34" charset="0"/>
            </a:endParaRPr>
          </a:p>
          <a:p>
            <a:pPr algn="just"/>
            <a:r>
              <a:rPr lang="it-IT" sz="1200" dirty="0" smtClean="0">
                <a:cs typeface="Arial" panose="020B0604020202020204" pitchFamily="34" charset="0"/>
              </a:rPr>
              <a:t>Cresce l’erogato su Smartphone (24% ad ottobre 2018 verso il 18% di ottobre 2017) a scapito dell’erogato su Desktop/Tablet (75% ad ottobre 2018 </a:t>
            </a:r>
            <a:r>
              <a:rPr lang="it-IT" sz="1200" dirty="0">
                <a:cs typeface="Arial" panose="020B0604020202020204" pitchFamily="34" charset="0"/>
              </a:rPr>
              <a:t>verso </a:t>
            </a:r>
            <a:r>
              <a:rPr lang="it-IT" sz="1200" dirty="0" smtClean="0">
                <a:cs typeface="Arial" panose="020B0604020202020204" pitchFamily="34" charset="0"/>
              </a:rPr>
              <a:t>l’</a:t>
            </a:r>
            <a:r>
              <a:rPr lang="it-IT" sz="1200" dirty="0" smtClean="0">
                <a:cs typeface="Arial" panose="020B0604020202020204" pitchFamily="34" charset="0"/>
              </a:rPr>
              <a:t>81</a:t>
            </a:r>
            <a:r>
              <a:rPr lang="it-IT" sz="1200" dirty="0" smtClean="0">
                <a:cs typeface="Arial" panose="020B0604020202020204" pitchFamily="34" charset="0"/>
              </a:rPr>
              <a:t>% </a:t>
            </a:r>
            <a:r>
              <a:rPr lang="it-IT" sz="1200" dirty="0">
                <a:cs typeface="Arial" panose="020B0604020202020204" pitchFamily="34" charset="0"/>
              </a:rPr>
              <a:t>di </a:t>
            </a:r>
            <a:r>
              <a:rPr lang="it-IT" sz="1200" dirty="0" smtClean="0">
                <a:cs typeface="Arial" panose="020B0604020202020204" pitchFamily="34" charset="0"/>
              </a:rPr>
              <a:t>ottobre 2017).</a:t>
            </a:r>
            <a:endParaRPr lang="it-IT" sz="1200" dirty="0">
              <a:cs typeface="Arial" panose="020B0604020202020204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8430997" y="5398910"/>
            <a:ext cx="3600000" cy="1332000"/>
          </a:xfrm>
          <a:prstGeom prst="rect">
            <a:avLst/>
          </a:prstGeom>
          <a:noFill/>
          <a:ln>
            <a:solidFill>
              <a:srgbClr val="5A6F90"/>
            </a:solidFill>
          </a:ln>
          <a:effectLst>
            <a:outerShdw blurRad="50800" dist="38100" dir="5400000" algn="t" rotWithShape="0">
              <a:schemeClr val="bg1">
                <a:lumMod val="75000"/>
                <a:alpha val="40000"/>
              </a:scheme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72000" tIns="72000" rIns="72000" bIns="0">
            <a:spAutoFit/>
          </a:bodyPr>
          <a:lstStyle/>
          <a:p>
            <a:pPr algn="just"/>
            <a:r>
              <a:rPr lang="it-IT" sz="13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NATIVE</a:t>
            </a:r>
            <a:endParaRPr lang="it-IT" sz="13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200" dirty="0" smtClean="0">
                <a:cs typeface="Arial" panose="020B0604020202020204" pitchFamily="34" charset="0"/>
              </a:rPr>
              <a:t>Ad ottobre 2018 </a:t>
            </a:r>
            <a:r>
              <a:rPr lang="it-IT" sz="1200" dirty="0">
                <a:cs typeface="Arial" panose="020B0604020202020204" pitchFamily="34" charset="0"/>
              </a:rPr>
              <a:t>r</a:t>
            </a:r>
            <a:r>
              <a:rPr lang="it-IT" sz="1200" dirty="0" smtClean="0">
                <a:cs typeface="Arial" panose="020B0604020202020204" pitchFamily="34" charset="0"/>
              </a:rPr>
              <a:t>appresenta poco meno del 9</a:t>
            </a:r>
            <a:r>
              <a:rPr lang="it-IT" sz="1200" b="1" dirty="0" smtClean="0">
                <a:cs typeface="Arial" panose="020B0604020202020204" pitchFamily="34" charset="0"/>
              </a:rPr>
              <a:t>%</a:t>
            </a:r>
            <a:r>
              <a:rPr lang="it-IT" sz="1200" dirty="0" smtClean="0">
                <a:cs typeface="Arial" panose="020B0604020202020204" pitchFamily="34" charset="0"/>
              </a:rPr>
              <a:t> </a:t>
            </a:r>
            <a:r>
              <a:rPr lang="it-IT" sz="1200" dirty="0">
                <a:cs typeface="Arial" panose="020B0604020202020204" pitchFamily="34" charset="0"/>
              </a:rPr>
              <a:t>del totale </a:t>
            </a:r>
            <a:r>
              <a:rPr lang="it-IT" sz="1200" dirty="0" smtClean="0">
                <a:cs typeface="Arial" panose="020B0604020202020204" pitchFamily="34" charset="0"/>
              </a:rPr>
              <a:t>investimenti. </a:t>
            </a:r>
            <a:endParaRPr lang="it-IT" sz="500" dirty="0" smtClean="0">
              <a:cs typeface="Arial" panose="020B0604020202020204" pitchFamily="34" charset="0"/>
            </a:endParaRPr>
          </a:p>
          <a:p>
            <a:pPr algn="just"/>
            <a:r>
              <a:rPr lang="it-IT" sz="1200" dirty="0" smtClean="0">
                <a:cs typeface="Arial" panose="020B0604020202020204" pitchFamily="34" charset="0"/>
              </a:rPr>
              <a:t>L’erogazione viene affidata per il 77% a Desktop/Tablet, dato in crescita rispetto a ottobre 2017 (71%).</a:t>
            </a:r>
            <a:endParaRPr lang="it-IT" sz="12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90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 animBg="1"/>
      <p:bldP spid="11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0"/>
          </p:nvPr>
        </p:nvSpPr>
        <p:spPr>
          <a:xfrm>
            <a:off x="1737276" y="155354"/>
            <a:ext cx="8717449" cy="438427"/>
          </a:xfrm>
        </p:spPr>
        <p:txBody>
          <a:bodyPr/>
          <a:lstStyle/>
          <a:p>
            <a:r>
              <a:rPr lang="it-IT" altLang="it-IT" sz="1400" i="1" dirty="0" smtClean="0"/>
              <a:t>INVESTIMENTI PUBBLICITARI VIDEO </a:t>
            </a:r>
            <a:r>
              <a:rPr lang="it-IT" altLang="it-IT" sz="1400" i="1" dirty="0"/>
              <a:t>per mese </a:t>
            </a:r>
            <a:r>
              <a:rPr lang="it-IT" altLang="it-IT" sz="1400" i="1" dirty="0" smtClean="0"/>
              <a:t>e progressivo AD OTTOBRE 2018 </a:t>
            </a:r>
            <a:r>
              <a:rPr lang="it-IT" altLang="it-IT" sz="1400" i="1" dirty="0"/>
              <a:t>in valore assoluto e percentuale suddiviso per le </a:t>
            </a:r>
            <a:r>
              <a:rPr lang="it-IT" altLang="it-IT" sz="1400" i="1" dirty="0" smtClean="0"/>
              <a:t>TRE tipologie video</a:t>
            </a:r>
            <a:endParaRPr lang="it-IT" altLang="it-IT" sz="1400" i="1" dirty="0"/>
          </a:p>
        </p:txBody>
      </p:sp>
      <p:graphicFrame>
        <p:nvGraphicFramePr>
          <p:cNvPr id="5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719267"/>
              </p:ext>
            </p:extLst>
          </p:nvPr>
        </p:nvGraphicFramePr>
        <p:xfrm>
          <a:off x="657899" y="857756"/>
          <a:ext cx="10876202" cy="5514024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000000">
                        <a:tint val="50000"/>
                        <a:satMod val="300000"/>
                      </a:srgbClr>
                    </a:gs>
                    <a:gs pos="35000">
                      <a:srgbClr val="000000">
                        <a:tint val="37000"/>
                        <a:satMod val="300000"/>
                      </a:srgbClr>
                    </a:gs>
                    <a:gs pos="100000">
                      <a:srgbClr val="000000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14364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66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66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66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66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5663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5663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5663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5663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4193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82510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80982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80982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2472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108" marR="45108" marT="45109" marB="4510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endParaRPr lang="it-IT" sz="1300" b="0" i="0" u="none" strike="noStrike" dirty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9399" marR="9399" marT="9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300" b="0" i="0" u="none" strike="noStrike" dirty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9399" marR="9399" marT="9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300" b="0" i="0" u="none" strike="noStrike" dirty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9399" marR="9399" marT="9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endParaRPr lang="it-IT" sz="1300" b="0" i="0" u="none" strike="noStrike" dirty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9399" marR="9399" marT="9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endParaRPr lang="it-IT" sz="1300" b="0" i="0" u="none" strike="noStrike" dirty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9399" marR="9399" marT="9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300" b="0" i="0" u="none" strike="noStrike" dirty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9399" marR="9399" marT="9399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sul Totale Video</a:t>
                      </a:r>
                      <a:r>
                        <a:rPr lang="it-IT" sz="1300" b="1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ADV</a:t>
                      </a:r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705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108" marR="45108" marT="45109" marB="451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it-IT" sz="1300" b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</a:t>
                      </a:r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it-IT" sz="1300" b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</a:t>
                      </a:r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-Post </a:t>
                      </a:r>
                      <a:r>
                        <a:rPr lang="it-IT" sz="1300" b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Roll</a:t>
                      </a:r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Video Banner</a:t>
                      </a:r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Video Out </a:t>
                      </a:r>
                      <a:r>
                        <a:rPr lang="it-IT" sz="1300" b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</a:t>
                      </a:r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</a:p>
                    <a:p>
                      <a:pPr algn="ctr" rtl="0" fontAlgn="ctr"/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Video</a:t>
                      </a:r>
                      <a:r>
                        <a:rPr lang="it-IT" sz="1300" b="1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ADV  </a:t>
                      </a: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</a:t>
                      </a:r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it-IT" sz="1300" b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</a:t>
                      </a:r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-Post </a:t>
                      </a:r>
                      <a:r>
                        <a:rPr lang="it-IT" sz="1300" b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Roll</a:t>
                      </a:r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Video Banner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Video Out </a:t>
                      </a:r>
                      <a:r>
                        <a:rPr lang="it-IT" sz="1300" b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</a:t>
                      </a:r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144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91441" marR="91441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it-IT" sz="1300" b="1" i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1" i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it-IT" sz="1300" b="1" i="1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it-IT" sz="1300" b="1" i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1" i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it-IT" sz="1300" b="1" i="1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it-IT" sz="1300" b="1" i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1" i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it-IT" sz="1300" b="1" i="1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it-IT" sz="1300" b="1" i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1" i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it-IT" sz="1300" b="1" i="1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300" b="1" u="none" strike="noStrike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it-IT" sz="1300" b="1" i="0" u="none" strike="noStrike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3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</a:t>
                      </a:r>
                      <a:endParaRPr lang="it-IT" sz="13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3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it-IT" sz="13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41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Gennaio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4.516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2,1%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984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-20,1%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253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78,9%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5.752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-0,8%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4,4%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1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Febbraio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6.700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9,5%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1.766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1,9%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78,4%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8.926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10,1%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19,8%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5,2%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1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Marzo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7.298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17,6%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1.893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-12,4%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704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158,8%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9.896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14,5%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1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Aprile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6.308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-9,3%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1.684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-13,4%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601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135,2%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8.594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-6,1%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19,6%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1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Maggio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7.211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-5,5%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1.601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-26,0%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815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166,2%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9.627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-4,7%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16,6%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8,5%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1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Giugno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7.354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16,9%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985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-51,8%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906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193,2%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9.246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10,7%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9,8%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1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Luglio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5.531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23,3%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963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-20,6%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784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141,2%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7.278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20,8%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13,2%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10,8%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1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Agosto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2.299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-3,1%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599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-30,4%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347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168,0%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3.245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-3,5%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18,5%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10,7%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1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6.356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0,5%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1.593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-37,7%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774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102,1%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8.723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-5,8%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8,9%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05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Ottobre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9.562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27,5%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1.611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-44,8%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636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22,8%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11.810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7,9%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13,6%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5,4%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900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11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4645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Tot.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63.135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8,3%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13.680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-27,3%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6.282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116,7%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83.097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3,8%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76,0%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16,5%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7,6%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B29D2-0877-4FAC-9DF8-6EC3DF9A57FA}" type="slidenum">
              <a:rPr lang="en-US" sz="1000" smtClean="0"/>
              <a:pPr/>
              <a:t>8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7219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0"/>
          </p:nvPr>
        </p:nvSpPr>
        <p:spPr>
          <a:xfrm>
            <a:off x="2101936" y="172607"/>
            <a:ext cx="7968163" cy="438427"/>
          </a:xfrm>
        </p:spPr>
        <p:txBody>
          <a:bodyPr/>
          <a:lstStyle/>
          <a:p>
            <a:r>
              <a:rPr lang="it-IT" sz="1400" i="1" smtClean="0"/>
              <a:t>Trend STORICO DEL FATTURATO VIDEO  suddiviso per tipologia</a:t>
            </a:r>
            <a:endParaRPr lang="it-IT" sz="1400" i="1" dirty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49624" y="6086344"/>
            <a:ext cx="10744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N.B. i valori </a:t>
            </a:r>
            <a:r>
              <a:rPr lang="it-IT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% fino al 2016 sono </a:t>
            </a:r>
            <a:r>
              <a:rPr lang="it-IT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stati calcolati a partire dai dati presenti nei report consolidati dei singoli anni. </a:t>
            </a:r>
            <a:r>
              <a:rPr lang="it-IT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Ricordiamo </a:t>
            </a:r>
            <a:r>
              <a:rPr lang="it-IT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che il perimetro </a:t>
            </a:r>
            <a:r>
              <a:rPr lang="it-IT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delle Aziende Dichiaranti non è omogeneo per gli anni analizzati.</a:t>
            </a:r>
            <a:br>
              <a:rPr lang="it-IT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</a:br>
            <a:endParaRPr lang="it-IT" sz="700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it-IT" sz="1000" b="1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I </a:t>
            </a:r>
            <a:r>
              <a:rPr lang="it-IT" sz="1000" b="1" i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dati </a:t>
            </a:r>
            <a:r>
              <a:rPr lang="it-IT" sz="1000" b="1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sono consultabili alla Tavola </a:t>
            </a:r>
            <a:r>
              <a:rPr lang="it-IT" sz="1000" b="1" i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VIII </a:t>
            </a:r>
            <a:r>
              <a:rPr lang="it-IT" sz="1000" b="1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del report</a:t>
            </a: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B29D2-0877-4FAC-9DF8-6EC3DF9A57FA}" type="slidenum">
              <a:rPr lang="en-US" sz="1000" smtClean="0"/>
              <a:pPr/>
              <a:t>9</a:t>
            </a:fld>
            <a:endParaRPr lang="en-US" sz="1000" dirty="0"/>
          </a:p>
        </p:txBody>
      </p:sp>
      <p:sp>
        <p:nvSpPr>
          <p:cNvPr id="20" name="Rettangolo 19"/>
          <p:cNvSpPr/>
          <p:nvPr/>
        </p:nvSpPr>
        <p:spPr>
          <a:xfrm>
            <a:off x="2156346" y="520859"/>
            <a:ext cx="799578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5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 "/>
              </a:rPr>
              <a:t>Peso % degli investimenti </a:t>
            </a:r>
            <a:r>
              <a:rPr lang="it-IT" sz="15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 "/>
              </a:rPr>
              <a:t>pubblicitari di ciascuna tipologia video</a:t>
            </a:r>
            <a:endParaRPr lang="it-IT" sz="1500" i="1" dirty="0">
              <a:solidFill>
                <a:schemeClr val="tx1">
                  <a:lumMod val="75000"/>
                  <a:lumOff val="25000"/>
                </a:schemeClr>
              </a:solidFill>
              <a:latin typeface="Arial  "/>
            </a:endParaRPr>
          </a:p>
        </p:txBody>
      </p:sp>
      <p:graphicFrame>
        <p:nvGraphicFramePr>
          <p:cNvPr id="16" name="Gra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0754579"/>
              </p:ext>
            </p:extLst>
          </p:nvPr>
        </p:nvGraphicFramePr>
        <p:xfrm>
          <a:off x="703635" y="1454055"/>
          <a:ext cx="5629930" cy="4380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" name="Gruppo 5"/>
          <p:cNvGrpSpPr/>
          <p:nvPr/>
        </p:nvGrpSpPr>
        <p:grpSpPr>
          <a:xfrm>
            <a:off x="6333566" y="980426"/>
            <a:ext cx="5127812" cy="4881743"/>
            <a:chOff x="6333566" y="980426"/>
            <a:chExt cx="5127812" cy="4881743"/>
          </a:xfrm>
        </p:grpSpPr>
        <p:sp>
          <p:nvSpPr>
            <p:cNvPr id="18" name="Rettangolo 17"/>
            <p:cNvSpPr/>
            <p:nvPr/>
          </p:nvSpPr>
          <p:spPr>
            <a:xfrm>
              <a:off x="6535271" y="980426"/>
              <a:ext cx="4926106" cy="4881743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aphicFrame>
          <p:nvGraphicFramePr>
            <p:cNvPr id="11" name="Grafico 1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266111085"/>
                </p:ext>
              </p:extLst>
            </p:nvPr>
          </p:nvGraphicFramePr>
          <p:xfrm>
            <a:off x="6333566" y="1454055"/>
            <a:ext cx="5127812" cy="427439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15258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20" grpId="0" build="p"/>
      <p:bldGraphic spid="16" grpId="0">
        <p:bldAsOne/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Reply Consulting PRESENTATION WHITE 4.3">
  <a:themeElements>
    <a:clrScheme name="Impostazioni personalizzate 150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76B8A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ply_ppt_template_black_4.3-TRIPLESENSE-CLD-rev.pptx" id="{5300BBF0-B928-40B7-A4F0-B85F7BB21587}" vid="{87529293-EB9D-4693-B12D-DC576F2C49D1}"/>
    </a:ext>
  </a:extLst>
</a:theme>
</file>

<file path=ppt/theme/theme2.xml><?xml version="1.0" encoding="utf-8"?>
<a:theme xmlns:a="http://schemas.openxmlformats.org/drawingml/2006/main" name="Reply">
  <a:themeElements>
    <a:clrScheme name="Impostazioni personalizzate 149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A6F90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097ED64C-1469-4E9B-A6EE-E169F18D7DB3}" vid="{B73C506B-0DF6-4CFA-9B1D-8AAF7C797600}"/>
    </a:ext>
  </a:extLst>
</a:theme>
</file>

<file path=ppt/theme/theme3.xml><?xml version="1.0" encoding="utf-8"?>
<a:theme xmlns:a="http://schemas.openxmlformats.org/drawingml/2006/main" name="1_Reply">
  <a:themeElements>
    <a:clrScheme name="Impostazioni personalizzate 149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A6F90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097ED64C-1469-4E9B-A6EE-E169F18D7DB3}" vid="{B73C506B-0DF6-4CFA-9B1D-8AAF7C797600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Reply Consulting PRESENTATION WHITE 4.3</Template>
  <TotalTime>12718</TotalTime>
  <Words>2697</Words>
  <Application>Microsoft Office PowerPoint</Application>
  <PresentationFormat>Widescreen</PresentationFormat>
  <Paragraphs>1516</Paragraphs>
  <Slides>14</Slides>
  <Notes>13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3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4" baseType="lpstr">
      <vt:lpstr>Arial</vt:lpstr>
      <vt:lpstr>Arial  </vt:lpstr>
      <vt:lpstr>Arial Black</vt:lpstr>
      <vt:lpstr>Calibri</vt:lpstr>
      <vt:lpstr>Verdana</vt:lpstr>
      <vt:lpstr>Wingdings</vt:lpstr>
      <vt:lpstr>Reply Consulting PRESENTATION WHITE 4.3</vt:lpstr>
      <vt:lpstr>Reply</vt:lpstr>
      <vt:lpstr>1_Reply</vt:lpstr>
      <vt:lpstr>think-cell Folie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Thank you</vt:lpstr>
    </vt:vector>
  </TitlesOfParts>
  <Manager/>
  <Company>Reply S.p.A.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 OF YOUR PRESENTATION</dc:title>
  <dc:subject/>
  <dc:creator>Selvaggi Laura</dc:creator>
  <cp:keywords/>
  <dc:description/>
  <cp:lastModifiedBy>Selvaggi Laura</cp:lastModifiedBy>
  <cp:revision>528</cp:revision>
  <cp:lastPrinted>2018-11-26T16:31:14Z</cp:lastPrinted>
  <dcterms:created xsi:type="dcterms:W3CDTF">2017-09-15T07:09:01Z</dcterms:created>
  <dcterms:modified xsi:type="dcterms:W3CDTF">2018-11-27T11:29:04Z</dcterms:modified>
  <cp:category/>
</cp:coreProperties>
</file>