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3" r:id="rId2"/>
    <p:sldMasterId id="2147483696" r:id="rId3"/>
    <p:sldMasterId id="2147483712" r:id="rId4"/>
  </p:sldMasterIdLst>
  <p:notesMasterIdLst>
    <p:notesMasterId r:id="rId22"/>
  </p:notesMasterIdLst>
  <p:handoutMasterIdLst>
    <p:handoutMasterId r:id="rId23"/>
  </p:handoutMasterIdLst>
  <p:sldIdLst>
    <p:sldId id="421" r:id="rId5"/>
    <p:sldId id="389" r:id="rId6"/>
    <p:sldId id="410" r:id="rId7"/>
    <p:sldId id="426" r:id="rId8"/>
    <p:sldId id="422" r:id="rId9"/>
    <p:sldId id="423" r:id="rId10"/>
    <p:sldId id="413" r:id="rId11"/>
    <p:sldId id="414" r:id="rId12"/>
    <p:sldId id="432" r:id="rId13"/>
    <p:sldId id="428" r:id="rId14"/>
    <p:sldId id="427" r:id="rId15"/>
    <p:sldId id="416" r:id="rId16"/>
    <p:sldId id="417" r:id="rId17"/>
    <p:sldId id="429" r:id="rId18"/>
    <p:sldId id="430" r:id="rId19"/>
    <p:sldId id="431" r:id="rId20"/>
    <p:sldId id="408" r:id="rId21"/>
  </p:sldIdLst>
  <p:sldSz cx="12192000" cy="6858000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elli Chiara" initials="CC" lastIdx="3" clrIdx="0"/>
  <p:cmAuthor id="1" name="Selvaggi Laura" initials="S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6B8A"/>
    <a:srgbClr val="FFCB25"/>
    <a:srgbClr val="FFB400"/>
    <a:srgbClr val="DBE2ED"/>
    <a:srgbClr val="FDE88D"/>
    <a:srgbClr val="FFD88B"/>
    <a:srgbClr val="EE832A"/>
    <a:srgbClr val="FFB219"/>
    <a:srgbClr val="FFDC95"/>
    <a:srgbClr val="BAC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85" autoAdjust="0"/>
    <p:restoredTop sz="94434" autoAdjust="0"/>
  </p:normalViewPr>
  <p:slideViewPr>
    <p:cSldViewPr>
      <p:cViewPr varScale="1">
        <p:scale>
          <a:sx n="71" d="100"/>
          <a:sy n="71" d="100"/>
        </p:scale>
        <p:origin x="738" y="60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3054" y="-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Stampa\2018\10.%20Ottobre\Output_Report%20Ottobre%2018\x_PRESENTAZIONE%20Ottobre%202018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Stampa\2018\10.%20Ottobre\Output_Report%20Ottobre%2018\x_PRESENTAZIONE%20Ottobre%202018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Stampa\2018\10.%20Ottobre\Output_Report%20Ottobre%2018\x_PRESENTAZIONE%20Ottobre%20201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529354167516625E-2"/>
          <c:y val="1.6894490305093244E-2"/>
          <c:w val="0.92907168210191338"/>
          <c:h val="0.8076375610344921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'Pag 3'!$R$2:$R$4</c:f>
              <c:strCache>
                <c:ptCount val="3"/>
                <c:pt idx="0">
                  <c:v>Fatturato totale</c:v>
                </c:pt>
                <c:pt idx="2">
                  <c:v>2018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3'!$R$5:$R$14</c:f>
              <c:numCache>
                <c:formatCode>#,##0</c:formatCode>
                <c:ptCount val="10"/>
                <c:pt idx="0">
                  <c:v>37509.624089442514</c:v>
                </c:pt>
                <c:pt idx="1">
                  <c:v>41158.089448288287</c:v>
                </c:pt>
                <c:pt idx="2">
                  <c:v>52481.352856455684</c:v>
                </c:pt>
                <c:pt idx="3">
                  <c:v>46852.355160304753</c:v>
                </c:pt>
                <c:pt idx="4">
                  <c:v>51082.151781552893</c:v>
                </c:pt>
                <c:pt idx="5">
                  <c:v>48833.748115510352</c:v>
                </c:pt>
                <c:pt idx="6">
                  <c:v>38940.375425577411</c:v>
                </c:pt>
                <c:pt idx="7">
                  <c:v>26785.19674100414</c:v>
                </c:pt>
                <c:pt idx="8">
                  <c:v>45750.040550839243</c:v>
                </c:pt>
                <c:pt idx="9">
                  <c:v>54016.741431448841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DE-471F-9A59-A85088A4EC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480232"/>
        <c:axId val="97843280"/>
      </c:barChart>
      <c:lineChart>
        <c:grouping val="standard"/>
        <c:varyColors val="0"/>
        <c:ser>
          <c:idx val="0"/>
          <c:order val="0"/>
          <c:tx>
            <c:strRef>
              <c:f>'Pag 3'!$Q$2:$Q$4</c:f>
              <c:strCache>
                <c:ptCount val="3"/>
                <c:pt idx="0">
                  <c:v>Fatturato totale</c:v>
                </c:pt>
                <c:pt idx="2">
                  <c:v>2017</c:v>
                </c:pt>
              </c:strCache>
            </c:strRef>
          </c:tx>
          <c:spPr>
            <a:ln w="28575" cap="rnd">
              <a:solidFill>
                <a:srgbClr val="576B8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333333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3'!$Q$5:$Q$16</c:f>
              <c:numCache>
                <c:formatCode>#,##0</c:formatCode>
                <c:ptCount val="12"/>
                <c:pt idx="0">
                  <c:v>40203.254653710188</c:v>
                </c:pt>
                <c:pt idx="1">
                  <c:v>45117.397903047939</c:v>
                </c:pt>
                <c:pt idx="2">
                  <c:v>57837.725481745241</c:v>
                </c:pt>
                <c:pt idx="3">
                  <c:v>48403.571343315474</c:v>
                </c:pt>
                <c:pt idx="4">
                  <c:v>55271.839072040035</c:v>
                </c:pt>
                <c:pt idx="5">
                  <c:v>49199.773014135164</c:v>
                </c:pt>
                <c:pt idx="6">
                  <c:v>38960.337880752952</c:v>
                </c:pt>
                <c:pt idx="7">
                  <c:v>27011.728469476147</c:v>
                </c:pt>
                <c:pt idx="8">
                  <c:v>51202.515120911703</c:v>
                </c:pt>
                <c:pt idx="9">
                  <c:v>56397.292877013591</c:v>
                </c:pt>
                <c:pt idx="10">
                  <c:v>61066.783511135422</c:v>
                </c:pt>
                <c:pt idx="11">
                  <c:v>62544.70655014371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6DE-471F-9A59-A85088A4EC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480232"/>
        <c:axId val="97843280"/>
      </c:lineChart>
      <c:catAx>
        <c:axId val="144480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97843280"/>
        <c:crosses val="autoZero"/>
        <c:auto val="1"/>
        <c:lblAlgn val="ctr"/>
        <c:lblOffset val="100"/>
        <c:noMultiLvlLbl val="0"/>
      </c:catAx>
      <c:valAx>
        <c:axId val="9784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444802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3"/>
          <c:order val="1"/>
          <c:tx>
            <c:strRef>
              <c:f>'Pag 3'!$U$2:$U$4</c:f>
              <c:strCache>
                <c:ptCount val="3"/>
                <c:pt idx="0">
                  <c:v>Totale Avvisi</c:v>
                </c:pt>
                <c:pt idx="2">
                  <c:v>2018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3'!$U$5:$U$14</c:f>
              <c:numCache>
                <c:formatCode>#,##0</c:formatCode>
                <c:ptCount val="10"/>
                <c:pt idx="0">
                  <c:v>27736.065734123826</c:v>
                </c:pt>
                <c:pt idx="1">
                  <c:v>29031.509585455908</c:v>
                </c:pt>
                <c:pt idx="2">
                  <c:v>37104.419166535248</c:v>
                </c:pt>
                <c:pt idx="3">
                  <c:v>34982.811198757132</c:v>
                </c:pt>
                <c:pt idx="4">
                  <c:v>37145.609667995057</c:v>
                </c:pt>
                <c:pt idx="5">
                  <c:v>35075.45705657576</c:v>
                </c:pt>
                <c:pt idx="6">
                  <c:v>32352.789409225374</c:v>
                </c:pt>
                <c:pt idx="7">
                  <c:v>25030.681153422196</c:v>
                </c:pt>
                <c:pt idx="8">
                  <c:v>34392.885163517974</c:v>
                </c:pt>
                <c:pt idx="9">
                  <c:v>37181.058930020881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EB-4D67-BA7D-BB4DC14399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041256"/>
        <c:axId val="145041648"/>
      </c:barChart>
      <c:lineChart>
        <c:grouping val="standard"/>
        <c:varyColors val="0"/>
        <c:ser>
          <c:idx val="2"/>
          <c:order val="0"/>
          <c:tx>
            <c:strRef>
              <c:f>'Pag 3'!$T$2:$T$4</c:f>
              <c:strCache>
                <c:ptCount val="3"/>
                <c:pt idx="0">
                  <c:v>Totale Avvisi</c:v>
                </c:pt>
                <c:pt idx="2">
                  <c:v>2017</c:v>
                </c:pt>
              </c:strCache>
            </c:strRef>
          </c:tx>
          <c:spPr>
            <a:ln w="28575" cap="rnd">
              <a:solidFill>
                <a:srgbClr val="576B8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i="0" u="none" strike="noStrike" baseline="0">
                    <a:solidFill>
                      <a:srgbClr val="333333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3'!$T$5:$T$16</c:f>
              <c:numCache>
                <c:formatCode>#,##0</c:formatCode>
                <c:ptCount val="12"/>
                <c:pt idx="0">
                  <c:v>27667.437978347767</c:v>
                </c:pt>
                <c:pt idx="1">
                  <c:v>29928.437171849517</c:v>
                </c:pt>
                <c:pt idx="2">
                  <c:v>36427.578906977396</c:v>
                </c:pt>
                <c:pt idx="3">
                  <c:v>34447.525509417675</c:v>
                </c:pt>
                <c:pt idx="4">
                  <c:v>36590.628578118893</c:v>
                </c:pt>
                <c:pt idx="5">
                  <c:v>33372.93890083069</c:v>
                </c:pt>
                <c:pt idx="6">
                  <c:v>31288.872735723657</c:v>
                </c:pt>
                <c:pt idx="7">
                  <c:v>23689.504965415792</c:v>
                </c:pt>
                <c:pt idx="8">
                  <c:v>34443.653352081448</c:v>
                </c:pt>
                <c:pt idx="9">
                  <c:v>36678.926955455521</c:v>
                </c:pt>
                <c:pt idx="10">
                  <c:v>38486.011526341958</c:v>
                </c:pt>
                <c:pt idx="11">
                  <c:v>42720.393369894809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8EB-4D67-BA7D-BB4DC14399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41256"/>
        <c:axId val="145041648"/>
      </c:lineChart>
      <c:catAx>
        <c:axId val="145041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45041648"/>
        <c:crosses val="autoZero"/>
        <c:auto val="1"/>
        <c:lblAlgn val="ctr"/>
        <c:lblOffset val="100"/>
        <c:noMultiLvlLbl val="0"/>
      </c:catAx>
      <c:valAx>
        <c:axId val="14504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45041256"/>
        <c:crosses val="autoZero"/>
        <c:crossBetween val="between"/>
        <c:majorUnit val="100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3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101893903915533E-2"/>
          <c:y val="3.6640960902372746E-2"/>
          <c:w val="0.88044395426110844"/>
          <c:h val="0.780353278355924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'Pag 7 P tot'!$W$20</c:f>
              <c:strCache>
                <c:ptCount val="1"/>
                <c:pt idx="0">
                  <c:v>Settimanali</c:v>
                </c:pt>
              </c:strCache>
            </c:strRef>
          </c:tx>
          <c:spPr>
            <a:solidFill>
              <a:srgbClr val="576B8A"/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'Pag 7 P tot'!$X$19:$Y$19</c:f>
              <c:numCache>
                <c:formatCode>mmm\-yy</c:formatCode>
                <c:ptCount val="2"/>
                <c:pt idx="0">
                  <c:v>43009</c:v>
                </c:pt>
                <c:pt idx="1">
                  <c:v>43374</c:v>
                </c:pt>
              </c:numCache>
            </c:numRef>
          </c:cat>
          <c:val>
            <c:numRef>
              <c:f>'Pag 7 P tot'!$X$20:$Y$20</c:f>
              <c:numCache>
                <c:formatCode>#,##0</c:formatCode>
                <c:ptCount val="2"/>
                <c:pt idx="0">
                  <c:v>21048</c:v>
                </c:pt>
                <c:pt idx="1">
                  <c:v>20046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AD-45FE-B8E2-A0D71EAC37D1}"/>
            </c:ext>
          </c:extLst>
        </c:ser>
        <c:ser>
          <c:idx val="1"/>
          <c:order val="1"/>
          <c:tx>
            <c:strRef>
              <c:f>'Pag 7 P tot'!$W$21</c:f>
              <c:strCache>
                <c:ptCount val="1"/>
                <c:pt idx="0">
                  <c:v>Mensili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i="0" u="none" strike="noStrike" baseline="0">
                    <a:solidFill>
                      <a:srgbClr val="333333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'Pag 7 P tot'!$X$19:$Y$19</c:f>
              <c:numCache>
                <c:formatCode>mmm\-yy</c:formatCode>
                <c:ptCount val="2"/>
                <c:pt idx="0">
                  <c:v>43009</c:v>
                </c:pt>
                <c:pt idx="1">
                  <c:v>43374</c:v>
                </c:pt>
              </c:numCache>
            </c:numRef>
          </c:cat>
          <c:val>
            <c:numRef>
              <c:f>'Pag 7 P tot'!$X$21:$Y$21</c:f>
              <c:numCache>
                <c:formatCode>#,##0</c:formatCode>
                <c:ptCount val="2"/>
                <c:pt idx="0">
                  <c:v>17809</c:v>
                </c:pt>
                <c:pt idx="1">
                  <c:v>16053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0AD-45FE-B8E2-A0D71EAC37D1}"/>
            </c:ext>
          </c:extLst>
        </c:ser>
        <c:ser>
          <c:idx val="2"/>
          <c:order val="2"/>
          <c:tx>
            <c:strRef>
              <c:f>'Pag 7 P tot'!$W$22</c:f>
              <c:strCache>
                <c:ptCount val="1"/>
                <c:pt idx="0">
                  <c:v>Altre periodicità</c:v>
                </c:pt>
              </c:strCache>
            </c:strRef>
          </c:tx>
          <c:spPr>
            <a:solidFill>
              <a:srgbClr val="92D05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i="0" u="none" strike="noStrike" baseline="0">
                    <a:solidFill>
                      <a:srgbClr val="333333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'Pag 7 P tot'!$X$19:$Y$19</c:f>
              <c:numCache>
                <c:formatCode>mmm\-yy</c:formatCode>
                <c:ptCount val="2"/>
                <c:pt idx="0">
                  <c:v>43009</c:v>
                </c:pt>
                <c:pt idx="1">
                  <c:v>43374</c:v>
                </c:pt>
              </c:numCache>
            </c:numRef>
          </c:cat>
          <c:val>
            <c:numRef>
              <c:f>'Pag 7 P tot'!$X$22:$Y$22</c:f>
              <c:numCache>
                <c:formatCode>#,##0</c:formatCode>
                <c:ptCount val="2"/>
                <c:pt idx="0">
                  <c:v>1184</c:v>
                </c:pt>
                <c:pt idx="1">
                  <c:v>964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0AD-45FE-B8E2-A0D71EAC37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145042432"/>
        <c:axId val="145042824"/>
      </c:barChart>
      <c:catAx>
        <c:axId val="145042432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45042824"/>
        <c:crosses val="autoZero"/>
        <c:auto val="0"/>
        <c:lblAlgn val="ctr"/>
        <c:lblOffset val="100"/>
        <c:noMultiLvlLbl val="0"/>
      </c:catAx>
      <c:valAx>
        <c:axId val="14504282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ln w="9525">
            <a:noFill/>
          </a:ln>
        </c:spPr>
        <c:crossAx val="145042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3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CA06CC-DF2B-4766-BFC7-FDC658E82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60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6" y="4714875"/>
            <a:ext cx="5438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1303C6-5D75-4EB5-AB33-C6E03672B9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796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37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383598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17696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779852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2665872679"/>
      </p:ext>
    </p:extLst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589816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826689"/>
      </p:ext>
    </p:extLst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06583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50887"/>
      </p:ext>
    </p:extLst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38116"/>
      </p:ext>
    </p:extLst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09807"/>
      </p:ext>
    </p:extLst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37974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59494"/>
      </p:ext>
    </p:extLst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045"/>
      </p:ext>
    </p:extLst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230347"/>
      </p:ext>
    </p:extLst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677282"/>
      </p:ext>
    </p:extLst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08767"/>
      </p:ext>
    </p:extLst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021146096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694" y="1006476"/>
            <a:ext cx="11128415" cy="4500563"/>
          </a:xfrm>
          <a:prstGeom prst="rect">
            <a:avLst/>
          </a:prstGeom>
        </p:spPr>
        <p:txBody>
          <a:bodyPr/>
          <a:lstStyle>
            <a:lvl1pPr marL="174625" indent="-174625">
              <a:spcAft>
                <a:spcPts val="115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6688" indent="-166688">
              <a:spcAft>
                <a:spcPts val="115"/>
              </a:spcAft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77800">
              <a:spcAft>
                <a:spcPts val="115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77800">
              <a:spcAft>
                <a:spcPts val="115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4625" indent="-174625">
              <a:spcAft>
                <a:spcPts val="115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629693" y="249387"/>
            <a:ext cx="11148321" cy="58312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2050" name="Picture 2" descr="C:\MARKETING\PROGETTI\PPT REPLY TEMPLATE\elements\omini tutti colori 3d\green\reply_3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218902" y="6283327"/>
            <a:ext cx="521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05305-56AA-41FB-8E52-9E09D388040D}" type="slidenum">
              <a:rPr lang="it-IT" sz="1000" smtClean="0">
                <a:solidFill>
                  <a:srgbClr val="000000"/>
                </a:solidFill>
              </a:rPr>
              <a:pPr algn="r"/>
              <a:t>‹N›</a:t>
            </a:fld>
            <a:endParaRPr lang="it-IT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2301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7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8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3151"/>
      </p:ext>
    </p:extLst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0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5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1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5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0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52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2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41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06452"/>
      </p:ext>
    </p:extLst>
  </p:cSld>
  <p:clrMapOvr>
    <a:masterClrMapping/>
  </p:clrMapOvr>
  <p:transition spd="med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8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0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8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1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8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5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7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9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414115"/>
      </p:ext>
    </p:extLst>
  </p:cSld>
  <p:clrMapOvr>
    <a:masterClrMapping/>
  </p:clrMapOvr>
  <p:transition spd="med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4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22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97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6224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29287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48115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745735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96655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sp>
        <p:nvSpPr>
          <p:cNvPr id="2" name="Rettangolo 1"/>
          <p:cNvSpPr/>
          <p:nvPr userDrawn="1"/>
        </p:nvSpPr>
        <p:spPr>
          <a:xfrm>
            <a:off x="217095" y="6137095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3005305-56AA-41FB-8E52-9E09D388040D}" type="slidenum">
              <a:rPr lang="it-IT" sz="1100" smtClean="0">
                <a:solidFill>
                  <a:srgbClr val="000000"/>
                </a:solidFill>
              </a:rPr>
              <a:pPr/>
              <a:t>‹N›</a:t>
            </a:fld>
            <a:endParaRPr lang="it-IT" sz="1100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pic>
        <p:nvPicPr>
          <p:cNvPr id="4" name="Picture 2" descr="C:\MARKETING\PROGETTI\PPT REPLY TEMPLATE\elements\omini tutti colori 3d\green\reply_3d.png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47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911424" y="2198485"/>
            <a:ext cx="10081120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sz="4400" dirty="0"/>
              <a:t>PRESENTAZIONE </a:t>
            </a:r>
            <a:endParaRPr lang="it-IT" sz="4400" dirty="0" smtClean="0"/>
          </a:p>
          <a:p>
            <a:r>
              <a:rPr lang="it-IT" sz="4400" dirty="0" smtClean="0"/>
              <a:t>DATI OTTOBRE 2018</a:t>
            </a:r>
            <a:r>
              <a:rPr lang="it-IT" sz="4400" dirty="0"/>
              <a:t/>
            </a:r>
            <a:br>
              <a:rPr lang="it-IT" sz="4400" dirty="0"/>
            </a:br>
            <a:endParaRPr lang="it-IT" sz="2000" dirty="0" smtClean="0"/>
          </a:p>
          <a:p>
            <a:endParaRPr lang="it-IT" sz="4400" dirty="0" smtClean="0"/>
          </a:p>
          <a:p>
            <a:r>
              <a:rPr lang="it-IT" sz="4400" i="1" dirty="0" smtClean="0"/>
              <a:t>OSSERVATORIO DEGLI INVESTIMENTI PUBBLICITARI </a:t>
            </a:r>
            <a:r>
              <a:rPr lang="it-IT" sz="4400" i="1" dirty="0"/>
              <a:t>SULLA STAMPA</a:t>
            </a: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958660" y="5654869"/>
            <a:ext cx="7585612" cy="438427"/>
          </a:xfrm>
        </p:spPr>
        <p:txBody>
          <a:bodyPr/>
          <a:lstStyle/>
          <a:p>
            <a:r>
              <a:rPr lang="it-IT" sz="2000" dirty="0" smtClean="0"/>
              <a:t>Milano, 27 novembre 2018</a:t>
            </a:r>
            <a:endParaRPr lang="it-IT" sz="2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24" y="373634"/>
            <a:ext cx="3425003" cy="17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2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</a:t>
            </a:r>
            <a:r>
              <a:rPr lang="it-IT" altLang="it-IT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Totale (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per 1.000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4871944" y="6021288"/>
            <a:ext cx="5548808" cy="261610"/>
            <a:chOff x="4871944" y="6021288"/>
            <a:chExt cx="5548808" cy="261610"/>
          </a:xfrm>
        </p:grpSpPr>
        <p:sp>
          <p:nvSpPr>
            <p:cNvPr id="27" name="CasellaDiTesto 26"/>
            <p:cNvSpPr txBox="1"/>
            <p:nvPr/>
          </p:nvSpPr>
          <p:spPr>
            <a:xfrm>
              <a:off x="5162640" y="6021288"/>
              <a:ext cx="10469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Settimanali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8" name="Rettangolo 27"/>
            <p:cNvSpPr/>
            <p:nvPr/>
          </p:nvSpPr>
          <p:spPr bwMode="auto">
            <a:xfrm>
              <a:off x="4871944" y="6070215"/>
              <a:ext cx="288032" cy="163757"/>
            </a:xfrm>
            <a:prstGeom prst="rect">
              <a:avLst/>
            </a:prstGeom>
            <a:solidFill>
              <a:srgbClr val="576B8A"/>
            </a:solidFill>
            <a:ln w="28575">
              <a:solidFill>
                <a:srgbClr val="576B8A"/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6683192" y="6021288"/>
              <a:ext cx="743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Mensili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0" name="Rettangolo 29"/>
            <p:cNvSpPr/>
            <p:nvPr/>
          </p:nvSpPr>
          <p:spPr bwMode="auto">
            <a:xfrm>
              <a:off x="6379920" y="6070215"/>
              <a:ext cx="288032" cy="163757"/>
            </a:xfrm>
            <a:prstGeom prst="rect">
              <a:avLst/>
            </a:prstGeom>
            <a:solidFill>
              <a:srgbClr val="FFB400"/>
            </a:solidFill>
            <a:ln w="28575">
              <a:solidFill>
                <a:srgbClr val="FFB400"/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9772752" y="6026093"/>
              <a:ext cx="648000" cy="25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Diff % </a:t>
              </a:r>
              <a:endParaRPr lang="en-US" dirty="0"/>
            </a:p>
          </p:txBody>
        </p:sp>
        <p:sp>
          <p:nvSpPr>
            <p:cNvPr id="32" name="Rettangolo 31"/>
            <p:cNvSpPr/>
            <p:nvPr/>
          </p:nvSpPr>
          <p:spPr bwMode="auto">
            <a:xfrm>
              <a:off x="9462624" y="6070215"/>
              <a:ext cx="288032" cy="163757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7930952" y="6021288"/>
              <a:ext cx="14969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Altre</a:t>
              </a:r>
              <a:r>
                <a:rPr lang="en-US" dirty="0" smtClean="0"/>
                <a:t> </a:t>
              </a:r>
              <a:r>
                <a:rPr lang="en-US" dirty="0" err="1" smtClean="0"/>
                <a:t>periodicità</a:t>
              </a:r>
              <a:endParaRPr lang="en-US" dirty="0"/>
            </a:p>
          </p:txBody>
        </p:sp>
        <p:sp>
          <p:nvSpPr>
            <p:cNvPr id="34" name="Rettangolo 33"/>
            <p:cNvSpPr/>
            <p:nvPr/>
          </p:nvSpPr>
          <p:spPr bwMode="auto">
            <a:xfrm>
              <a:off x="7627680" y="6070215"/>
              <a:ext cx="288032" cy="163757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92D050"/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2170112" y="975030"/>
            <a:ext cx="7861656" cy="4724209"/>
            <a:chOff x="2170112" y="975030"/>
            <a:chExt cx="7861656" cy="4724209"/>
          </a:xfrm>
        </p:grpSpPr>
        <p:graphicFrame>
          <p:nvGraphicFramePr>
            <p:cNvPr id="22" name="Grafico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12492498"/>
                </p:ext>
              </p:extLst>
            </p:nvPr>
          </p:nvGraphicFramePr>
          <p:xfrm>
            <a:off x="2170112" y="975030"/>
            <a:ext cx="7851775" cy="47242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5" name="Parentesi graffa chiusa 24"/>
            <p:cNvSpPr/>
            <p:nvPr/>
          </p:nvSpPr>
          <p:spPr bwMode="auto">
            <a:xfrm>
              <a:off x="8976319" y="1801844"/>
              <a:ext cx="72910" cy="2988000"/>
            </a:xfrm>
            <a:prstGeom prst="rightBrac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9311768" y="3107584"/>
              <a:ext cx="720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-7,4%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6011746" y="1196752"/>
              <a:ext cx="720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-18,6%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6024072" y="2455882"/>
              <a:ext cx="720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-9,9%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6024072" y="3769462"/>
              <a:ext cx="720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-4,8%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Rettangolo 19"/>
          <p:cNvSpPr/>
          <p:nvPr/>
        </p:nvSpPr>
        <p:spPr>
          <a:xfrm>
            <a:off x="623392" y="6381328"/>
            <a:ext cx="35286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 dati sono consultabili alla Tavola IV del report</a:t>
            </a:r>
            <a:endParaRPr lang="it-IT" sz="1000" i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1438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Totale (per 1.000)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843603"/>
              </p:ext>
            </p:extLst>
          </p:nvPr>
        </p:nvGraphicFramePr>
        <p:xfrm>
          <a:off x="1465052" y="934566"/>
          <a:ext cx="9261897" cy="5217588"/>
        </p:xfrm>
        <a:graphic>
          <a:graphicData uri="http://schemas.openxmlformats.org/drawingml/2006/table">
            <a:tbl>
              <a:tblPr/>
              <a:tblGrid>
                <a:gridCol w="17148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60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60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60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60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8609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8609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8609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8609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86092">
                  <a:extLst>
                    <a:ext uri="{9D8B030D-6E8A-4147-A177-3AD203B41FA5}">
                      <a16:colId xmlns="" xmlns:a16="http://schemas.microsoft.com/office/drawing/2014/main" val="1368209036"/>
                    </a:ext>
                  </a:extLst>
                </a:gridCol>
                <a:gridCol w="686092">
                  <a:extLst>
                    <a:ext uri="{9D8B030D-6E8A-4147-A177-3AD203B41FA5}">
                      <a16:colId xmlns="" xmlns:a16="http://schemas.microsoft.com/office/drawing/2014/main" val="4027204992"/>
                    </a:ext>
                  </a:extLst>
                </a:gridCol>
                <a:gridCol w="68609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Totale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10.229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21.332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35.755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36.604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31.043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24.199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14.431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13.216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35.350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37.063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259.222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2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 dirty="0" smtClean="0">
                          <a:effectLst/>
                          <a:latin typeface="Arial" panose="020B0604020202020204" pitchFamily="34" charset="0"/>
                        </a:rPr>
                        <a:t>-8,8</a:t>
                      </a:r>
                      <a:endParaRPr lang="it-IT" sz="1400" b="1" i="1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5461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Settimanali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5.227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13.064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20.117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16.358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17.793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13.125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7.786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8.455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18.743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20.046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140.715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4.590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8.062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14.760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19.442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12.835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10.479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6.485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4.647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15.419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16.053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112.772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-8,1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Altre periodicità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5.735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 dirty="0">
                          <a:effectLst/>
                          <a:latin typeface="Arial" panose="020B0604020202020204" pitchFamily="34" charset="0"/>
                        </a:rPr>
                        <a:t>-43,0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05931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820799"/>
              </p:ext>
            </p:extLst>
          </p:nvPr>
        </p:nvGraphicFramePr>
        <p:xfrm>
          <a:off x="947428" y="764391"/>
          <a:ext cx="10297144" cy="5792574"/>
        </p:xfrm>
        <a:graphic>
          <a:graphicData uri="http://schemas.openxmlformats.org/drawingml/2006/table">
            <a:tbl>
              <a:tblPr/>
              <a:tblGrid>
                <a:gridCol w="22025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58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58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58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587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587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3587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3587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3587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35874">
                  <a:extLst>
                    <a:ext uri="{9D8B030D-6E8A-4147-A177-3AD203B41FA5}">
                      <a16:colId xmlns="" xmlns:a16="http://schemas.microsoft.com/office/drawing/2014/main" val="3967654777"/>
                    </a:ext>
                  </a:extLst>
                </a:gridCol>
                <a:gridCol w="735874">
                  <a:extLst>
                    <a:ext uri="{9D8B030D-6E8A-4147-A177-3AD203B41FA5}">
                      <a16:colId xmlns="" xmlns:a16="http://schemas.microsoft.com/office/drawing/2014/main" val="4092370696"/>
                    </a:ext>
                  </a:extLst>
                </a:gridCol>
                <a:gridCol w="73587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684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Fatturato 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9.481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19.532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33.277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31.971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27.204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21.279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13.351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11.946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31.299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33.701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233.042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 </a:t>
                      </a:r>
                      <a:r>
                        <a:rPr kumimoji="0" lang="it-IT" sz="13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Spazio Tabellare</a:t>
                      </a:r>
                      <a:endParaRPr kumimoji="0" lang="it-I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3.647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5.656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9.161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9.825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9.172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7.796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5.646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5.662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8.761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9.624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74.949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Settimanali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4.911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12.280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18.793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15.034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15.999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12.072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7.242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7.992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17.055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18.937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130.316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Settimanali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2.208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3.569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5.613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5.223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5.689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4.728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3.501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4.185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4.834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5.733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45.282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4.192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7.047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13.662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16.164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10.854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8.624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5.959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3.860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13.164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13.805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97.331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1.230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1.934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3.149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4.237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3.254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2.748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1.997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1.400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3.408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3.476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26.832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Altre Per.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821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1.080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959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5.395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-42,1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Altre Per.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2.835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 dirty="0">
                          <a:effectLst/>
                          <a:latin typeface="Arial" panose="020B0604020202020204" pitchFamily="34" charset="0"/>
                        </a:rPr>
                        <a:t>-27,6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435343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-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e Spazio Tabellare 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29721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649326" y="182166"/>
            <a:ext cx="8640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  PERIODICI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Speciale </a:t>
            </a:r>
            <a:r>
              <a:rPr lang="it-IT" altLang="it-IT" sz="18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541696"/>
              </p:ext>
            </p:extLst>
          </p:nvPr>
        </p:nvGraphicFramePr>
        <p:xfrm>
          <a:off x="1307469" y="939203"/>
          <a:ext cx="9577063" cy="4983428"/>
        </p:xfrm>
        <a:graphic>
          <a:graphicData uri="http://schemas.openxmlformats.org/drawingml/2006/table">
            <a:tbl>
              <a:tblPr/>
              <a:tblGrid>
                <a:gridCol w="20662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27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27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27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27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8279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8279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8279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8279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82797">
                  <a:extLst>
                    <a:ext uri="{9D8B030D-6E8A-4147-A177-3AD203B41FA5}">
                      <a16:colId xmlns="" xmlns:a16="http://schemas.microsoft.com/office/drawing/2014/main" val="3229721000"/>
                    </a:ext>
                  </a:extLst>
                </a:gridCol>
                <a:gridCol w="682797">
                  <a:extLst>
                    <a:ext uri="{9D8B030D-6E8A-4147-A177-3AD203B41FA5}">
                      <a16:colId xmlns="" xmlns:a16="http://schemas.microsoft.com/office/drawing/2014/main" val="3969787992"/>
                    </a:ext>
                  </a:extLst>
                </a:gridCol>
                <a:gridCol w="68279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Fatturato Speciale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748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1.800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2.479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4.632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3.838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2.920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1.270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4.051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3.362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26.180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-48,0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-10,2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9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Settimanali</a:t>
                      </a:r>
                      <a:endParaRPr kumimoji="0" lang="it-I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1.794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1.688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10.399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3.278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1.981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1.855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2.255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2.248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15.441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-29,5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-10,0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Altre periodicità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32,8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effectLst/>
                          <a:latin typeface="Arial" panose="020B0604020202020204" pitchFamily="34" charset="0"/>
                        </a:rPr>
                        <a:t>-54,6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36774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9436" y="17807"/>
            <a:ext cx="10153128" cy="9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Testate divise per Gruppi</a:t>
            </a:r>
            <a:b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Periodo Gennaio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Ottobre 2018 -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FATTURATI (per 1.000) E SPAZI</a:t>
            </a:r>
            <a: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763077"/>
              </p:ext>
            </p:extLst>
          </p:nvPr>
        </p:nvGraphicFramePr>
        <p:xfrm>
          <a:off x="605390" y="1052737"/>
          <a:ext cx="10981220" cy="4936021"/>
        </p:xfrm>
        <a:graphic>
          <a:graphicData uri="http://schemas.openxmlformats.org/drawingml/2006/table">
            <a:tbl>
              <a:tblPr/>
              <a:tblGrid>
                <a:gridCol w="26138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0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98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67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65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1997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1954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3016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1940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31642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A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Femminili attualità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96.852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-7,6%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23.039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-3,0%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-5,0%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D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Femminili moda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45.055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-9,9%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6.623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-10,2%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T1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Arredamento 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18.103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3.402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-5,4%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5,2%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H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Familiari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15.092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-4,9%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11.011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-9,8%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M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Maschili stili di vita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14.763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-18,0%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3.819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-6,0%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-11,4%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P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Automotive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12.558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-17,1%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3.110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-0,4%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-4,7%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O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Economia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10.348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19,2%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1.284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8,9%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7,34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7,77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6,0%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75012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9436" y="17807"/>
            <a:ext cx="10153128" cy="9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Testate divise per Gruppi</a:t>
            </a:r>
            <a:b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Periodo Gennaio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Ottobre 2018 -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FATTURATI (per 1.000) E SPAZI</a:t>
            </a:r>
            <a: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608959"/>
              </p:ext>
            </p:extLst>
          </p:nvPr>
        </p:nvGraphicFramePr>
        <p:xfrm>
          <a:off x="577064" y="1052737"/>
          <a:ext cx="10847528" cy="4936021"/>
        </p:xfrm>
        <a:graphic>
          <a:graphicData uri="http://schemas.openxmlformats.org/drawingml/2006/table">
            <a:tbl>
              <a:tblPr/>
              <a:tblGrid>
                <a:gridCol w="26090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23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39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96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02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1658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0076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1275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1602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L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Maschili attualità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10.187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-27,2%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2.655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-11,8%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-15,8%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U – Arredamento</a:t>
                      </a:r>
                      <a:b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professionale</a:t>
                      </a:r>
                      <a:endParaRPr lang="it-IT" sz="1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8.522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2.676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-5,8%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T2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Altri Arredamento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5.252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2.275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0,1%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G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Benessere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4.416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-12,2%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3.061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-9,4%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-3,2%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M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1 - Altri Maschili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3.877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1.401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5,3%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R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Turismo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3.581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11,7%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1.647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11,2%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-3,9%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E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Cucina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2.406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-10,0%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2882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9436" y="17807"/>
            <a:ext cx="10153128" cy="9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Testate divise per Gruppi</a:t>
            </a:r>
            <a:b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Periodo Gennaio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Ottobre 2018 -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FATTURATI (per 1.000) E SPAZI</a:t>
            </a:r>
            <a: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704329"/>
              </p:ext>
            </p:extLst>
          </p:nvPr>
        </p:nvGraphicFramePr>
        <p:xfrm>
          <a:off x="577064" y="1052737"/>
          <a:ext cx="10847528" cy="3938404"/>
        </p:xfrm>
        <a:graphic>
          <a:graphicData uri="http://schemas.openxmlformats.org/drawingml/2006/table">
            <a:tbl>
              <a:tblPr/>
              <a:tblGrid>
                <a:gridCol w="26090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23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39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96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02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1658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0076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1275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1602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V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Professionali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2.257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-64,4%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925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-50,5%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-25,1%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X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Natura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1.269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-9,7%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-7,0%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B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Altri Femminili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841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-17,0%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2.399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-8,5%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-13,1%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I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Guide e altri Familiari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10,4%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1.335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31,3%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-17,7%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1000483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Gruppi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 e Y*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3.172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2.256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-2,4%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1055440" y="5602687"/>
            <a:ext cx="10009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dirty="0"/>
              <a:t>* I </a:t>
            </a:r>
            <a:r>
              <a:rPr lang="it-IT" sz="1200" dirty="0" smtClean="0"/>
              <a:t>gruppi Bambini e Ragazzi (S) e Varie (Y</a:t>
            </a:r>
            <a:r>
              <a:rPr lang="it-IT" sz="1200" smtClean="0"/>
              <a:t>) presentano </a:t>
            </a:r>
            <a:r>
              <a:rPr lang="it-IT" sz="1200" dirty="0" smtClean="0"/>
              <a:t>nel </a:t>
            </a:r>
            <a:r>
              <a:rPr lang="it-IT" sz="1200" dirty="0"/>
              <a:t>mese di </a:t>
            </a:r>
            <a:r>
              <a:rPr lang="it-IT" sz="1200" dirty="0" smtClean="0"/>
              <a:t>Ottobre 2018 </a:t>
            </a:r>
            <a:r>
              <a:rPr lang="it-IT" sz="1200" dirty="0"/>
              <a:t>un problema di riservatezza  dovuto al numero di testate </a:t>
            </a:r>
            <a:r>
              <a:rPr lang="it-IT" sz="1200" dirty="0" smtClean="0"/>
              <a:t>pubblicate; per </a:t>
            </a:r>
            <a:r>
              <a:rPr lang="it-IT" sz="1200" dirty="0"/>
              <a:t>questa ragione sono stati temporaneamente raggruppati tra loro. </a:t>
            </a:r>
          </a:p>
        </p:txBody>
      </p:sp>
    </p:spTree>
    <p:extLst>
      <p:ext uri="{BB962C8B-B14F-4D97-AF65-F5344CB8AC3E}">
        <p14:creationId xmlns:p14="http://schemas.microsoft.com/office/powerpoint/2010/main" val="351794960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7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435512"/>
              </p:ext>
            </p:extLst>
          </p:nvPr>
        </p:nvGraphicFramePr>
        <p:xfrm>
          <a:off x="751297" y="345267"/>
          <a:ext cx="10728000" cy="250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8833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QUOTIDIANE NUOVE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Ottobre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Nessuna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384260"/>
              </p:ext>
            </p:extLst>
          </p:nvPr>
        </p:nvGraphicFramePr>
        <p:xfrm>
          <a:off x="751297" y="3738404"/>
          <a:ext cx="10728000" cy="2514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9296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QUOTIDIANE CHIUSE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Ottobre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Avvisatore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Marittimo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 (</a:t>
                      </a:r>
                      <a:r>
                        <a:rPr lang="de-DE" sz="1800" b="1" i="0" baseline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Dic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11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4000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Totale 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e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Spazi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509162" y="6476630"/>
            <a:ext cx="10404054" cy="261610"/>
            <a:chOff x="509162" y="6476630"/>
            <a:chExt cx="10404054" cy="261610"/>
          </a:xfrm>
        </p:grpSpPr>
        <p:grpSp>
          <p:nvGrpSpPr>
            <p:cNvPr id="21" name="Gruppo 20"/>
            <p:cNvGrpSpPr/>
            <p:nvPr/>
          </p:nvGrpSpPr>
          <p:grpSpPr>
            <a:xfrm>
              <a:off x="8010872" y="6476630"/>
              <a:ext cx="2902344" cy="261610"/>
              <a:chOff x="7968208" y="6476630"/>
              <a:chExt cx="2902344" cy="261610"/>
            </a:xfrm>
          </p:grpSpPr>
          <p:sp>
            <p:nvSpPr>
              <p:cNvPr id="12" name="CasellaDiTesto 11"/>
              <p:cNvSpPr txBox="1"/>
              <p:nvPr/>
            </p:nvSpPr>
            <p:spPr>
              <a:xfrm>
                <a:off x="8289384" y="6476630"/>
                <a:ext cx="4972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2017 </a:t>
                </a:r>
                <a:endParaRPr lang="en-US" dirty="0"/>
              </a:p>
            </p:txBody>
          </p:sp>
          <p:sp>
            <p:nvSpPr>
              <p:cNvPr id="13" name="Rettangolo 12"/>
              <p:cNvSpPr/>
              <p:nvPr/>
            </p:nvSpPr>
            <p:spPr bwMode="auto">
              <a:xfrm>
                <a:off x="7968208" y="6525557"/>
                <a:ext cx="288032" cy="163757"/>
              </a:xfrm>
              <a:prstGeom prst="rect">
                <a:avLst/>
              </a:prstGeom>
              <a:solidFill>
                <a:srgbClr val="576B8A"/>
              </a:solidFill>
              <a:ln w="28575">
                <a:solidFill>
                  <a:srgbClr val="576B8A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CasellaDiTesto 13"/>
              <p:cNvSpPr txBox="1"/>
              <p:nvPr/>
            </p:nvSpPr>
            <p:spPr>
              <a:xfrm>
                <a:off x="9305880" y="6476630"/>
                <a:ext cx="4972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2018 </a:t>
                </a:r>
                <a:endParaRPr lang="en-US" dirty="0"/>
              </a:p>
            </p:txBody>
          </p:sp>
          <p:sp>
            <p:nvSpPr>
              <p:cNvPr id="15" name="Rettangolo 14"/>
              <p:cNvSpPr/>
              <p:nvPr/>
            </p:nvSpPr>
            <p:spPr bwMode="auto">
              <a:xfrm>
                <a:off x="9002608" y="6525557"/>
                <a:ext cx="288032" cy="163757"/>
              </a:xfrm>
              <a:prstGeom prst="rect">
                <a:avLst/>
              </a:prstGeom>
              <a:solidFill>
                <a:srgbClr val="FFB400"/>
              </a:solidFill>
              <a:ln w="28575">
                <a:solidFill>
                  <a:srgbClr val="FFB40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10222552" y="6479758"/>
                <a:ext cx="648000" cy="25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Diff % </a:t>
                </a:r>
                <a:endParaRPr lang="en-US" dirty="0"/>
              </a:p>
            </p:txBody>
          </p:sp>
          <p:sp>
            <p:nvSpPr>
              <p:cNvPr id="20" name="Rettangolo 19"/>
              <p:cNvSpPr/>
              <p:nvPr/>
            </p:nvSpPr>
            <p:spPr bwMode="auto">
              <a:xfrm>
                <a:off x="9912424" y="6528685"/>
                <a:ext cx="288032" cy="163757"/>
              </a:xfrm>
              <a:prstGeom prst="rect">
                <a:avLst/>
              </a:prstGeom>
              <a:solidFill>
                <a:srgbClr val="C00000"/>
              </a:solidFill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Rettangolo 34"/>
            <p:cNvSpPr/>
            <p:nvPr/>
          </p:nvSpPr>
          <p:spPr>
            <a:xfrm>
              <a:off x="509162" y="6482647"/>
              <a:ext cx="457872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000" b="1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I dati sono consultabili </a:t>
              </a:r>
              <a:r>
                <a:rPr lang="it-IT" sz="1000" b="1" i="1" dirty="0" smtClean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alle Tavole II e III </a:t>
              </a:r>
              <a:r>
                <a:rPr lang="it-IT" sz="1000" b="1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del report</a:t>
              </a:r>
              <a:endPara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346357" y="737052"/>
            <a:ext cx="11507961" cy="2744071"/>
            <a:chOff x="346357" y="737052"/>
            <a:chExt cx="11507961" cy="2744071"/>
          </a:xfrm>
        </p:grpSpPr>
        <p:sp>
          <p:nvSpPr>
            <p:cNvPr id="3" name="Rettangolo 2"/>
            <p:cNvSpPr/>
            <p:nvPr/>
          </p:nvSpPr>
          <p:spPr bwMode="auto">
            <a:xfrm>
              <a:off x="346357" y="745123"/>
              <a:ext cx="11507961" cy="273600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9338683" y="737052"/>
              <a:ext cx="2506961" cy="30777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</a:rPr>
                <a:t>Totale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Fatturato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509162" y="1110889"/>
              <a:ext cx="11182350" cy="2330808"/>
              <a:chOff x="509162" y="1110889"/>
              <a:chExt cx="11182350" cy="2330808"/>
            </a:xfrm>
          </p:grpSpPr>
          <p:sp>
            <p:nvSpPr>
              <p:cNvPr id="28" name="CasellaDiTesto 27"/>
              <p:cNvSpPr txBox="1"/>
              <p:nvPr/>
            </p:nvSpPr>
            <p:spPr>
              <a:xfrm>
                <a:off x="3850069" y="1125249"/>
                <a:ext cx="709200" cy="29238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-3,2%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" name="CasellaDiTesto 1"/>
              <p:cNvSpPr txBox="1"/>
              <p:nvPr/>
            </p:nvSpPr>
            <p:spPr>
              <a:xfrm>
                <a:off x="1258031" y="1130859"/>
                <a:ext cx="709200" cy="29238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-6,7%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CasellaDiTesto 22"/>
              <p:cNvSpPr txBox="1"/>
              <p:nvPr/>
            </p:nvSpPr>
            <p:spPr>
              <a:xfrm>
                <a:off x="2976368" y="1136588"/>
                <a:ext cx="709200" cy="29238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-9,3%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CasellaDiTesto 23"/>
              <p:cNvSpPr txBox="1"/>
              <p:nvPr/>
            </p:nvSpPr>
            <p:spPr>
              <a:xfrm>
                <a:off x="2128926" y="1130859"/>
                <a:ext cx="709200" cy="29238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-8,8%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CasellaDiTesto 31"/>
              <p:cNvSpPr txBox="1"/>
              <p:nvPr/>
            </p:nvSpPr>
            <p:spPr>
              <a:xfrm>
                <a:off x="4686750" y="1132045"/>
                <a:ext cx="709200" cy="291600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-7,6%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CasellaDiTesto 32"/>
              <p:cNvSpPr txBox="1"/>
              <p:nvPr/>
            </p:nvSpPr>
            <p:spPr>
              <a:xfrm>
                <a:off x="6449615" y="1123734"/>
                <a:ext cx="709200" cy="29238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-0,1%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CasellaDiTesto 29"/>
              <p:cNvSpPr txBox="1"/>
              <p:nvPr/>
            </p:nvSpPr>
            <p:spPr>
              <a:xfrm>
                <a:off x="5572205" y="1132405"/>
                <a:ext cx="709200" cy="291600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-0,7%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CasellaDiTesto 40"/>
              <p:cNvSpPr txBox="1"/>
              <p:nvPr/>
            </p:nvSpPr>
            <p:spPr>
              <a:xfrm>
                <a:off x="7311241" y="1118618"/>
                <a:ext cx="709200" cy="291600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-0,8%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CasellaDiTesto 39"/>
              <p:cNvSpPr txBox="1"/>
              <p:nvPr/>
            </p:nvSpPr>
            <p:spPr>
              <a:xfrm>
                <a:off x="8170481" y="1111361"/>
                <a:ext cx="709200" cy="29238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-10,6%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graphicFrame>
            <p:nvGraphicFramePr>
              <p:cNvPr id="43" name="Grafico 4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21243109"/>
                  </p:ext>
                </p:extLst>
              </p:nvPr>
            </p:nvGraphicFramePr>
            <p:xfrm>
              <a:off x="509162" y="1430565"/>
              <a:ext cx="11182350" cy="201113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46" name="CasellaDiTesto 45"/>
              <p:cNvSpPr txBox="1"/>
              <p:nvPr/>
            </p:nvSpPr>
            <p:spPr>
              <a:xfrm>
                <a:off x="9047891" y="1110889"/>
                <a:ext cx="709200" cy="291600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-4,2%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Gruppo 7"/>
          <p:cNvGrpSpPr/>
          <p:nvPr/>
        </p:nvGrpSpPr>
        <p:grpSpPr>
          <a:xfrm>
            <a:off x="337683" y="3586463"/>
            <a:ext cx="11507961" cy="2736000"/>
            <a:chOff x="337683" y="3586463"/>
            <a:chExt cx="11507961" cy="2736000"/>
          </a:xfrm>
        </p:grpSpPr>
        <p:sp>
          <p:nvSpPr>
            <p:cNvPr id="9" name="Rettangolo 8"/>
            <p:cNvSpPr/>
            <p:nvPr/>
          </p:nvSpPr>
          <p:spPr bwMode="auto">
            <a:xfrm>
              <a:off x="337683" y="3586463"/>
              <a:ext cx="11507961" cy="273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9338682" y="3597486"/>
              <a:ext cx="2506961" cy="30777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</a:rPr>
                <a:t>Totale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Spazi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1348036" y="3999661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0,2%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2193306" y="3999661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-3,0%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3057901" y="3999114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1,9%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3917730" y="3999114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1,6%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4775707" y="3993994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1,5%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5643255" y="3999438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5,1%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6470388" y="3993994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3,4%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7322333" y="3996697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5,7%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45" name="CasellaDiTesto 44"/>
            <p:cNvSpPr txBox="1"/>
            <p:nvPr/>
          </p:nvSpPr>
          <p:spPr>
            <a:xfrm>
              <a:off x="8221493" y="3991617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-0,1%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47" name="Grafico 4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35022245"/>
                </p:ext>
              </p:extLst>
            </p:nvPr>
          </p:nvGraphicFramePr>
          <p:xfrm>
            <a:off x="509162" y="4346259"/>
            <a:ext cx="11182350" cy="18190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8" name="CasellaDiTesto 47"/>
            <p:cNvSpPr txBox="1"/>
            <p:nvPr/>
          </p:nvSpPr>
          <p:spPr>
            <a:xfrm>
              <a:off x="9120653" y="3991617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1,4</a:t>
              </a:r>
              <a:r>
                <a:rPr lang="en-US" sz="1300" dirty="0" smtClean="0">
                  <a:solidFill>
                    <a:schemeClr val="bg1"/>
                  </a:solidFill>
                </a:rPr>
                <a:t>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89352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3999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Totale 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640953"/>
              </p:ext>
            </p:extLst>
          </p:nvPr>
        </p:nvGraphicFramePr>
        <p:xfrm>
          <a:off x="1513507" y="1884414"/>
          <a:ext cx="9164987" cy="3089172"/>
        </p:xfrm>
        <a:graphic>
          <a:graphicData uri="http://schemas.openxmlformats.org/drawingml/2006/table">
            <a:tbl>
              <a:tblPr/>
              <a:tblGrid>
                <a:gridCol w="15244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47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47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47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47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847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8473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8473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8473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84733">
                  <a:extLst>
                    <a:ext uri="{9D8B030D-6E8A-4147-A177-3AD203B41FA5}">
                      <a16:colId xmlns="" xmlns:a16="http://schemas.microsoft.com/office/drawing/2014/main" val="2023363909"/>
                    </a:ext>
                  </a:extLst>
                </a:gridCol>
                <a:gridCol w="684733">
                  <a:extLst>
                    <a:ext uri="{9D8B030D-6E8A-4147-A177-3AD203B41FA5}">
                      <a16:colId xmlns="" xmlns:a16="http://schemas.microsoft.com/office/drawing/2014/main" val="3370706471"/>
                    </a:ext>
                  </a:extLst>
                </a:gridCol>
                <a:gridCol w="79317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787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Gen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Feb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Apr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Mag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Giu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Lug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Ago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Set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Ott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Prog</a:t>
                      </a: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Ott</a:t>
                      </a:r>
                      <a:endParaRPr lang="it-IT" sz="14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2018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26" marB="4572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8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Quotidiani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37.510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41.158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52.481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46.852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51.082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48.834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38.940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26.758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45.750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54.017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443.409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3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-6,7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-8,8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-9,3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-7,6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-0,7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-0,1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-0,8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-10,6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-4,2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 smtClean="0">
                          <a:effectLst/>
                          <a:latin typeface="Arial" panose="020B0604020202020204" pitchFamily="34" charset="0"/>
                        </a:rPr>
                        <a:t>-5,6</a:t>
                      </a:r>
                      <a:endParaRPr lang="it-IT" sz="1400" b="1" i="1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8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Quotidiani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27.736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20.032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37.104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34.983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37.146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35.075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32.353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25.031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34.393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37.181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330.034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3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-3,0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5,1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-0,1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 smtClean="0"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34471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4000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316831"/>
              </p:ext>
            </p:extLst>
          </p:nvPr>
        </p:nvGraphicFramePr>
        <p:xfrm>
          <a:off x="1127449" y="1014722"/>
          <a:ext cx="9937103" cy="5257048"/>
        </p:xfrm>
        <a:graphic>
          <a:graphicData uri="http://schemas.openxmlformats.org/drawingml/2006/table">
            <a:tbl>
              <a:tblPr/>
              <a:tblGrid>
                <a:gridCol w="14563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09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09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09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09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7098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7098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7098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7098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70982">
                  <a:extLst>
                    <a:ext uri="{9D8B030D-6E8A-4147-A177-3AD203B41FA5}">
                      <a16:colId xmlns="" xmlns:a16="http://schemas.microsoft.com/office/drawing/2014/main" val="1883337791"/>
                    </a:ext>
                  </a:extLst>
                </a:gridCol>
                <a:gridCol w="770982">
                  <a:extLst>
                    <a:ext uri="{9D8B030D-6E8A-4147-A177-3AD203B41FA5}">
                      <a16:colId xmlns="" xmlns:a16="http://schemas.microsoft.com/office/drawing/2014/main" val="2614797933"/>
                    </a:ext>
                  </a:extLst>
                </a:gridCol>
                <a:gridCol w="77098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Nazionale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12.504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15.697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23.593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20.955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23.951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24.173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14.895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9.938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20.653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26.083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192.442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Nazionale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4.710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5.119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7.905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7.853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8.238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6.910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5.455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4.380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6.090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7.981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64.640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3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Locale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12.680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13.497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16.676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15.325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17.410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15.914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8.997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15.982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17.101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147.040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Locale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20.791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21.622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26.951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24.985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26.840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26.328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24.805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19.152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26.224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26.987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244.683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57809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4000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365288"/>
              </p:ext>
            </p:extLst>
          </p:nvPr>
        </p:nvGraphicFramePr>
        <p:xfrm>
          <a:off x="1281029" y="764704"/>
          <a:ext cx="9629942" cy="5619945"/>
        </p:xfrm>
        <a:graphic>
          <a:graphicData uri="http://schemas.openxmlformats.org/drawingml/2006/table">
            <a:tbl>
              <a:tblPr/>
              <a:tblGrid>
                <a:gridCol w="21654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85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85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85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785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7859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7859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7859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78594">
                  <a:extLst>
                    <a:ext uri="{9D8B030D-6E8A-4147-A177-3AD203B41FA5}">
                      <a16:colId xmlns="" xmlns:a16="http://schemas.microsoft.com/office/drawing/2014/main" val="307603935"/>
                    </a:ext>
                  </a:extLst>
                </a:gridCol>
                <a:gridCol w="678594">
                  <a:extLst>
                    <a:ext uri="{9D8B030D-6E8A-4147-A177-3AD203B41FA5}">
                      <a16:colId xmlns="" xmlns:a16="http://schemas.microsoft.com/office/drawing/2014/main" val="1966449330"/>
                    </a:ext>
                  </a:extLst>
                </a:gridCol>
                <a:gridCol w="67859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67829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6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5.226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4.599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4.917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3.980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4.096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3.777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3.947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3.692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4.051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4.308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42.591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2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793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90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4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Legale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4.767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4.857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4.939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4.249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4.247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3.949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5.319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3.360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4.238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5.591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45.516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-25,5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-25,5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2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Legale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33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90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14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Finanziaria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2.332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2.508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2.356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2.344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1.323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15.820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-26,2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53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Finanziaria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393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63244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44624"/>
            <a:ext cx="9144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–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Peso % del Fatturato e degli Spazi 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Progressivo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a Ottobre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989149"/>
              </p:ext>
            </p:extLst>
          </p:nvPr>
        </p:nvGraphicFramePr>
        <p:xfrm>
          <a:off x="814341" y="1448644"/>
          <a:ext cx="10563318" cy="4283637"/>
        </p:xfrm>
        <a:graphic>
          <a:graphicData uri="http://schemas.openxmlformats.org/drawingml/2006/table">
            <a:tbl>
              <a:tblPr/>
              <a:tblGrid>
                <a:gridCol w="12176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12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88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23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884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9849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4470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254215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progressivo ad Ottobre</a:t>
                      </a:r>
                      <a:endParaRPr lang="it-IT" sz="1400" b="1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(per 1.000</a:t>
                      </a:r>
                      <a:r>
                        <a:rPr lang="it-IT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 Ottobre</a:t>
                      </a: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 Ottobre</a:t>
                      </a: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progressivi ad Ottobre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 Ottobre</a:t>
                      </a: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 Ottobre</a:t>
                      </a: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4470">
                <a:tc>
                  <a:txBody>
                    <a:bodyPr/>
                    <a:lstStyle/>
                    <a:p>
                      <a:pPr algn="ctr" fontAlgn="b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effectLst/>
                          <a:latin typeface="Arial" panose="020B0604020202020204" pitchFamily="34" charset="0"/>
                        </a:rPr>
                        <a:t>443.409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effectLst/>
                          <a:latin typeface="Arial" panose="020B0604020202020204" pitchFamily="34" charset="0"/>
                        </a:rPr>
                        <a:t>330.034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Nazionale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192.442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43,4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42,6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64.640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18,7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Locale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147.040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33,2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244.683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74,1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74,2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42.591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9,5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7.710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Legale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45.516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12,0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9.461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Finanziaria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15.820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3.540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 dirty="0"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96129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953266"/>
              </p:ext>
            </p:extLst>
          </p:nvPr>
        </p:nvGraphicFramePr>
        <p:xfrm>
          <a:off x="732000" y="1203960"/>
          <a:ext cx="10728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3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176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9090"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PERIODICHE NUOVE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Ottobre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2630">
                <a:tc>
                  <a:txBody>
                    <a:bodyPr/>
                    <a:lstStyle/>
                    <a:p>
                      <a:pPr algn="l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Avvisatore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Marittimo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(Gen. 2018)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(Y)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Piace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Cucinare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(Feb.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Sud (Apr.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Giallo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Zafferano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(Apr.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Mag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Accessory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(Mar. 2018)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Femminili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Millennium (Mag.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Maschili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Stili di Vita (M)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Spy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Giu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Familiari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(H)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Uomini e Donne Magazine (Mar. 2018)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Familiari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(H)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Visto Tv (Mar. 2018)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Guide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altri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Familiari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(I)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Youngtimer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it-IT" sz="1800" b="1" i="0" kern="1200" noProof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Mag. 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Automotive (P)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70049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467454"/>
              </p:ext>
            </p:extLst>
          </p:nvPr>
        </p:nvGraphicFramePr>
        <p:xfrm>
          <a:off x="732000" y="1569720"/>
          <a:ext cx="107280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3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176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9879"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PERIODICHE CHIUSE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Ottobre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0924">
                <a:tc>
                  <a:txBody>
                    <a:bodyPr/>
                    <a:lstStyle/>
                    <a:p>
                      <a:pPr algn="ctr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Stai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(Lug.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Benessere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M.C.</a:t>
                      </a:r>
                      <a:r>
                        <a:rPr lang="it-IT" altLang="it-IT" sz="1800" b="1" i="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Bis Sfilate (Gen. 2018)</a:t>
                      </a:r>
                      <a:endParaRPr lang="it-IT" alt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Femminili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Moda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(D)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Sorrisi in Tavola (Mar.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Accessory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Bambini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Gioiello (Gen.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Sposa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Uomo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Lug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Maschili</a:t>
                      </a:r>
                      <a:r>
                        <a:rPr lang="de-DE" sz="1800" b="1" i="0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Stili di Vita (M)</a:t>
                      </a:r>
                      <a:endParaRPr lang="de-DE" sz="1800" b="1" i="0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92608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4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26265</TotalTime>
  <Words>2168</Words>
  <Application>Microsoft Office PowerPoint</Application>
  <PresentationFormat>Widescreen</PresentationFormat>
  <Paragraphs>1256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Verdana</vt:lpstr>
      <vt:lpstr>Wingdings</vt:lpstr>
      <vt:lpstr>1_Default Design</vt:lpstr>
      <vt:lpstr>2_Default Design</vt:lpstr>
      <vt:lpstr>Reply</vt:lpstr>
      <vt:lpstr>1_Reply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Testate divise per Gruppi Periodo Gennaio 2017 – Ottobre 2018 - FATTURATI (per 1.000) E SPAZI </vt:lpstr>
      <vt:lpstr> Testate divise per Gruppi Periodo Gennaio 2017 – Ottobre 2018 - FATTURATI (per 1.000) E SPAZI </vt:lpstr>
      <vt:lpstr> Testate divise per Gruppi Periodo Gennaio 2017 – Ottobre 2018 - FATTURATI (per 1.000) E SPAZI </vt:lpstr>
      <vt:lpstr>Thank you</vt:lpstr>
    </vt:vector>
  </TitlesOfParts>
  <Company>Reply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Dati Mensili Osservatorio Stampa</dc:title>
  <dc:creator>Reply Consulting</dc:creator>
  <cp:lastModifiedBy>Selvaggi Laura</cp:lastModifiedBy>
  <cp:revision>2097</cp:revision>
  <cp:lastPrinted>2018-11-22T14:47:53Z</cp:lastPrinted>
  <dcterms:created xsi:type="dcterms:W3CDTF">2006-03-29T09:09:15Z</dcterms:created>
  <dcterms:modified xsi:type="dcterms:W3CDTF">2018-11-26T09:51:40Z</dcterms:modified>
</cp:coreProperties>
</file>