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15"/>
  </p:notesMasterIdLst>
  <p:handoutMasterIdLst>
    <p:handoutMasterId r:id="rId16"/>
  </p:handoutMasterIdLst>
  <p:sldIdLst>
    <p:sldId id="407" r:id="rId5"/>
    <p:sldId id="396" r:id="rId6"/>
    <p:sldId id="389" r:id="rId7"/>
    <p:sldId id="393" r:id="rId8"/>
    <p:sldId id="373" r:id="rId9"/>
    <p:sldId id="411" r:id="rId10"/>
    <p:sldId id="410" r:id="rId11"/>
    <p:sldId id="387" r:id="rId12"/>
    <p:sldId id="388" r:id="rId13"/>
    <p:sldId id="408" r:id="rId14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A"/>
    <a:srgbClr val="FDE88D"/>
    <a:srgbClr val="002060"/>
    <a:srgbClr val="00266B"/>
    <a:srgbClr val="FFD88B"/>
    <a:srgbClr val="EE832A"/>
    <a:srgbClr val="FFB219"/>
    <a:srgbClr val="FFB400"/>
    <a:srgbClr val="FFDC95"/>
    <a:srgbClr val="DB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364" autoAdjust="0"/>
  </p:normalViewPr>
  <p:slideViewPr>
    <p:cSldViewPr>
      <p:cViewPr varScale="1">
        <p:scale>
          <a:sx n="67" d="100"/>
          <a:sy n="67" d="100"/>
        </p:scale>
        <p:origin x="876" y="54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98" y="4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9\01.%20Gennaio\Elaborati%20finali\Secondi%20di%20Avvi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9\01.%20Gennaio\Elaborati%20finali\Secondi%20di%20Avvi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9\02.%20Febbraio\Elaborati%20finali\Trend%20Fatturato%20Totale%20per%20tabel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9\02.%20Febbraio\Elaborati%20finali\Trend%20Fatturato%20Totale%20per%20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&lt; 15" - Nazionale</c:v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B8F2-48E2-B438-C3B4E10758C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('Grafico mensile'!$B$1:$M$1,'Grafico mensile'!$O$1:$P$1)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2018</c:v>
                </c:pt>
                <c:pt idx="13">
                  <c:v>Tot. 2019</c:v>
                </c:pt>
              </c:strCache>
            </c:strRef>
          </c:cat>
          <c:val>
            <c:numRef>
              <c:f>('Grafico mensile'!$B$2:$D$2,'Grafico mensile'!$O$2:$P$2)</c:f>
              <c:numCache>
                <c:formatCode>0.0%</c:formatCode>
                <c:ptCount val="5"/>
                <c:pt idx="0">
                  <c:v>3.05278190532907E-3</c:v>
                </c:pt>
                <c:pt idx="1">
                  <c:v>1.4034694470809503E-2</c:v>
                </c:pt>
                <c:pt idx="2">
                  <c:v>0</c:v>
                </c:pt>
                <c:pt idx="3">
                  <c:v>7.833529451488486E-3</c:v>
                </c:pt>
                <c:pt idx="4">
                  <c:v>8.8065744697053798E-3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F2-48E2-B438-C3B4E10758C8}"/>
            </c:ext>
          </c:extLst>
        </c:ser>
        <c:ser>
          <c:idx val="1"/>
          <c:order val="1"/>
          <c:tx>
            <c:v>15" - Nazionale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B8F2-48E2-B438-C3B4E10758C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15,0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('Grafico mensile'!$B$1:$M$1,'Grafico mensile'!$O$1:$P$1)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2018</c:v>
                </c:pt>
                <c:pt idx="13">
                  <c:v>Tot. 2019</c:v>
                </c:pt>
              </c:strCache>
            </c:strRef>
          </c:cat>
          <c:val>
            <c:numRef>
              <c:f>('Grafico mensile'!$B$3:$D$3,'Grafico mensile'!$O$3:$P$3)</c:f>
              <c:numCache>
                <c:formatCode>0.0%</c:formatCode>
                <c:ptCount val="5"/>
                <c:pt idx="0">
                  <c:v>0.15622958307556215</c:v>
                </c:pt>
                <c:pt idx="1">
                  <c:v>0.14443070737353819</c:v>
                </c:pt>
                <c:pt idx="2">
                  <c:v>0</c:v>
                </c:pt>
                <c:pt idx="3">
                  <c:v>0.11837418924124843</c:v>
                </c:pt>
                <c:pt idx="4">
                  <c:v>0.15004775610530383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F2-48E2-B438-C3B4E10758C8}"/>
            </c:ext>
          </c:extLst>
        </c:ser>
        <c:ser>
          <c:idx val="2"/>
          <c:order val="2"/>
          <c:tx>
            <c:v>20" - Nazionale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16,3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B8F2-48E2-B438-C3B4E10758C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13,3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15,1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('Grafico mensile'!$B$1:$M$1,'Grafico mensile'!$O$1:$P$1)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2018</c:v>
                </c:pt>
                <c:pt idx="13">
                  <c:v>Tot. 2019</c:v>
                </c:pt>
              </c:strCache>
            </c:strRef>
          </c:cat>
          <c:val>
            <c:numRef>
              <c:f>('Grafico mensile'!$B$4:$D$4,'Grafico mensile'!$O$4:$P$4)</c:f>
              <c:numCache>
                <c:formatCode>0.0%</c:formatCode>
                <c:ptCount val="5"/>
                <c:pt idx="0">
                  <c:v>0.13826943498480354</c:v>
                </c:pt>
                <c:pt idx="1">
                  <c:v>0.16254496166656743</c:v>
                </c:pt>
                <c:pt idx="2">
                  <c:v>0</c:v>
                </c:pt>
                <c:pt idx="3">
                  <c:v>0.1333883373904074</c:v>
                </c:pt>
                <c:pt idx="4">
                  <c:v>0.15098819814058553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F2-48E2-B438-C3B4E10758C8}"/>
            </c:ext>
          </c:extLst>
        </c:ser>
        <c:ser>
          <c:idx val="3"/>
          <c:order val="3"/>
          <c:tx>
            <c:v>25" e 30" - Nazionale</c:v>
          </c:tx>
          <c:spPr>
            <a:solidFill>
              <a:srgbClr val="00467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68,8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67,2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B8F2-48E2-B438-C3B4E10758C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73,1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68,0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('Grafico mensile'!$B$1:$M$1,'Grafico mensile'!$O$1:$P$1)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2018</c:v>
                </c:pt>
                <c:pt idx="13">
                  <c:v>Tot. 2019</c:v>
                </c:pt>
              </c:strCache>
            </c:strRef>
          </c:cat>
          <c:val>
            <c:numRef>
              <c:f>('Grafico mensile'!$B$5:$D$5,'Grafico mensile'!$O$5:$P$5)</c:f>
              <c:numCache>
                <c:formatCode>0.0%</c:formatCode>
                <c:ptCount val="5"/>
                <c:pt idx="0">
                  <c:v>0.68832060377242132</c:v>
                </c:pt>
                <c:pt idx="1">
                  <c:v>0.67170050539189763</c:v>
                </c:pt>
                <c:pt idx="2">
                  <c:v>0</c:v>
                </c:pt>
                <c:pt idx="3">
                  <c:v>0.73119741243000713</c:v>
                </c:pt>
                <c:pt idx="4">
                  <c:v>0.67961277643261431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8F2-48E2-B438-C3B4E10758C8}"/>
            </c:ext>
          </c:extLst>
        </c:ser>
        <c:ser>
          <c:idx val="4"/>
          <c:order val="4"/>
          <c:tx>
            <c:v>&gt; 30" - Nazionale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8F2-48E2-B438-C3B4E10758C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8F2-48E2-B438-C3B4E10758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('Grafico mensile'!$B$1:$M$1,'Grafico mensile'!$O$1:$P$1)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2018</c:v>
                </c:pt>
                <c:pt idx="13">
                  <c:v>Tot. 2019</c:v>
                </c:pt>
              </c:strCache>
            </c:strRef>
          </c:cat>
          <c:val>
            <c:numRef>
              <c:f>('Grafico mensile'!$B$6:$D$6,'Grafico mensile'!$O$6:$P$6)</c:f>
              <c:numCache>
                <c:formatCode>0.0%</c:formatCode>
                <c:ptCount val="5"/>
                <c:pt idx="0">
                  <c:v>1.4127596261883976E-2</c:v>
                </c:pt>
                <c:pt idx="1">
                  <c:v>7.2891310971872469E-3</c:v>
                </c:pt>
                <c:pt idx="2">
                  <c:v>0</c:v>
                </c:pt>
                <c:pt idx="3">
                  <c:v>9.2065314868485376E-3</c:v>
                </c:pt>
                <c:pt idx="4">
                  <c:v>1.0544694851790923E-2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F2-48E2-B438-C3B4E10758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4848672"/>
        <c:axId val="164849064"/>
      </c:barChart>
      <c:catAx>
        <c:axId val="164848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849064"/>
        <c:crosses val="autoZero"/>
        <c:auto val="1"/>
        <c:lblAlgn val="ctr"/>
        <c:lblOffset val="100"/>
        <c:noMultiLvlLbl val="0"/>
      </c:catAx>
      <c:valAx>
        <c:axId val="1648490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484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73044802047808E-2"/>
          <c:y val="3.0379913760949596E-2"/>
          <c:w val="0.87928814558133395"/>
          <c:h val="0.6992518458059512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'Trend storico'!$C$30</c:f>
              <c:strCache>
                <c:ptCount val="1"/>
                <c:pt idx="0">
                  <c:v>&lt; 15" - Nazionale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storico'!$C$31:$C$38</c:f>
              <c:numCache>
                <c:formatCode>0%</c:formatCode>
                <c:ptCount val="8"/>
                <c:pt idx="0">
                  <c:v>1.4679834342147181E-2</c:v>
                </c:pt>
                <c:pt idx="1">
                  <c:v>1.0612026496448417E-2</c:v>
                </c:pt>
                <c:pt idx="2">
                  <c:v>2.2189633871041127E-3</c:v>
                </c:pt>
                <c:pt idx="3">
                  <c:v>3.0933726833722902E-3</c:v>
                </c:pt>
                <c:pt idx="4">
                  <c:v>6.8474017933441737E-3</c:v>
                </c:pt>
                <c:pt idx="5">
                  <c:v>3.0559073375271985E-3</c:v>
                </c:pt>
                <c:pt idx="6">
                  <c:v>1.261684639872533E-2</c:v>
                </c:pt>
                <c:pt idx="7">
                  <c:v>1.4034694470809503E-2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86-45B4-A2F3-1FF427745EE5}"/>
            </c:ext>
          </c:extLst>
        </c:ser>
        <c:ser>
          <c:idx val="1"/>
          <c:order val="1"/>
          <c:tx>
            <c:strRef>
              <c:f>'Trend storico'!$D$30</c:f>
              <c:strCache>
                <c:ptCount val="1"/>
                <c:pt idx="0">
                  <c:v>15" - Nazionale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storico'!$D$31:$D$38</c:f>
              <c:numCache>
                <c:formatCode>0%</c:formatCode>
                <c:ptCount val="8"/>
                <c:pt idx="0">
                  <c:v>0.1488896801154358</c:v>
                </c:pt>
                <c:pt idx="1">
                  <c:v>9.3247439792578019E-2</c:v>
                </c:pt>
                <c:pt idx="2">
                  <c:v>0.14193140813176583</c:v>
                </c:pt>
                <c:pt idx="3">
                  <c:v>0.12715371915320814</c:v>
                </c:pt>
                <c:pt idx="4">
                  <c:v>0.17348243768881591</c:v>
                </c:pt>
                <c:pt idx="5">
                  <c:v>0.1370996692027675</c:v>
                </c:pt>
                <c:pt idx="6">
                  <c:v>0.11985095084091749</c:v>
                </c:pt>
                <c:pt idx="7">
                  <c:v>0.14443070737353819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86-45B4-A2F3-1FF427745EE5}"/>
            </c:ext>
          </c:extLst>
        </c:ser>
        <c:ser>
          <c:idx val="2"/>
          <c:order val="2"/>
          <c:tx>
            <c:strRef>
              <c:f>'Trend storico'!$E$30</c:f>
              <c:strCache>
                <c:ptCount val="1"/>
                <c:pt idx="0">
                  <c:v>20" - Nazionale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storico'!$E$31:$E$38</c:f>
              <c:numCache>
                <c:formatCode>0%</c:formatCode>
                <c:ptCount val="8"/>
                <c:pt idx="0">
                  <c:v>0.10539137604707381</c:v>
                </c:pt>
                <c:pt idx="1">
                  <c:v>9.0095768776605356E-2</c:v>
                </c:pt>
                <c:pt idx="2">
                  <c:v>9.7858385336641943E-2</c:v>
                </c:pt>
                <c:pt idx="3">
                  <c:v>0.11627361985080449</c:v>
                </c:pt>
                <c:pt idx="4">
                  <c:v>0.11526230060989408</c:v>
                </c:pt>
                <c:pt idx="5">
                  <c:v>0.11638297231649754</c:v>
                </c:pt>
                <c:pt idx="6">
                  <c:v>0.13180423111060321</c:v>
                </c:pt>
                <c:pt idx="7">
                  <c:v>0.16254496166656743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86-45B4-A2F3-1FF427745EE5}"/>
            </c:ext>
          </c:extLst>
        </c:ser>
        <c:ser>
          <c:idx val="3"/>
          <c:order val="3"/>
          <c:tx>
            <c:strRef>
              <c:f>'Trend storico'!$F$30</c:f>
              <c:strCache>
                <c:ptCount val="1"/>
                <c:pt idx="0">
                  <c:v>25" e 30" - Nazionale</c:v>
                </c:pt>
              </c:strCache>
            </c:strRef>
          </c:tx>
          <c:spPr>
            <a:solidFill>
              <a:srgbClr val="00467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67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storico'!$F$31:$F$38</c:f>
              <c:numCache>
                <c:formatCode>0%</c:formatCode>
                <c:ptCount val="8"/>
                <c:pt idx="0">
                  <c:v>0.71964394805389498</c:v>
                </c:pt>
                <c:pt idx="1">
                  <c:v>0.78619904273245678</c:v>
                </c:pt>
                <c:pt idx="2">
                  <c:v>0.74195625772174756</c:v>
                </c:pt>
                <c:pt idx="3">
                  <c:v>0.72158096139482986</c:v>
                </c:pt>
                <c:pt idx="4">
                  <c:v>0.66124580691360257</c:v>
                </c:pt>
                <c:pt idx="5">
                  <c:v>0.72930385740632908</c:v>
                </c:pt>
                <c:pt idx="6">
                  <c:v>0.72587187200315806</c:v>
                </c:pt>
                <c:pt idx="7">
                  <c:v>0.67170050539189763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86-45B4-A2F3-1FF427745EE5}"/>
            </c:ext>
          </c:extLst>
        </c:ser>
        <c:ser>
          <c:idx val="4"/>
          <c:order val="4"/>
          <c:tx>
            <c:strRef>
              <c:f>'Trend storico'!$G$30</c:f>
              <c:strCache>
                <c:ptCount val="1"/>
                <c:pt idx="0">
                  <c:v>&gt; 30" - Nazionale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386-45B4-A2F3-1FF427745E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'Trend storico'!$G$31:$G$38</c:f>
              <c:numCache>
                <c:formatCode>0%</c:formatCode>
                <c:ptCount val="8"/>
                <c:pt idx="0">
                  <c:v>1.1395161441448195E-2</c:v>
                </c:pt>
                <c:pt idx="1">
                  <c:v>1.9845722201911453E-2</c:v>
                </c:pt>
                <c:pt idx="2">
                  <c:v>1.6034985422740525E-2</c:v>
                </c:pt>
                <c:pt idx="3">
                  <c:v>3.1898326917785227E-2</c:v>
                </c:pt>
                <c:pt idx="4">
                  <c:v>4.3162052994343315E-2</c:v>
                </c:pt>
                <c:pt idx="5">
                  <c:v>1.4157593736878664E-2</c:v>
                </c:pt>
                <c:pt idx="6">
                  <c:v>9.8560996465958482E-3</c:v>
                </c:pt>
                <c:pt idx="7">
                  <c:v>7.2891310971872469E-3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386-45B4-A2F3-1FF427745E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4849848"/>
        <c:axId val="198477720"/>
      </c:barChart>
      <c:catAx>
        <c:axId val="16484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8477720"/>
        <c:crosses val="autoZero"/>
        <c:auto val="1"/>
        <c:lblAlgn val="ctr"/>
        <c:lblOffset val="100"/>
        <c:noMultiLvlLbl val="0"/>
      </c:catAx>
      <c:valAx>
        <c:axId val="19847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4849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631455977194374E-2"/>
          <c:y val="3.914653033539231E-2"/>
          <c:w val="0.93161506339853051"/>
          <c:h val="0.7535382763485579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5">
                  <a:lumMod val="25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22225" cap="rnd">
                <a:solidFill>
                  <a:srgbClr val="FFC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mensile!$C$2:$C$147</c:f>
              <c:strCache>
                <c:ptCount val="146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  <c:pt idx="36">
                  <c:v>Gennaio</c:v>
                </c:pt>
                <c:pt idx="37">
                  <c:v>Febbraio</c:v>
                </c:pt>
                <c:pt idx="38">
                  <c:v>Marzo</c:v>
                </c:pt>
                <c:pt idx="39">
                  <c:v>Aprile</c:v>
                </c:pt>
                <c:pt idx="40">
                  <c:v>Maggio</c:v>
                </c:pt>
                <c:pt idx="41">
                  <c:v>Giugno</c:v>
                </c:pt>
                <c:pt idx="42">
                  <c:v>Luglio</c:v>
                </c:pt>
                <c:pt idx="43">
                  <c:v>Agosto</c:v>
                </c:pt>
                <c:pt idx="44">
                  <c:v>Settembre</c:v>
                </c:pt>
                <c:pt idx="45">
                  <c:v>Ottobre</c:v>
                </c:pt>
                <c:pt idx="46">
                  <c:v>Novembre</c:v>
                </c:pt>
                <c:pt idx="47">
                  <c:v>Dicembre</c:v>
                </c:pt>
                <c:pt idx="48">
                  <c:v>Gennaio</c:v>
                </c:pt>
                <c:pt idx="49">
                  <c:v>Febbraio</c:v>
                </c:pt>
                <c:pt idx="50">
                  <c:v>Marzo</c:v>
                </c:pt>
                <c:pt idx="51">
                  <c:v>Aprile</c:v>
                </c:pt>
                <c:pt idx="52">
                  <c:v>Maggio</c:v>
                </c:pt>
                <c:pt idx="53">
                  <c:v>Giugno</c:v>
                </c:pt>
                <c:pt idx="54">
                  <c:v>Luglio</c:v>
                </c:pt>
                <c:pt idx="55">
                  <c:v>Agosto</c:v>
                </c:pt>
                <c:pt idx="56">
                  <c:v>Settembre</c:v>
                </c:pt>
                <c:pt idx="57">
                  <c:v>Ottobre</c:v>
                </c:pt>
                <c:pt idx="58">
                  <c:v>Novembre</c:v>
                </c:pt>
                <c:pt idx="59">
                  <c:v>Dicembre</c:v>
                </c:pt>
                <c:pt idx="60">
                  <c:v>Gennaio</c:v>
                </c:pt>
                <c:pt idx="61">
                  <c:v>Febbraio</c:v>
                </c:pt>
                <c:pt idx="62">
                  <c:v>Marzo</c:v>
                </c:pt>
                <c:pt idx="63">
                  <c:v>Aprile</c:v>
                </c:pt>
                <c:pt idx="64">
                  <c:v>Maggio</c:v>
                </c:pt>
                <c:pt idx="65">
                  <c:v>Giugno</c:v>
                </c:pt>
                <c:pt idx="66">
                  <c:v>Luglio</c:v>
                </c:pt>
                <c:pt idx="67">
                  <c:v>Agosto</c:v>
                </c:pt>
                <c:pt idx="68">
                  <c:v>Settembre</c:v>
                </c:pt>
                <c:pt idx="69">
                  <c:v>Ottobre</c:v>
                </c:pt>
                <c:pt idx="70">
                  <c:v>Novembre</c:v>
                </c:pt>
                <c:pt idx="71">
                  <c:v>Dicembre</c:v>
                </c:pt>
                <c:pt idx="72">
                  <c:v>Gennaio</c:v>
                </c:pt>
                <c:pt idx="73">
                  <c:v>Febbraio</c:v>
                </c:pt>
                <c:pt idx="74">
                  <c:v>Marzo</c:v>
                </c:pt>
                <c:pt idx="75">
                  <c:v>Aprile</c:v>
                </c:pt>
                <c:pt idx="76">
                  <c:v>Maggio</c:v>
                </c:pt>
                <c:pt idx="77">
                  <c:v>Giugno</c:v>
                </c:pt>
                <c:pt idx="78">
                  <c:v>Luglio</c:v>
                </c:pt>
                <c:pt idx="79">
                  <c:v>Agosto</c:v>
                </c:pt>
                <c:pt idx="80">
                  <c:v>Settembre</c:v>
                </c:pt>
                <c:pt idx="81">
                  <c:v>Ottobre</c:v>
                </c:pt>
                <c:pt idx="82">
                  <c:v>Novembre</c:v>
                </c:pt>
                <c:pt idx="83">
                  <c:v>Dicembre</c:v>
                </c:pt>
                <c:pt idx="84">
                  <c:v>Gennaio</c:v>
                </c:pt>
                <c:pt idx="85">
                  <c:v>Febbraio</c:v>
                </c:pt>
                <c:pt idx="86">
                  <c:v>Marzo</c:v>
                </c:pt>
                <c:pt idx="87">
                  <c:v>Aprile</c:v>
                </c:pt>
                <c:pt idx="88">
                  <c:v>Maggio</c:v>
                </c:pt>
                <c:pt idx="89">
                  <c:v>Giugno</c:v>
                </c:pt>
                <c:pt idx="90">
                  <c:v>Luglio</c:v>
                </c:pt>
                <c:pt idx="91">
                  <c:v>Agosto</c:v>
                </c:pt>
                <c:pt idx="92">
                  <c:v>Settembre</c:v>
                </c:pt>
                <c:pt idx="93">
                  <c:v>Ottobre</c:v>
                </c:pt>
                <c:pt idx="94">
                  <c:v>Novembre</c:v>
                </c:pt>
                <c:pt idx="95">
                  <c:v>Dicembre</c:v>
                </c:pt>
                <c:pt idx="96">
                  <c:v>Gennaio</c:v>
                </c:pt>
                <c:pt idx="97">
                  <c:v>Febbraio</c:v>
                </c:pt>
                <c:pt idx="98">
                  <c:v>Marzo</c:v>
                </c:pt>
                <c:pt idx="99">
                  <c:v>Aprile</c:v>
                </c:pt>
                <c:pt idx="100">
                  <c:v>Maggio</c:v>
                </c:pt>
                <c:pt idx="101">
                  <c:v>Giugno</c:v>
                </c:pt>
                <c:pt idx="102">
                  <c:v>Luglio</c:v>
                </c:pt>
                <c:pt idx="103">
                  <c:v>Agosto</c:v>
                </c:pt>
                <c:pt idx="104">
                  <c:v>Settembre</c:v>
                </c:pt>
                <c:pt idx="105">
                  <c:v>Ottobre</c:v>
                </c:pt>
                <c:pt idx="106">
                  <c:v>Novembre</c:v>
                </c:pt>
                <c:pt idx="107">
                  <c:v>Dicembre</c:v>
                </c:pt>
                <c:pt idx="108">
                  <c:v>Gennaio</c:v>
                </c:pt>
                <c:pt idx="109">
                  <c:v>Febbraio</c:v>
                </c:pt>
                <c:pt idx="110">
                  <c:v>Marzo</c:v>
                </c:pt>
                <c:pt idx="111">
                  <c:v>Aprile</c:v>
                </c:pt>
                <c:pt idx="112">
                  <c:v>Maggio</c:v>
                </c:pt>
                <c:pt idx="113">
                  <c:v>Giugno</c:v>
                </c:pt>
                <c:pt idx="114">
                  <c:v>Luglio</c:v>
                </c:pt>
                <c:pt idx="115">
                  <c:v>Agosto</c:v>
                </c:pt>
                <c:pt idx="116">
                  <c:v>Settembre</c:v>
                </c:pt>
                <c:pt idx="117">
                  <c:v>Ottobre</c:v>
                </c:pt>
                <c:pt idx="118">
                  <c:v>Novembre</c:v>
                </c:pt>
                <c:pt idx="119">
                  <c:v>Dicembre</c:v>
                </c:pt>
                <c:pt idx="120">
                  <c:v>Gennaio</c:v>
                </c:pt>
                <c:pt idx="121">
                  <c:v>Febbraio</c:v>
                </c:pt>
                <c:pt idx="122">
                  <c:v>Marzo</c:v>
                </c:pt>
                <c:pt idx="123">
                  <c:v>Aprile</c:v>
                </c:pt>
                <c:pt idx="124">
                  <c:v>Maggio</c:v>
                </c:pt>
                <c:pt idx="125">
                  <c:v>Giugno</c:v>
                </c:pt>
                <c:pt idx="126">
                  <c:v>Luglio</c:v>
                </c:pt>
                <c:pt idx="127">
                  <c:v>Agosto</c:v>
                </c:pt>
                <c:pt idx="128">
                  <c:v>Settembre</c:v>
                </c:pt>
                <c:pt idx="129">
                  <c:v>Ottobre</c:v>
                </c:pt>
                <c:pt idx="130">
                  <c:v>Novembre</c:v>
                </c:pt>
                <c:pt idx="131">
                  <c:v>Dicembre</c:v>
                </c:pt>
                <c:pt idx="132">
                  <c:v>Gennaio</c:v>
                </c:pt>
                <c:pt idx="133">
                  <c:v>Febbraio</c:v>
                </c:pt>
                <c:pt idx="134">
                  <c:v>Marzo</c:v>
                </c:pt>
                <c:pt idx="135">
                  <c:v>Aprile</c:v>
                </c:pt>
                <c:pt idx="136">
                  <c:v>Maggio</c:v>
                </c:pt>
                <c:pt idx="137">
                  <c:v>Giugno</c:v>
                </c:pt>
                <c:pt idx="138">
                  <c:v>Luglio</c:v>
                </c:pt>
                <c:pt idx="139">
                  <c:v>Agosto</c:v>
                </c:pt>
                <c:pt idx="140">
                  <c:v>Settembre</c:v>
                </c:pt>
                <c:pt idx="141">
                  <c:v>Ottobre</c:v>
                </c:pt>
                <c:pt idx="142">
                  <c:v>Novembre</c:v>
                </c:pt>
                <c:pt idx="143">
                  <c:v>Dicembre</c:v>
                </c:pt>
                <c:pt idx="144">
                  <c:v>Gennaio</c:v>
                </c:pt>
                <c:pt idx="145">
                  <c:v>Febbraio</c:v>
                </c:pt>
              </c:strCache>
            </c:strRef>
          </c:cat>
          <c:val>
            <c:numRef>
              <c:f>mensile!$D$2:$D$147</c:f>
              <c:numCache>
                <c:formatCode>#,##0</c:formatCode>
                <c:ptCount val="146"/>
                <c:pt idx="0">
                  <c:v>23659</c:v>
                </c:pt>
                <c:pt idx="1">
                  <c:v>27916</c:v>
                </c:pt>
                <c:pt idx="2">
                  <c:v>38195</c:v>
                </c:pt>
                <c:pt idx="3">
                  <c:v>33986</c:v>
                </c:pt>
                <c:pt idx="4">
                  <c:v>43187</c:v>
                </c:pt>
                <c:pt idx="5">
                  <c:v>44366</c:v>
                </c:pt>
                <c:pt idx="6">
                  <c:v>31941</c:v>
                </c:pt>
                <c:pt idx="7">
                  <c:v>13240</c:v>
                </c:pt>
                <c:pt idx="8">
                  <c:v>28194</c:v>
                </c:pt>
                <c:pt idx="9">
                  <c:v>42806</c:v>
                </c:pt>
                <c:pt idx="10">
                  <c:v>40158</c:v>
                </c:pt>
                <c:pt idx="11">
                  <c:v>30806</c:v>
                </c:pt>
                <c:pt idx="12">
                  <c:v>27131</c:v>
                </c:pt>
                <c:pt idx="13">
                  <c:v>33878</c:v>
                </c:pt>
                <c:pt idx="14">
                  <c:v>37933</c:v>
                </c:pt>
                <c:pt idx="15">
                  <c:v>35399</c:v>
                </c:pt>
                <c:pt idx="16">
                  <c:v>46518</c:v>
                </c:pt>
                <c:pt idx="17">
                  <c:v>43004</c:v>
                </c:pt>
                <c:pt idx="18">
                  <c:v>30568</c:v>
                </c:pt>
                <c:pt idx="19">
                  <c:v>12154</c:v>
                </c:pt>
                <c:pt idx="20">
                  <c:v>31166</c:v>
                </c:pt>
                <c:pt idx="21">
                  <c:v>41813</c:v>
                </c:pt>
                <c:pt idx="22">
                  <c:v>35477</c:v>
                </c:pt>
                <c:pt idx="23">
                  <c:v>26918</c:v>
                </c:pt>
                <c:pt idx="24">
                  <c:v>18749</c:v>
                </c:pt>
                <c:pt idx="25">
                  <c:v>25655</c:v>
                </c:pt>
                <c:pt idx="26">
                  <c:v>34670</c:v>
                </c:pt>
                <c:pt idx="27">
                  <c:v>29170</c:v>
                </c:pt>
                <c:pt idx="28">
                  <c:v>39072</c:v>
                </c:pt>
                <c:pt idx="29">
                  <c:v>37495</c:v>
                </c:pt>
                <c:pt idx="30">
                  <c:v>27821</c:v>
                </c:pt>
                <c:pt idx="31">
                  <c:v>11961</c:v>
                </c:pt>
                <c:pt idx="32">
                  <c:v>31360</c:v>
                </c:pt>
                <c:pt idx="33">
                  <c:v>38767</c:v>
                </c:pt>
                <c:pt idx="34">
                  <c:v>42613</c:v>
                </c:pt>
                <c:pt idx="35">
                  <c:v>33516</c:v>
                </c:pt>
                <c:pt idx="36">
                  <c:v>20032</c:v>
                </c:pt>
                <c:pt idx="37">
                  <c:v>29234</c:v>
                </c:pt>
                <c:pt idx="38">
                  <c:v>39702</c:v>
                </c:pt>
                <c:pt idx="39">
                  <c:v>34320</c:v>
                </c:pt>
                <c:pt idx="40">
                  <c:v>45289</c:v>
                </c:pt>
                <c:pt idx="41">
                  <c:v>43390</c:v>
                </c:pt>
                <c:pt idx="42">
                  <c:v>28792</c:v>
                </c:pt>
                <c:pt idx="43">
                  <c:v>12421</c:v>
                </c:pt>
                <c:pt idx="44">
                  <c:v>31185</c:v>
                </c:pt>
                <c:pt idx="45">
                  <c:v>40420</c:v>
                </c:pt>
                <c:pt idx="46">
                  <c:v>42885</c:v>
                </c:pt>
                <c:pt idx="47">
                  <c:v>31786</c:v>
                </c:pt>
                <c:pt idx="48">
                  <c:v>20138</c:v>
                </c:pt>
                <c:pt idx="49">
                  <c:v>29586</c:v>
                </c:pt>
                <c:pt idx="50">
                  <c:v>34791</c:v>
                </c:pt>
                <c:pt idx="51">
                  <c:v>29973</c:v>
                </c:pt>
                <c:pt idx="52">
                  <c:v>40011</c:v>
                </c:pt>
                <c:pt idx="53">
                  <c:v>38952</c:v>
                </c:pt>
                <c:pt idx="54">
                  <c:v>31306</c:v>
                </c:pt>
                <c:pt idx="55">
                  <c:v>14388</c:v>
                </c:pt>
                <c:pt idx="56">
                  <c:v>29299</c:v>
                </c:pt>
                <c:pt idx="57">
                  <c:v>38831</c:v>
                </c:pt>
                <c:pt idx="58">
                  <c:v>34041</c:v>
                </c:pt>
                <c:pt idx="59">
                  <c:v>26880</c:v>
                </c:pt>
                <c:pt idx="60">
                  <c:v>19286</c:v>
                </c:pt>
                <c:pt idx="61">
                  <c:v>27927</c:v>
                </c:pt>
                <c:pt idx="62">
                  <c:v>33898</c:v>
                </c:pt>
                <c:pt idx="63">
                  <c:v>29992</c:v>
                </c:pt>
                <c:pt idx="64">
                  <c:v>34979</c:v>
                </c:pt>
                <c:pt idx="65">
                  <c:v>36773</c:v>
                </c:pt>
                <c:pt idx="66">
                  <c:v>27562</c:v>
                </c:pt>
                <c:pt idx="67">
                  <c:v>11027</c:v>
                </c:pt>
                <c:pt idx="68">
                  <c:v>25490</c:v>
                </c:pt>
                <c:pt idx="69">
                  <c:v>33011</c:v>
                </c:pt>
                <c:pt idx="70">
                  <c:v>26688</c:v>
                </c:pt>
                <c:pt idx="71">
                  <c:v>24057</c:v>
                </c:pt>
                <c:pt idx="72">
                  <c:v>18863</c:v>
                </c:pt>
                <c:pt idx="73">
                  <c:v>20190</c:v>
                </c:pt>
                <c:pt idx="74">
                  <c:v>26443</c:v>
                </c:pt>
                <c:pt idx="75">
                  <c:v>26276</c:v>
                </c:pt>
                <c:pt idx="76">
                  <c:v>32986</c:v>
                </c:pt>
                <c:pt idx="77">
                  <c:v>31747</c:v>
                </c:pt>
                <c:pt idx="78">
                  <c:v>26789</c:v>
                </c:pt>
                <c:pt idx="79">
                  <c:v>10189</c:v>
                </c:pt>
                <c:pt idx="80">
                  <c:v>23465</c:v>
                </c:pt>
                <c:pt idx="81">
                  <c:v>30022</c:v>
                </c:pt>
                <c:pt idx="82">
                  <c:v>30503</c:v>
                </c:pt>
                <c:pt idx="83">
                  <c:v>22497</c:v>
                </c:pt>
                <c:pt idx="84">
                  <c:v>19713</c:v>
                </c:pt>
                <c:pt idx="85">
                  <c:v>21986</c:v>
                </c:pt>
                <c:pt idx="86">
                  <c:v>27066</c:v>
                </c:pt>
                <c:pt idx="87">
                  <c:v>23506</c:v>
                </c:pt>
                <c:pt idx="88">
                  <c:v>30901</c:v>
                </c:pt>
                <c:pt idx="89">
                  <c:v>27385</c:v>
                </c:pt>
                <c:pt idx="90">
                  <c:v>23730</c:v>
                </c:pt>
                <c:pt idx="91">
                  <c:v>9897</c:v>
                </c:pt>
                <c:pt idx="92">
                  <c:v>24093</c:v>
                </c:pt>
                <c:pt idx="93" formatCode="General">
                  <c:v>30202</c:v>
                </c:pt>
                <c:pt idx="94">
                  <c:v>29939</c:v>
                </c:pt>
                <c:pt idx="95">
                  <c:v>23625</c:v>
                </c:pt>
                <c:pt idx="96" formatCode="General">
                  <c:v>19861</c:v>
                </c:pt>
                <c:pt idx="97" formatCode="General">
                  <c:v>24262</c:v>
                </c:pt>
                <c:pt idx="98" formatCode="General">
                  <c:v>29307</c:v>
                </c:pt>
                <c:pt idx="99" formatCode="General">
                  <c:v>25689</c:v>
                </c:pt>
                <c:pt idx="100">
                  <c:v>31416</c:v>
                </c:pt>
                <c:pt idx="101">
                  <c:v>32125</c:v>
                </c:pt>
                <c:pt idx="102">
                  <c:v>29615</c:v>
                </c:pt>
                <c:pt idx="103">
                  <c:v>11291</c:v>
                </c:pt>
                <c:pt idx="104">
                  <c:v>26798</c:v>
                </c:pt>
                <c:pt idx="105">
                  <c:v>33229</c:v>
                </c:pt>
                <c:pt idx="106">
                  <c:v>30972</c:v>
                </c:pt>
                <c:pt idx="107">
                  <c:v>25019</c:v>
                </c:pt>
                <c:pt idx="108">
                  <c:v>19229</c:v>
                </c:pt>
                <c:pt idx="109">
                  <c:v>25755</c:v>
                </c:pt>
                <c:pt idx="110">
                  <c:v>29638</c:v>
                </c:pt>
                <c:pt idx="111">
                  <c:v>26617</c:v>
                </c:pt>
                <c:pt idx="112">
                  <c:v>31781</c:v>
                </c:pt>
                <c:pt idx="113">
                  <c:v>30602</c:v>
                </c:pt>
                <c:pt idx="114">
                  <c:v>30426</c:v>
                </c:pt>
                <c:pt idx="115">
                  <c:v>12086</c:v>
                </c:pt>
                <c:pt idx="116">
                  <c:v>25578</c:v>
                </c:pt>
                <c:pt idx="117">
                  <c:v>32325</c:v>
                </c:pt>
                <c:pt idx="118">
                  <c:v>34046</c:v>
                </c:pt>
                <c:pt idx="119">
                  <c:v>28769</c:v>
                </c:pt>
                <c:pt idx="120">
                  <c:v>19971</c:v>
                </c:pt>
                <c:pt idx="121">
                  <c:v>24839</c:v>
                </c:pt>
                <c:pt idx="122">
                  <c:v>29742</c:v>
                </c:pt>
                <c:pt idx="123">
                  <c:v>27477</c:v>
                </c:pt>
                <c:pt idx="124">
                  <c:v>36458</c:v>
                </c:pt>
                <c:pt idx="125">
                  <c:v>33325</c:v>
                </c:pt>
                <c:pt idx="126">
                  <c:v>28861</c:v>
                </c:pt>
                <c:pt idx="127">
                  <c:v>12021</c:v>
                </c:pt>
                <c:pt idx="128">
                  <c:v>28575</c:v>
                </c:pt>
                <c:pt idx="129">
                  <c:v>37041</c:v>
                </c:pt>
                <c:pt idx="130">
                  <c:v>37053</c:v>
                </c:pt>
                <c:pt idx="131">
                  <c:v>28956</c:v>
                </c:pt>
                <c:pt idx="132">
                  <c:v>21180</c:v>
                </c:pt>
                <c:pt idx="133">
                  <c:v>26250</c:v>
                </c:pt>
                <c:pt idx="134">
                  <c:v>32962</c:v>
                </c:pt>
                <c:pt idx="135">
                  <c:v>32814</c:v>
                </c:pt>
                <c:pt idx="136">
                  <c:v>35884</c:v>
                </c:pt>
                <c:pt idx="137">
                  <c:v>35943</c:v>
                </c:pt>
                <c:pt idx="138">
                  <c:v>28556</c:v>
                </c:pt>
                <c:pt idx="139">
                  <c:v>14350</c:v>
                </c:pt>
                <c:pt idx="140">
                  <c:v>28893</c:v>
                </c:pt>
                <c:pt idx="141">
                  <c:v>38216</c:v>
                </c:pt>
                <c:pt idx="142">
                  <c:v>40058</c:v>
                </c:pt>
                <c:pt idx="143">
                  <c:v>31538</c:v>
                </c:pt>
                <c:pt idx="144">
                  <c:v>21599</c:v>
                </c:pt>
                <c:pt idx="145">
                  <c:v>25866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ED7-4DCD-B44F-FA760ADF7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478504"/>
        <c:axId val="198478896"/>
      </c:lineChart>
      <c:catAx>
        <c:axId val="19847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8478896"/>
        <c:crosses val="autoZero"/>
        <c:auto val="1"/>
        <c:lblAlgn val="ctr"/>
        <c:lblOffset val="100"/>
        <c:noMultiLvlLbl val="0"/>
      </c:catAx>
      <c:valAx>
        <c:axId val="198478896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847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479680"/>
        <c:axId val="198480072"/>
      </c:lineChart>
      <c:catAx>
        <c:axId val="19847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98480072"/>
        <c:crosses val="autoZero"/>
        <c:auto val="1"/>
        <c:lblAlgn val="ctr"/>
        <c:lblOffset val="100"/>
        <c:noMultiLvlLbl val="0"/>
      </c:catAx>
      <c:valAx>
        <c:axId val="198480072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98479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98365887784826E-2"/>
          <c:y val="2.4544833337754604E-2"/>
          <c:w val="0.93073801703614756"/>
          <c:h val="0.83516583737169681"/>
        </c:manualLayout>
      </c:layout>
      <c:lineChart>
        <c:grouping val="standard"/>
        <c:varyColors val="0"/>
        <c:ser>
          <c:idx val="1"/>
          <c:order val="0"/>
          <c:tx>
            <c:strRef>
              <c:f>mensile!$C$13:$C$147</c:f>
              <c:strCache>
                <c:ptCount val="135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  <c:pt idx="125">
                  <c:v>Maggio</c:v>
                </c:pt>
                <c:pt idx="126">
                  <c:v>Giugno</c:v>
                </c:pt>
                <c:pt idx="127">
                  <c:v>Luglio</c:v>
                </c:pt>
                <c:pt idx="128">
                  <c:v>Agosto</c:v>
                </c:pt>
                <c:pt idx="129">
                  <c:v>Settembre</c:v>
                </c:pt>
                <c:pt idx="130">
                  <c:v>Ottobre</c:v>
                </c:pt>
                <c:pt idx="131">
                  <c:v>Novembre</c:v>
                </c:pt>
                <c:pt idx="132">
                  <c:v>Dicembre</c:v>
                </c:pt>
                <c:pt idx="133">
                  <c:v>Gennaio</c:v>
                </c:pt>
                <c:pt idx="134">
                  <c:v>Febbraio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trendline>
            <c:spPr>
              <a:ln w="22225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mensile!$C$13:$C$147</c:f>
              <c:strCache>
                <c:ptCount val="135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  <c:pt idx="125">
                  <c:v>Maggio</c:v>
                </c:pt>
                <c:pt idx="126">
                  <c:v>Giugno</c:v>
                </c:pt>
                <c:pt idx="127">
                  <c:v>Luglio</c:v>
                </c:pt>
                <c:pt idx="128">
                  <c:v>Agosto</c:v>
                </c:pt>
                <c:pt idx="129">
                  <c:v>Settembre</c:v>
                </c:pt>
                <c:pt idx="130">
                  <c:v>Ottobre</c:v>
                </c:pt>
                <c:pt idx="131">
                  <c:v>Novembre</c:v>
                </c:pt>
                <c:pt idx="132">
                  <c:v>Dicembre</c:v>
                </c:pt>
                <c:pt idx="133">
                  <c:v>Gennaio</c:v>
                </c:pt>
                <c:pt idx="134">
                  <c:v>Febbraio</c:v>
                </c:pt>
              </c:strCache>
            </c:strRef>
          </c:cat>
          <c:val>
            <c:numRef>
              <c:f>mensile!$E$13:$E$147</c:f>
              <c:numCache>
                <c:formatCode>#,##0</c:formatCode>
                <c:ptCount val="135"/>
                <c:pt idx="0">
                  <c:v>33204.5</c:v>
                </c:pt>
                <c:pt idx="1">
                  <c:v>33493.833333333336</c:v>
                </c:pt>
                <c:pt idx="2">
                  <c:v>33990.666666666664</c:v>
                </c:pt>
                <c:pt idx="3">
                  <c:v>33968.833333333336</c:v>
                </c:pt>
                <c:pt idx="4">
                  <c:v>34086.583333333336</c:v>
                </c:pt>
                <c:pt idx="5">
                  <c:v>34364.166666666664</c:v>
                </c:pt>
                <c:pt idx="6">
                  <c:v>34250.666666666664</c:v>
                </c:pt>
                <c:pt idx="7">
                  <c:v>34136.25</c:v>
                </c:pt>
                <c:pt idx="8">
                  <c:v>34045.75</c:v>
                </c:pt>
                <c:pt idx="9">
                  <c:v>34293.416666666664</c:v>
                </c:pt>
                <c:pt idx="10">
                  <c:v>34210.666666666664</c:v>
                </c:pt>
                <c:pt idx="11">
                  <c:v>33820.583333333336</c:v>
                </c:pt>
                <c:pt idx="12">
                  <c:v>33496.583333333336</c:v>
                </c:pt>
                <c:pt idx="13">
                  <c:v>32798.083333333336</c:v>
                </c:pt>
                <c:pt idx="14">
                  <c:v>32112.833333333332</c:v>
                </c:pt>
                <c:pt idx="15">
                  <c:v>31840.916666666668</c:v>
                </c:pt>
                <c:pt idx="16">
                  <c:v>31321.833333333332</c:v>
                </c:pt>
                <c:pt idx="17">
                  <c:v>30701.333333333332</c:v>
                </c:pt>
                <c:pt idx="18">
                  <c:v>30242.25</c:v>
                </c:pt>
                <c:pt idx="19">
                  <c:v>30013.333333333332</c:v>
                </c:pt>
                <c:pt idx="20">
                  <c:v>29997.25</c:v>
                </c:pt>
                <c:pt idx="21">
                  <c:v>30013.416666666668</c:v>
                </c:pt>
                <c:pt idx="22">
                  <c:v>29759.583333333332</c:v>
                </c:pt>
                <c:pt idx="23">
                  <c:v>30354.25</c:v>
                </c:pt>
                <c:pt idx="24">
                  <c:v>30904.083333333332</c:v>
                </c:pt>
                <c:pt idx="25">
                  <c:v>31011</c:v>
                </c:pt>
                <c:pt idx="26">
                  <c:v>31309.25</c:v>
                </c:pt>
                <c:pt idx="27">
                  <c:v>31728.583333333332</c:v>
                </c:pt>
                <c:pt idx="28">
                  <c:v>32157.75</c:v>
                </c:pt>
                <c:pt idx="29">
                  <c:v>32675.833333333332</c:v>
                </c:pt>
                <c:pt idx="30">
                  <c:v>33167.083333333336</c:v>
                </c:pt>
                <c:pt idx="31">
                  <c:v>33248</c:v>
                </c:pt>
                <c:pt idx="32">
                  <c:v>33286.333333333336</c:v>
                </c:pt>
                <c:pt idx="33">
                  <c:v>33271.75</c:v>
                </c:pt>
                <c:pt idx="34">
                  <c:v>33409.5</c:v>
                </c:pt>
                <c:pt idx="35">
                  <c:v>33432.166666666664</c:v>
                </c:pt>
                <c:pt idx="36">
                  <c:v>33288</c:v>
                </c:pt>
                <c:pt idx="37">
                  <c:v>33296.833333333336</c:v>
                </c:pt>
                <c:pt idx="38">
                  <c:v>33326.166666666664</c:v>
                </c:pt>
                <c:pt idx="39">
                  <c:v>32916.916666666664</c:v>
                </c:pt>
                <c:pt idx="40">
                  <c:v>32554.666666666668</c:v>
                </c:pt>
                <c:pt idx="41">
                  <c:v>32114.833333333332</c:v>
                </c:pt>
                <c:pt idx="42">
                  <c:v>31745</c:v>
                </c:pt>
                <c:pt idx="43">
                  <c:v>31954.5</c:v>
                </c:pt>
                <c:pt idx="44">
                  <c:v>32118.416666666668</c:v>
                </c:pt>
                <c:pt idx="45">
                  <c:v>31961.25</c:v>
                </c:pt>
                <c:pt idx="46">
                  <c:v>31828.833333333332</c:v>
                </c:pt>
                <c:pt idx="47">
                  <c:v>31091.833333333332</c:v>
                </c:pt>
                <c:pt idx="48">
                  <c:v>30683</c:v>
                </c:pt>
                <c:pt idx="49">
                  <c:v>30612</c:v>
                </c:pt>
                <c:pt idx="50">
                  <c:v>30473.75</c:v>
                </c:pt>
                <c:pt idx="51">
                  <c:v>30399.333333333332</c:v>
                </c:pt>
                <c:pt idx="52">
                  <c:v>30400.916666666668</c:v>
                </c:pt>
                <c:pt idx="53">
                  <c:v>29981.583333333332</c:v>
                </c:pt>
                <c:pt idx="54">
                  <c:v>29800</c:v>
                </c:pt>
                <c:pt idx="55">
                  <c:v>29488</c:v>
                </c:pt>
                <c:pt idx="56">
                  <c:v>29207.916666666668</c:v>
                </c:pt>
                <c:pt idx="57">
                  <c:v>28890.5</c:v>
                </c:pt>
                <c:pt idx="58">
                  <c:v>28405.5</c:v>
                </c:pt>
                <c:pt idx="59">
                  <c:v>27792.75</c:v>
                </c:pt>
                <c:pt idx="60">
                  <c:v>27557.5</c:v>
                </c:pt>
                <c:pt idx="61">
                  <c:v>27522.25</c:v>
                </c:pt>
                <c:pt idx="62">
                  <c:v>26877.5</c:v>
                </c:pt>
                <c:pt idx="63">
                  <c:v>26256.25</c:v>
                </c:pt>
                <c:pt idx="64">
                  <c:v>25946.583333333332</c:v>
                </c:pt>
                <c:pt idx="65">
                  <c:v>25780.5</c:v>
                </c:pt>
                <c:pt idx="66">
                  <c:v>25361.666666666668</c:v>
                </c:pt>
                <c:pt idx="67">
                  <c:v>25297.25</c:v>
                </c:pt>
                <c:pt idx="68">
                  <c:v>25227.416666666668</c:v>
                </c:pt>
                <c:pt idx="69">
                  <c:v>25058.666666666668</c:v>
                </c:pt>
                <c:pt idx="70">
                  <c:v>24809.583333333332</c:v>
                </c:pt>
                <c:pt idx="71">
                  <c:v>25127.5</c:v>
                </c:pt>
                <c:pt idx="72">
                  <c:v>24997.5</c:v>
                </c:pt>
                <c:pt idx="73">
                  <c:v>25068.333333333332</c:v>
                </c:pt>
                <c:pt idx="74">
                  <c:v>25218</c:v>
                </c:pt>
                <c:pt idx="75">
                  <c:v>25269.916666666668</c:v>
                </c:pt>
                <c:pt idx="76">
                  <c:v>25039.083333333332</c:v>
                </c:pt>
                <c:pt idx="77">
                  <c:v>24865.333333333332</c:v>
                </c:pt>
                <c:pt idx="78">
                  <c:v>24501.833333333332</c:v>
                </c:pt>
                <c:pt idx="79">
                  <c:v>24246.916666666668</c:v>
                </c:pt>
                <c:pt idx="80">
                  <c:v>24222.583333333332</c:v>
                </c:pt>
                <c:pt idx="81">
                  <c:v>24274.916666666668</c:v>
                </c:pt>
                <c:pt idx="82">
                  <c:v>24289.916666666668</c:v>
                </c:pt>
                <c:pt idx="83">
                  <c:v>24242.916666666668</c:v>
                </c:pt>
                <c:pt idx="84">
                  <c:v>24336.916666666668</c:v>
                </c:pt>
                <c:pt idx="85">
                  <c:v>24349.25</c:v>
                </c:pt>
                <c:pt idx="86">
                  <c:v>24538.916666666668</c:v>
                </c:pt>
                <c:pt idx="87">
                  <c:v>24725.666666666668</c:v>
                </c:pt>
                <c:pt idx="88">
                  <c:v>24907.583333333332</c:v>
                </c:pt>
                <c:pt idx="89">
                  <c:v>24950.5</c:v>
                </c:pt>
                <c:pt idx="90">
                  <c:v>25345.5</c:v>
                </c:pt>
                <c:pt idx="91">
                  <c:v>25835.916666666668</c:v>
                </c:pt>
                <c:pt idx="92">
                  <c:v>25952.083333333332</c:v>
                </c:pt>
                <c:pt idx="93">
                  <c:v>26177.5</c:v>
                </c:pt>
                <c:pt idx="94">
                  <c:v>26429.75</c:v>
                </c:pt>
                <c:pt idx="95">
                  <c:v>26515.833333333332</c:v>
                </c:pt>
                <c:pt idx="96">
                  <c:v>26632</c:v>
                </c:pt>
                <c:pt idx="97">
                  <c:v>26579.333333333332</c:v>
                </c:pt>
                <c:pt idx="98">
                  <c:v>26703.75</c:v>
                </c:pt>
                <c:pt idx="99">
                  <c:v>26731.333333333332</c:v>
                </c:pt>
                <c:pt idx="100">
                  <c:v>26808.666666666668</c:v>
                </c:pt>
                <c:pt idx="101">
                  <c:v>26839.083333333332</c:v>
                </c:pt>
                <c:pt idx="102">
                  <c:v>26712.166666666668</c:v>
                </c:pt>
                <c:pt idx="103">
                  <c:v>26779.75</c:v>
                </c:pt>
                <c:pt idx="104">
                  <c:v>26846</c:v>
                </c:pt>
                <c:pt idx="105">
                  <c:v>26744.333333333332</c:v>
                </c:pt>
                <c:pt idx="106">
                  <c:v>26669</c:v>
                </c:pt>
                <c:pt idx="107">
                  <c:v>26925.166666666668</c:v>
                </c:pt>
                <c:pt idx="108">
                  <c:v>27237.666666666668</c:v>
                </c:pt>
                <c:pt idx="109">
                  <c:v>27299.5</c:v>
                </c:pt>
                <c:pt idx="110">
                  <c:v>27223.166666666668</c:v>
                </c:pt>
                <c:pt idx="111">
                  <c:v>27231.833333333332</c:v>
                </c:pt>
                <c:pt idx="112">
                  <c:v>27303.5</c:v>
                </c:pt>
                <c:pt idx="113">
                  <c:v>27693.25</c:v>
                </c:pt>
                <c:pt idx="114">
                  <c:v>27920.166666666668</c:v>
                </c:pt>
                <c:pt idx="115">
                  <c:v>27789.75</c:v>
                </c:pt>
                <c:pt idx="116">
                  <c:v>27784.333333333332</c:v>
                </c:pt>
                <c:pt idx="117">
                  <c:v>28034.083333333332</c:v>
                </c:pt>
                <c:pt idx="118">
                  <c:v>28427.083333333332</c:v>
                </c:pt>
                <c:pt idx="119">
                  <c:v>28677.666666666668</c:v>
                </c:pt>
                <c:pt idx="120">
                  <c:v>28693.25</c:v>
                </c:pt>
                <c:pt idx="121">
                  <c:v>28794</c:v>
                </c:pt>
                <c:pt idx="122">
                  <c:v>28911.583333333332</c:v>
                </c:pt>
                <c:pt idx="123">
                  <c:v>29179.916666666668</c:v>
                </c:pt>
                <c:pt idx="124">
                  <c:v>29624.666666666668</c:v>
                </c:pt>
                <c:pt idx="125">
                  <c:v>29576.833333333332</c:v>
                </c:pt>
                <c:pt idx="126">
                  <c:v>29795</c:v>
                </c:pt>
                <c:pt idx="127">
                  <c:v>29769.583333333332</c:v>
                </c:pt>
                <c:pt idx="128">
                  <c:v>29963.666666666668</c:v>
                </c:pt>
                <c:pt idx="129">
                  <c:v>29990.166666666668</c:v>
                </c:pt>
                <c:pt idx="130">
                  <c:v>30088.083333333332</c:v>
                </c:pt>
                <c:pt idx="131">
                  <c:v>30338.5</c:v>
                </c:pt>
                <c:pt idx="132">
                  <c:v>30553.666666666668</c:v>
                </c:pt>
                <c:pt idx="133">
                  <c:v>30588.583333333332</c:v>
                </c:pt>
                <c:pt idx="134">
                  <c:v>30556.583333333332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A7F-4A96-BDEA-A59E65214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480856"/>
        <c:axId val="198481248"/>
      </c:lineChart>
      <c:catAx>
        <c:axId val="198480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9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98481248"/>
        <c:crosses val="autoZero"/>
        <c:auto val="0"/>
        <c:lblAlgn val="ctr"/>
        <c:lblOffset val="100"/>
        <c:noMultiLvlLbl val="0"/>
      </c:catAx>
      <c:valAx>
        <c:axId val="198481248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984808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23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93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8287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 userDrawn="1"/>
        </p:nvSpPr>
        <p:spPr>
          <a:xfrm>
            <a:off x="236056" y="6193467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43472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400" b="0" dirty="0">
                <a:solidFill>
                  <a:srgbClr val="FFFFFF"/>
                </a:solidFill>
              </a:rPr>
              <a:t>PRESENTAZIONE </a:t>
            </a:r>
            <a:endParaRPr lang="it-IT" sz="44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DATI FEBBRAIO 2019</a:t>
            </a:r>
            <a:r>
              <a:rPr lang="it-IT" sz="4400" b="0" dirty="0">
                <a:solidFill>
                  <a:srgbClr val="FFFFFF"/>
                </a:solidFill>
              </a:rPr>
              <a:t/>
            </a:r>
            <a:br>
              <a:rPr lang="it-IT" sz="4400" b="0" dirty="0">
                <a:solidFill>
                  <a:srgbClr val="FFFFFF"/>
                </a:solidFill>
              </a:rPr>
            </a:br>
            <a:endParaRPr lang="it-IT" sz="20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OSSERVATORIO - FCP </a:t>
            </a: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ASSORADIO</a:t>
            </a:r>
            <a:endParaRPr lang="it-IT" sz="4400" b="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415480" y="5175273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26 Marzo 2019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32" y="373634"/>
            <a:ext cx="2533695" cy="1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/>
          <p:nvPr/>
        </p:nvSpPr>
        <p:spPr>
          <a:xfrm rot="5400000">
            <a:off x="4625674" y="-4085224"/>
            <a:ext cx="2952332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028105"/>
              </p:ext>
            </p:extLst>
          </p:nvPr>
        </p:nvGraphicFramePr>
        <p:xfrm>
          <a:off x="77227" y="620686"/>
          <a:ext cx="12062673" cy="260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92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834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9452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NUOVE nel periodo Gennaio 2018 – Febbraio 2019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91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116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RMC</a:t>
                      </a:r>
                      <a:r>
                        <a:rPr lang="it-IT" sz="1800" b="0" i="0" baseline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Sport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MEDIAMOND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116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Isoradio</a:t>
                      </a:r>
                      <a:endParaRPr lang="it-IT" sz="1800" b="0" i="0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RAI </a:t>
                      </a:r>
                      <a:endParaRPr lang="it-IT" sz="1800" b="0" i="0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Emittente</a:t>
                      </a:r>
                      <a:r>
                        <a:rPr lang="it-IT" sz="1800" b="0" i="0" kern="1200" baseline="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 </a:t>
                      </a:r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già presente sul mercato,</a:t>
                      </a:r>
                      <a:r>
                        <a:rPr lang="it-IT" sz="1800" b="0" i="0" kern="1200" baseline="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 ma </a:t>
                      </a:r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non produceva</a:t>
                      </a:r>
                      <a:r>
                        <a:rPr lang="it-IT" sz="1800" b="0" i="0" kern="1200" baseline="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 </a:t>
                      </a:r>
                      <a:r>
                        <a:rPr lang="it-IT" sz="1800" b="0" i="0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/>
                        </a:rPr>
                        <a:t>spazi pubblicitari fino al 2018</a:t>
                      </a:r>
                      <a:endParaRPr lang="it-IT" sz="1800" b="0" i="0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0409896"/>
                  </a:ext>
                </a:extLst>
              </a:tr>
            </a:tbl>
          </a:graphicData>
        </a:graphic>
      </p:graphicFrame>
      <p:sp>
        <p:nvSpPr>
          <p:cNvPr id="13" name="Rechteck 4"/>
          <p:cNvSpPr/>
          <p:nvPr/>
        </p:nvSpPr>
        <p:spPr>
          <a:xfrm rot="5400000">
            <a:off x="4841700" y="-1060888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5398"/>
              </p:ext>
            </p:extLst>
          </p:nvPr>
        </p:nvGraphicFramePr>
        <p:xfrm>
          <a:off x="80682" y="4005064"/>
          <a:ext cx="12063600" cy="214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3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966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0633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CHIUSE nel periodo Gennaio 2018 – Febbraio 2019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58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77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77872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Totale Fatturato 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Extra Tabellare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in 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00087"/>
              </p:ext>
            </p:extLst>
          </p:nvPr>
        </p:nvGraphicFramePr>
        <p:xfrm>
          <a:off x="119336" y="1027298"/>
          <a:ext cx="11953328" cy="5138003"/>
        </p:xfrm>
        <a:graphic>
          <a:graphicData uri="http://schemas.openxmlformats.org/drawingml/2006/table">
            <a:tbl>
              <a:tblPr/>
              <a:tblGrid>
                <a:gridCol w="911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3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9392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749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211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27.477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44.810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21.180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32.962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32.814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35.884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35.943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14.350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38.216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31.538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47.430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21.599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25.866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47.465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56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56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extra-tabellare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156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524000" y="30419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Tabellare 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Totale Avvisi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557997"/>
              </p:ext>
            </p:extLst>
          </p:nvPr>
        </p:nvGraphicFramePr>
        <p:xfrm>
          <a:off x="119336" y="1027293"/>
          <a:ext cx="11953328" cy="5138010"/>
        </p:xfrm>
        <a:graphic>
          <a:graphicData uri="http://schemas.openxmlformats.org/drawingml/2006/table">
            <a:tbl>
              <a:tblPr/>
              <a:tblGrid>
                <a:gridCol w="911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3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9392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726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284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33.776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26.453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42.064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19.798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23.680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12.932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36.574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28.642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43.478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44.125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60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9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2604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139.816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129.710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128.630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217.386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104.565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125.240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154.212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167.230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171.717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167.644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146.055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83.351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147.246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184.824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191.517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148.864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229.805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106.504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120.321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226.825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260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87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298994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Numero di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Avvisi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10727"/>
              </p:ext>
            </p:extLst>
          </p:nvPr>
        </p:nvGraphicFramePr>
        <p:xfrm>
          <a:off x="150277" y="836712"/>
          <a:ext cx="11891446" cy="5228843"/>
        </p:xfrm>
        <a:graphic>
          <a:graphicData uri="http://schemas.openxmlformats.org/drawingml/2006/table">
            <a:tbl>
              <a:tblPr/>
              <a:tblGrid>
                <a:gridCol w="350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15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53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70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17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69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919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09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4522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2867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9164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25’’ e 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u="none" strike="noStrike" kern="1200" dirty="0" smtClean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2018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3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106.504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17.936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59.724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120.321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27.492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64.142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Dic-19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Feb. 2019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226.825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54.513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41.141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123.866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294336"/>
            <a:ext cx="94737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Peso % delle diverse tipologie di avvisi, sulla base della durata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70355" y="6465806"/>
            <a:ext cx="73746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N.B. I dati riportati nel grafico si riferiscono ai dati presenti nella tavola III del report</a:t>
            </a:r>
            <a:endParaRPr lang="it-IT" sz="1000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487488" y="838491"/>
            <a:ext cx="9217024" cy="5374443"/>
            <a:chOff x="1415480" y="838491"/>
            <a:chExt cx="9217024" cy="5374443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7112721" y="838491"/>
              <a:ext cx="139532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</a:t>
              </a: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5.715.942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537410" y="914586"/>
              <a:ext cx="14243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Febbraio 2019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2.855.210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754992" y="910969"/>
              <a:ext cx="14243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Gennaio 2019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2.594.355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8909653" y="854440"/>
              <a:ext cx="139532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</a:t>
              </a: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2019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5.449.565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3" name="Grafico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8788260"/>
                </p:ext>
              </p:extLst>
            </p:nvPr>
          </p:nvGraphicFramePr>
          <p:xfrm>
            <a:off x="1415480" y="1514750"/>
            <a:ext cx="9217024" cy="4698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5796930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storico del peso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% delle diverse tipologie di avvisi, sulla base della durata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 Febbraio di ciascun anno </a:t>
            </a:r>
            <a:r>
              <a:rPr lang="it-IT" altLang="it-IT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69539" y="6322968"/>
            <a:ext cx="86268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N.B. I dati riportati nel grafico si riferiscono ai dati presenti nella tavola III del report di ciascun anno considerato</a:t>
            </a:r>
            <a:endParaRPr lang="it-IT" sz="1000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599104"/>
              </p:ext>
            </p:extLst>
          </p:nvPr>
        </p:nvGraphicFramePr>
        <p:xfrm>
          <a:off x="687851" y="1196752"/>
          <a:ext cx="10664733" cy="512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95966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5366" y="157426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mensile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2007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Febbraio 2019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837785" y="6323834"/>
            <a:ext cx="97251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N.B. I dati riportati nel grafico si riferiscono a dati di fatturato totale presenti nella tavola I del report di ciascun anno considerato</a:t>
            </a:r>
            <a:endParaRPr lang="it-IT" sz="1000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59911" y="1311733"/>
            <a:ext cx="11872179" cy="5466014"/>
            <a:chOff x="100052" y="1311733"/>
            <a:chExt cx="11872179" cy="5466014"/>
          </a:xfrm>
        </p:grpSpPr>
        <p:grpSp>
          <p:nvGrpSpPr>
            <p:cNvPr id="2" name="Gruppo 1"/>
            <p:cNvGrpSpPr/>
            <p:nvPr/>
          </p:nvGrpSpPr>
          <p:grpSpPr>
            <a:xfrm>
              <a:off x="780375" y="1311733"/>
              <a:ext cx="11191856" cy="4351644"/>
              <a:chOff x="780375" y="1311733"/>
              <a:chExt cx="11191856" cy="4351644"/>
            </a:xfrm>
          </p:grpSpPr>
          <p:sp>
            <p:nvSpPr>
              <p:cNvPr id="34" name="Rettangolo 33"/>
              <p:cNvSpPr/>
              <p:nvPr/>
            </p:nvSpPr>
            <p:spPr bwMode="auto">
              <a:xfrm>
                <a:off x="6105804" y="1612467"/>
                <a:ext cx="878400" cy="4050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6" name="Rettangolo 35"/>
              <p:cNvSpPr/>
              <p:nvPr/>
            </p:nvSpPr>
            <p:spPr bwMode="auto">
              <a:xfrm>
                <a:off x="2551835" y="1612619"/>
                <a:ext cx="878400" cy="4050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 dirty="0"/>
              </a:p>
            </p:txBody>
          </p:sp>
          <p:sp>
            <p:nvSpPr>
              <p:cNvPr id="37" name="Rettangolo 36"/>
              <p:cNvSpPr/>
              <p:nvPr/>
            </p:nvSpPr>
            <p:spPr bwMode="auto">
              <a:xfrm>
                <a:off x="780375" y="1613377"/>
                <a:ext cx="878400" cy="4050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8" name="Rettangolo 37"/>
              <p:cNvSpPr/>
              <p:nvPr/>
            </p:nvSpPr>
            <p:spPr bwMode="auto">
              <a:xfrm>
                <a:off x="4331068" y="1612621"/>
                <a:ext cx="878400" cy="4050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48" name="CasellaDiTesto 47"/>
              <p:cNvSpPr txBox="1"/>
              <p:nvPr/>
            </p:nvSpPr>
            <p:spPr>
              <a:xfrm>
                <a:off x="812026" y="1313539"/>
                <a:ext cx="828000" cy="249775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2007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ttangolo 49"/>
              <p:cNvSpPr/>
              <p:nvPr/>
            </p:nvSpPr>
            <p:spPr bwMode="auto">
              <a:xfrm>
                <a:off x="7895483" y="1612134"/>
                <a:ext cx="878400" cy="4050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54" name="Rettangolo 53"/>
              <p:cNvSpPr/>
              <p:nvPr/>
            </p:nvSpPr>
            <p:spPr bwMode="auto">
              <a:xfrm>
                <a:off x="9667510" y="1611916"/>
                <a:ext cx="878400" cy="4050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1713108" y="1315064"/>
                <a:ext cx="828000" cy="249775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2008</a:t>
                </a:r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2601296" y="1315814"/>
                <a:ext cx="828000" cy="249775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2009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4380174" y="1315814"/>
                <a:ext cx="828000" cy="249775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2011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3491709" y="1314758"/>
                <a:ext cx="828000" cy="249775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2010</a:t>
                </a:r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5260411" y="1313035"/>
                <a:ext cx="828000" cy="249775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2012</a:t>
                </a:r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6137523" y="1315942"/>
                <a:ext cx="828000" cy="249775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2013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7025208" y="1314801"/>
                <a:ext cx="828000" cy="249775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2014</a:t>
                </a:r>
              </a:p>
            </p:txBody>
          </p:sp>
          <p:sp>
            <p:nvSpPr>
              <p:cNvPr id="42" name="CasellaDiTesto 41"/>
              <p:cNvSpPr txBox="1"/>
              <p:nvPr/>
            </p:nvSpPr>
            <p:spPr>
              <a:xfrm>
                <a:off x="7921559" y="1316398"/>
                <a:ext cx="828000" cy="249775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2015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CasellaDiTesto 56"/>
              <p:cNvSpPr txBox="1"/>
              <p:nvPr/>
            </p:nvSpPr>
            <p:spPr>
              <a:xfrm>
                <a:off x="8800951" y="1311733"/>
                <a:ext cx="828000" cy="249775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58" name="CasellaDiTesto 57"/>
              <p:cNvSpPr txBox="1"/>
              <p:nvPr/>
            </p:nvSpPr>
            <p:spPr>
              <a:xfrm>
                <a:off x="9687869" y="1313217"/>
                <a:ext cx="828000" cy="249775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10560050" y="1311733"/>
                <a:ext cx="828000" cy="239556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2018</a:t>
                </a:r>
              </a:p>
            </p:txBody>
          </p:sp>
          <p:sp>
            <p:nvSpPr>
              <p:cNvPr id="31" name="Rettangolo 30"/>
              <p:cNvSpPr/>
              <p:nvPr/>
            </p:nvSpPr>
            <p:spPr bwMode="auto">
              <a:xfrm>
                <a:off x="11447520" y="1611916"/>
                <a:ext cx="75600" cy="4050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11432231" y="1313034"/>
                <a:ext cx="540000" cy="24120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2019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26" name="Grafico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27461001"/>
                </p:ext>
              </p:extLst>
            </p:nvPr>
          </p:nvGraphicFramePr>
          <p:xfrm>
            <a:off x="100052" y="1412776"/>
            <a:ext cx="11612572" cy="53649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1016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59654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   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Media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mobile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Febbraio 2019</a:t>
            </a:r>
            <a:endParaRPr lang="it-IT" altLang="it-IT" sz="16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241301" y="1268228"/>
            <a:ext cx="11709398" cy="5401132"/>
            <a:chOff x="294080" y="1268228"/>
            <a:chExt cx="11709398" cy="5401132"/>
          </a:xfrm>
        </p:grpSpPr>
        <p:graphicFrame>
          <p:nvGraphicFramePr>
            <p:cNvPr id="40" name="Grafico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65750226"/>
                </p:ext>
              </p:extLst>
            </p:nvPr>
          </p:nvGraphicFramePr>
          <p:xfrm>
            <a:off x="607699" y="1655622"/>
            <a:ext cx="10996284" cy="477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Rettangolo 24"/>
            <p:cNvSpPr/>
            <p:nvPr/>
          </p:nvSpPr>
          <p:spPr bwMode="auto">
            <a:xfrm>
              <a:off x="6655524" y="1624189"/>
              <a:ext cx="9648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2834383" y="1635696"/>
              <a:ext cx="9648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1" name="Rettangolo 30"/>
            <p:cNvSpPr/>
            <p:nvPr/>
          </p:nvSpPr>
          <p:spPr bwMode="auto">
            <a:xfrm>
              <a:off x="922871" y="1636524"/>
              <a:ext cx="9648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 bwMode="auto">
            <a:xfrm>
              <a:off x="4746198" y="1635698"/>
              <a:ext cx="9648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948727" y="1270732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8565760" y="1627000"/>
              <a:ext cx="9648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1" name="Rettangolo 40"/>
            <p:cNvSpPr/>
            <p:nvPr/>
          </p:nvSpPr>
          <p:spPr bwMode="auto">
            <a:xfrm>
              <a:off x="10483606" y="1627171"/>
              <a:ext cx="9540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1919923" y="1272398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2854913" y="1273217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4759616" y="1273217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3827425" y="1272064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5737209" y="1270182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6666761" y="1273357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7642646" y="1272110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8587283" y="1273855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9566817" y="1268760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10492193" y="1268760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1463478" y="1268228"/>
              <a:ext cx="54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</a:p>
          </p:txBody>
        </p:sp>
        <p:graphicFrame>
          <p:nvGraphicFramePr>
            <p:cNvPr id="26" name="Grafico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18373231"/>
                </p:ext>
              </p:extLst>
            </p:nvPr>
          </p:nvGraphicFramePr>
          <p:xfrm>
            <a:off x="294080" y="1504933"/>
            <a:ext cx="11562560" cy="51644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27659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29426</TotalTime>
  <Words>960</Words>
  <Application>Microsoft Office PowerPoint</Application>
  <PresentationFormat>Widescreen</PresentationFormat>
  <Paragraphs>730</Paragraphs>
  <Slides>10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FCP</dc:creator>
  <cp:lastModifiedBy>Selvaggi Laura</cp:lastModifiedBy>
  <cp:revision>2135</cp:revision>
  <cp:lastPrinted>2019-03-20T09:48:17Z</cp:lastPrinted>
  <dcterms:created xsi:type="dcterms:W3CDTF">2006-03-29T09:09:15Z</dcterms:created>
  <dcterms:modified xsi:type="dcterms:W3CDTF">2019-03-20T15:01:21Z</dcterms:modified>
</cp:coreProperties>
</file>