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5"/>
  </p:notesMasterIdLst>
  <p:handoutMasterIdLst>
    <p:handoutMasterId r:id="rId16"/>
  </p:handoutMasterIdLst>
  <p:sldIdLst>
    <p:sldId id="407" r:id="rId5"/>
    <p:sldId id="396" r:id="rId6"/>
    <p:sldId id="389" r:id="rId7"/>
    <p:sldId id="393" r:id="rId8"/>
    <p:sldId id="373" r:id="rId9"/>
    <p:sldId id="411" r:id="rId10"/>
    <p:sldId id="410" r:id="rId11"/>
    <p:sldId id="387" r:id="rId12"/>
    <p:sldId id="388" r:id="rId13"/>
    <p:sldId id="408" r:id="rId14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FDE88D"/>
    <a:srgbClr val="002060"/>
    <a:srgbClr val="00266B"/>
    <a:srgbClr val="FFD88B"/>
    <a:srgbClr val="EE832A"/>
    <a:srgbClr val="FFB219"/>
    <a:srgbClr val="FFB400"/>
    <a:srgbClr val="FFDC95"/>
    <a:srgbClr val="DB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364" autoAdjust="0"/>
  </p:normalViewPr>
  <p:slideViewPr>
    <p:cSldViewPr>
      <p:cViewPr varScale="1">
        <p:scale>
          <a:sx n="67" d="100"/>
          <a:sy n="67" d="100"/>
        </p:scale>
        <p:origin x="876" y="5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4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9\01.%20Gennaio\Elaborati%20finali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9\01.%20Gennaio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9\01.%20Gennaio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5085615912225363E-2"/>
          <c:w val="0.86169311257980519"/>
          <c:h val="0.83756811304373024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ED4-42A6-95B2-6E6E86F82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ED4-42A6-95B2-6E6E86F82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('solo per Gennaio'!$B$2,'solo per Gennaio'!$C$2:$D$2)</c:f>
              <c:numCache>
                <c:formatCode>0.0%</c:formatCode>
                <c:ptCount val="3"/>
                <c:pt idx="1">
                  <c:v>2.2431188761944075E-3</c:v>
                </c:pt>
                <c:pt idx="2">
                  <c:v>3.05278190532907E-3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D4-42A6-95B2-6E6E86F8262B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('solo per Gennaio'!#REF!,'solo per Gennaio'!$C$1:$D$1)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ED4-42A6-95B2-6E6E86F82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ED4-42A6-95B2-6E6E86F82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('solo per Gennaio'!$B$3,'solo per Gennaio'!$C$3:$D$3)</c:f>
              <c:numCache>
                <c:formatCode>0.0%</c:formatCode>
                <c:ptCount val="3"/>
                <c:pt idx="1">
                  <c:v>0.11664825224918957</c:v>
                </c:pt>
                <c:pt idx="2">
                  <c:v>0.15622958307556215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D4-42A6-95B2-6E6E86F8262B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('solo per Gennaio'!#REF!,'solo per Gennaio'!$C$1:$D$1)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D4-42A6-95B2-6E6E86F82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ED4-42A6-95B2-6E6E86F82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('solo per Gennaio'!$B$4,'solo per Gennaio'!$C$4:$D$4)</c:f>
              <c:numCache>
                <c:formatCode>0.0%</c:formatCode>
                <c:ptCount val="3"/>
                <c:pt idx="1">
                  <c:v>0.13523973143280357</c:v>
                </c:pt>
                <c:pt idx="2">
                  <c:v>0.13826943498480354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D4-42A6-95B2-6E6E86F8262B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('solo per Gennaio'!#REF!,'solo per Gennaio'!$C$1:$D$1)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3"/>
          <c:order val="3"/>
          <c:tx>
            <c:v>25" e 30" - Nazionale</c:v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D4-42A6-95B2-6E6E86F82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68,8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ED4-42A6-95B2-6E6E86F82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('solo per Gennaio'!$B$5,'solo per Gennaio'!$C$5:$D$5)</c:f>
              <c:numCache>
                <c:formatCode>0.0%</c:formatCode>
                <c:ptCount val="3"/>
                <c:pt idx="1">
                  <c:v>0.73742153636948626</c:v>
                </c:pt>
                <c:pt idx="2">
                  <c:v>0.68832060377242132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D4-42A6-95B2-6E6E86F8262B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('solo per Gennaio'!#REF!,'solo per Gennaio'!$C$1:$D$1)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D4-42A6-95B2-6E6E86F82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ED4-42A6-95B2-6E6E86F82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('solo per Gennaio'!$B$6,'solo per Gennaio'!$C$6:$D$6)</c:f>
              <c:numCache>
                <c:formatCode>0.0%</c:formatCode>
                <c:ptCount val="3"/>
                <c:pt idx="1">
                  <c:v>8.4473610723261663E-3</c:v>
                </c:pt>
                <c:pt idx="2">
                  <c:v>1.4127596261883976E-2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D4-42A6-95B2-6E6E86F8262B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('solo per Gennaio'!#REF!,'solo per Gennaio'!$C$1:$D$1)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5266784"/>
        <c:axId val="185267568"/>
      </c:barChart>
      <c:catAx>
        <c:axId val="185266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5267568"/>
        <c:crosses val="autoZero"/>
        <c:auto val="1"/>
        <c:lblAlgn val="ctr"/>
        <c:lblOffset val="100"/>
        <c:noMultiLvlLbl val="0"/>
      </c:catAx>
      <c:valAx>
        <c:axId val="185267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26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34039353848738"/>
          <c:y val="0.93791057669263167"/>
          <c:w val="0.76458757327383886"/>
          <c:h val="5.3727551336626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01474480445805E-2"/>
          <c:y val="3.2279580875756754E-2"/>
          <c:w val="0.92242008578928025"/>
          <c:h val="0.7433065065738965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storico'!$C$31:$C$38</c:f>
              <c:numCache>
                <c:formatCode>0%</c:formatCode>
                <c:ptCount val="8"/>
                <c:pt idx="0">
                  <c:v>1.6013363781641216E-2</c:v>
                </c:pt>
                <c:pt idx="1">
                  <c:v>9.5367248204075647E-3</c:v>
                </c:pt>
                <c:pt idx="2">
                  <c:v>1.7328800897504634E-3</c:v>
                </c:pt>
                <c:pt idx="3">
                  <c:v>5.0297910991598639E-3</c:v>
                </c:pt>
                <c:pt idx="4">
                  <c:v>7.7244872577617984E-3</c:v>
                </c:pt>
                <c:pt idx="5">
                  <c:v>2.655515633948368E-3</c:v>
                </c:pt>
                <c:pt idx="6">
                  <c:v>2.2431188761944075E-3</c:v>
                </c:pt>
                <c:pt idx="7">
                  <c:v>3.05278190532907E-3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D6-4AF8-87C0-FA752A307624}"/>
            </c:ext>
          </c:extLst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storico'!$D$31:$D$38</c:f>
              <c:numCache>
                <c:formatCode>0%</c:formatCode>
                <c:ptCount val="8"/>
                <c:pt idx="0">
                  <c:v>0.10505873208224906</c:v>
                </c:pt>
                <c:pt idx="1">
                  <c:v>8.3620436886087085E-2</c:v>
                </c:pt>
                <c:pt idx="2">
                  <c:v>0.14689246505935488</c:v>
                </c:pt>
                <c:pt idx="3">
                  <c:v>8.9629249792831767E-2</c:v>
                </c:pt>
                <c:pt idx="4">
                  <c:v>0.12442846482599552</c:v>
                </c:pt>
                <c:pt idx="5">
                  <c:v>0.1221737155142902</c:v>
                </c:pt>
                <c:pt idx="6">
                  <c:v>0.11664825224918957</c:v>
                </c:pt>
                <c:pt idx="7">
                  <c:v>0.15622958307556215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D6-4AF8-87C0-FA752A307624}"/>
            </c:ext>
          </c:extLst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storico'!$E$31:$E$38</c:f>
              <c:numCache>
                <c:formatCode>0%</c:formatCode>
                <c:ptCount val="8"/>
                <c:pt idx="0">
                  <c:v>0.12345082968420341</c:v>
                </c:pt>
                <c:pt idx="1">
                  <c:v>7.552045154669404E-2</c:v>
                </c:pt>
                <c:pt idx="2">
                  <c:v>0.10700440986169708</c:v>
                </c:pt>
                <c:pt idx="3">
                  <c:v>0.11744929737808575</c:v>
                </c:pt>
                <c:pt idx="4">
                  <c:v>0.14884562331818285</c:v>
                </c:pt>
                <c:pt idx="5">
                  <c:v>0.12235368268827766</c:v>
                </c:pt>
                <c:pt idx="6">
                  <c:v>0.13523973143280357</c:v>
                </c:pt>
                <c:pt idx="7">
                  <c:v>0.13826943498480354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D6-4AF8-87C0-FA752A307624}"/>
            </c:ext>
          </c:extLst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storico'!$F$31:$F$38</c:f>
              <c:numCache>
                <c:formatCode>0%</c:formatCode>
                <c:ptCount val="8"/>
                <c:pt idx="0">
                  <c:v>0.74451568361440079</c:v>
                </c:pt>
                <c:pt idx="1">
                  <c:v>0.80195169330010263</c:v>
                </c:pt>
                <c:pt idx="2">
                  <c:v>0.73553929343030722</c:v>
                </c:pt>
                <c:pt idx="3">
                  <c:v>0.77408861287847031</c:v>
                </c:pt>
                <c:pt idx="4">
                  <c:v>0.69607760667525953</c:v>
                </c:pt>
                <c:pt idx="5">
                  <c:v>0.73613532891600575</c:v>
                </c:pt>
                <c:pt idx="6">
                  <c:v>0.73742153636948626</c:v>
                </c:pt>
                <c:pt idx="7">
                  <c:v>0.68832060377242132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D6-4AF8-87C0-FA752A307624}"/>
            </c:ext>
          </c:extLst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CD6-4AF8-87C0-FA752A307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storico'!$G$31:$G$38</c:f>
              <c:numCache>
                <c:formatCode>0%</c:formatCode>
                <c:ptCount val="8"/>
                <c:pt idx="0">
                  <c:v>1.0961390837505492E-2</c:v>
                </c:pt>
                <c:pt idx="1">
                  <c:v>2.9370693446708694E-2</c:v>
                </c:pt>
                <c:pt idx="2">
                  <c:v>8.8309515588903213E-3</c:v>
                </c:pt>
                <c:pt idx="3">
                  <c:v>1.3803048851452279E-2</c:v>
                </c:pt>
                <c:pt idx="4">
                  <c:v>2.2923817922800353E-2</c:v>
                </c:pt>
                <c:pt idx="5">
                  <c:v>1.6681757247478061E-2</c:v>
                </c:pt>
                <c:pt idx="6">
                  <c:v>8.4473610723261663E-3</c:v>
                </c:pt>
                <c:pt idx="7">
                  <c:v>1.4127596261883976E-2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D6-4AF8-87C0-FA752A3076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2463296"/>
        <c:axId val="181619512"/>
      </c:barChart>
      <c:catAx>
        <c:axId val="15246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81619512"/>
        <c:crosses val="autoZero"/>
        <c:auto val="1"/>
        <c:lblAlgn val="ctr"/>
        <c:lblOffset val="100"/>
        <c:noMultiLvlLbl val="0"/>
      </c:catAx>
      <c:valAx>
        <c:axId val="181619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246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90252379908589E-2"/>
          <c:y val="3.9122902677160676E-2"/>
          <c:w val="0.93848744343297641"/>
          <c:h val="0.7512181029974426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467A"/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mensile!$C$2:$C$146</c:f>
              <c:strCache>
                <c:ptCount val="145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  <c:pt idx="135">
                  <c:v>Aprile</c:v>
                </c:pt>
                <c:pt idx="136">
                  <c:v>Maggio</c:v>
                </c:pt>
                <c:pt idx="137">
                  <c:v>Giugno</c:v>
                </c:pt>
                <c:pt idx="138">
                  <c:v>Luglio</c:v>
                </c:pt>
                <c:pt idx="139">
                  <c:v>Agosto</c:v>
                </c:pt>
                <c:pt idx="140">
                  <c:v>Settembre</c:v>
                </c:pt>
                <c:pt idx="141">
                  <c:v>Ottobre</c:v>
                </c:pt>
                <c:pt idx="142">
                  <c:v>Novembre</c:v>
                </c:pt>
                <c:pt idx="143">
                  <c:v>Dicembre</c:v>
                </c:pt>
                <c:pt idx="144">
                  <c:v>Gennaio</c:v>
                </c:pt>
              </c:strCache>
            </c:strRef>
          </c:cat>
          <c:val>
            <c:numRef>
              <c:f>mensile!$D$2:$D$146</c:f>
              <c:numCache>
                <c:formatCode>#,##0</c:formatCode>
                <c:ptCount val="145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19229</c:v>
                </c:pt>
                <c:pt idx="109">
                  <c:v>25755</c:v>
                </c:pt>
                <c:pt idx="110">
                  <c:v>29638</c:v>
                </c:pt>
                <c:pt idx="111">
                  <c:v>26617</c:v>
                </c:pt>
                <c:pt idx="112">
                  <c:v>31781</c:v>
                </c:pt>
                <c:pt idx="113">
                  <c:v>30602</c:v>
                </c:pt>
                <c:pt idx="114">
                  <c:v>30426</c:v>
                </c:pt>
                <c:pt idx="115">
                  <c:v>12086</c:v>
                </c:pt>
                <c:pt idx="116">
                  <c:v>25578</c:v>
                </c:pt>
                <c:pt idx="117">
                  <c:v>32325</c:v>
                </c:pt>
                <c:pt idx="118">
                  <c:v>34046</c:v>
                </c:pt>
                <c:pt idx="119">
                  <c:v>28769</c:v>
                </c:pt>
                <c:pt idx="120">
                  <c:v>19971</c:v>
                </c:pt>
                <c:pt idx="121">
                  <c:v>24839</c:v>
                </c:pt>
                <c:pt idx="122">
                  <c:v>29742</c:v>
                </c:pt>
                <c:pt idx="123">
                  <c:v>27477</c:v>
                </c:pt>
                <c:pt idx="124">
                  <c:v>36458</c:v>
                </c:pt>
                <c:pt idx="125">
                  <c:v>33325</c:v>
                </c:pt>
                <c:pt idx="126">
                  <c:v>28861</c:v>
                </c:pt>
                <c:pt idx="127">
                  <c:v>12021</c:v>
                </c:pt>
                <c:pt idx="128">
                  <c:v>28575</c:v>
                </c:pt>
                <c:pt idx="129">
                  <c:v>37041</c:v>
                </c:pt>
                <c:pt idx="130">
                  <c:v>37053</c:v>
                </c:pt>
                <c:pt idx="131">
                  <c:v>28956</c:v>
                </c:pt>
                <c:pt idx="132">
                  <c:v>21180</c:v>
                </c:pt>
                <c:pt idx="133">
                  <c:v>26259</c:v>
                </c:pt>
                <c:pt idx="134">
                  <c:v>32962</c:v>
                </c:pt>
                <c:pt idx="135">
                  <c:v>32814</c:v>
                </c:pt>
                <c:pt idx="136">
                  <c:v>35884</c:v>
                </c:pt>
                <c:pt idx="137">
                  <c:v>35943</c:v>
                </c:pt>
                <c:pt idx="138">
                  <c:v>28556</c:v>
                </c:pt>
                <c:pt idx="139">
                  <c:v>14350</c:v>
                </c:pt>
                <c:pt idx="140">
                  <c:v>28893</c:v>
                </c:pt>
                <c:pt idx="141">
                  <c:v>38216</c:v>
                </c:pt>
                <c:pt idx="142">
                  <c:v>40058</c:v>
                </c:pt>
                <c:pt idx="143">
                  <c:v>31538</c:v>
                </c:pt>
                <c:pt idx="144">
                  <c:v>21599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3BB-41F2-88BF-346F7DD13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620296"/>
        <c:axId val="181620688"/>
      </c:lineChart>
      <c:catAx>
        <c:axId val="181620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81620688"/>
        <c:crosses val="autoZero"/>
        <c:auto val="1"/>
        <c:lblAlgn val="ctr"/>
        <c:lblOffset val="100"/>
        <c:noMultiLvlLbl val="0"/>
      </c:catAx>
      <c:valAx>
        <c:axId val="181620688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81620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621472"/>
        <c:axId val="181621864"/>
      </c:lineChart>
      <c:catAx>
        <c:axId val="18162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81621864"/>
        <c:crosses val="autoZero"/>
        <c:auto val="1"/>
        <c:lblAlgn val="ctr"/>
        <c:lblOffset val="100"/>
        <c:noMultiLvlLbl val="0"/>
      </c:catAx>
      <c:valAx>
        <c:axId val="181621864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81621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90306898665025E-2"/>
          <c:y val="6.638150778076217E-2"/>
          <c:w val="0.9353183132470162"/>
          <c:h val="0.77890859613329311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mensile!$C$13:$C$146</c:f>
              <c:strCache>
                <c:ptCount val="134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  <c:pt idx="131">
                  <c:v>Novembre</c:v>
                </c:pt>
                <c:pt idx="132">
                  <c:v>Dicembre</c:v>
                </c:pt>
                <c:pt idx="133">
                  <c:v>Gennaio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mensile!$C$13:$C$146</c:f>
              <c:strCache>
                <c:ptCount val="134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  <c:pt idx="131">
                  <c:v>Novembre</c:v>
                </c:pt>
                <c:pt idx="132">
                  <c:v>Dicembre</c:v>
                </c:pt>
                <c:pt idx="133">
                  <c:v>Gennaio</c:v>
                </c:pt>
              </c:strCache>
            </c:strRef>
          </c:cat>
          <c:val>
            <c:numRef>
              <c:f>mensile!$E$13:$E$146</c:f>
              <c:numCache>
                <c:formatCode>#,##0</c:formatCode>
                <c:ptCount val="134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26579.333333333332</c:v>
                </c:pt>
                <c:pt idx="98">
                  <c:v>26703.75</c:v>
                </c:pt>
                <c:pt idx="99">
                  <c:v>26731.333333333332</c:v>
                </c:pt>
                <c:pt idx="100">
                  <c:v>26808.666666666668</c:v>
                </c:pt>
                <c:pt idx="101">
                  <c:v>26839.083333333332</c:v>
                </c:pt>
                <c:pt idx="102">
                  <c:v>26712.166666666668</c:v>
                </c:pt>
                <c:pt idx="103">
                  <c:v>26779.75</c:v>
                </c:pt>
                <c:pt idx="104">
                  <c:v>26846</c:v>
                </c:pt>
                <c:pt idx="105">
                  <c:v>26744.333333333332</c:v>
                </c:pt>
                <c:pt idx="106">
                  <c:v>26669</c:v>
                </c:pt>
                <c:pt idx="107">
                  <c:v>26925.166666666668</c:v>
                </c:pt>
                <c:pt idx="108">
                  <c:v>27237.666666666668</c:v>
                </c:pt>
                <c:pt idx="109">
                  <c:v>27299.5</c:v>
                </c:pt>
                <c:pt idx="110">
                  <c:v>27223.166666666668</c:v>
                </c:pt>
                <c:pt idx="111">
                  <c:v>27231.833333333332</c:v>
                </c:pt>
                <c:pt idx="112">
                  <c:v>27303.5</c:v>
                </c:pt>
                <c:pt idx="113">
                  <c:v>27693.25</c:v>
                </c:pt>
                <c:pt idx="114">
                  <c:v>27920.166666666668</c:v>
                </c:pt>
                <c:pt idx="115">
                  <c:v>27789.75</c:v>
                </c:pt>
                <c:pt idx="116">
                  <c:v>27784.333333333332</c:v>
                </c:pt>
                <c:pt idx="117">
                  <c:v>28034.083333333332</c:v>
                </c:pt>
                <c:pt idx="118">
                  <c:v>28427.083333333332</c:v>
                </c:pt>
                <c:pt idx="119">
                  <c:v>28677.666666666668</c:v>
                </c:pt>
                <c:pt idx="120">
                  <c:v>28693.25</c:v>
                </c:pt>
                <c:pt idx="121">
                  <c:v>28794</c:v>
                </c:pt>
                <c:pt idx="122">
                  <c:v>28912.333333333332</c:v>
                </c:pt>
                <c:pt idx="123">
                  <c:v>29180.666666666668</c:v>
                </c:pt>
                <c:pt idx="124">
                  <c:v>29625.416666666668</c:v>
                </c:pt>
                <c:pt idx="125">
                  <c:v>29577.583333333332</c:v>
                </c:pt>
                <c:pt idx="126">
                  <c:v>29795.75</c:v>
                </c:pt>
                <c:pt idx="127">
                  <c:v>29770.333333333332</c:v>
                </c:pt>
                <c:pt idx="128">
                  <c:v>29964.416666666668</c:v>
                </c:pt>
                <c:pt idx="129">
                  <c:v>29990.916666666668</c:v>
                </c:pt>
                <c:pt idx="130">
                  <c:v>30088.833333333332</c:v>
                </c:pt>
                <c:pt idx="131">
                  <c:v>30339.25</c:v>
                </c:pt>
                <c:pt idx="132">
                  <c:v>30554.416666666668</c:v>
                </c:pt>
                <c:pt idx="133">
                  <c:v>30589.333333333332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81-42D8-9103-7F7E26E77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622648"/>
        <c:axId val="181623040"/>
      </c:lineChart>
      <c:catAx>
        <c:axId val="181622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9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81623040"/>
        <c:crosses val="autoZero"/>
        <c:auto val="0"/>
        <c:lblAlgn val="ctr"/>
        <c:lblOffset val="100"/>
        <c:noMultiLvlLbl val="0"/>
      </c:catAx>
      <c:valAx>
        <c:axId val="181623040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81622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23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93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236056" y="619346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GENNAIO 2019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26 Febbraio 2019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625674" y="-4085224"/>
            <a:ext cx="2952332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82429"/>
              </p:ext>
            </p:extLst>
          </p:nvPr>
        </p:nvGraphicFramePr>
        <p:xfrm>
          <a:off x="77227" y="620686"/>
          <a:ext cx="12062673" cy="26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9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834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9452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2018 – Gennaio 2019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116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Isoradio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RAI 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Emittente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già presente sul mercato,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ma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non produceva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spazi pubblicitari fino al 2018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1116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060888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63768"/>
              </p:ext>
            </p:extLst>
          </p:nvPr>
        </p:nvGraphicFramePr>
        <p:xfrm>
          <a:off x="80682" y="4005064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3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66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2018 – Gennaio 2019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7872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63475"/>
              </p:ext>
            </p:extLst>
          </p:nvPr>
        </p:nvGraphicFramePr>
        <p:xfrm>
          <a:off x="119336" y="1027298"/>
          <a:ext cx="11953328" cy="5138003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749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211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35.943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14.350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38.216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9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156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1.261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30419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Totale Avvisi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191245"/>
              </p:ext>
            </p:extLst>
          </p:nvPr>
        </p:nvGraphicFramePr>
        <p:xfrm>
          <a:off x="119336" y="1027293"/>
          <a:ext cx="11953328" cy="5138010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726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28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36.574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28.642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260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104.565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125.819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167.644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146.055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147.246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184.824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191.517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104.565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29899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66619"/>
              </p:ext>
            </p:extLst>
          </p:nvPr>
        </p:nvGraphicFramePr>
        <p:xfrm>
          <a:off x="150277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34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15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53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70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17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69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919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1096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4522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2867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9164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Gen. 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294336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70355" y="6465806"/>
            <a:ext cx="73746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07368" y="901052"/>
            <a:ext cx="10369151" cy="5328755"/>
            <a:chOff x="407368" y="901052"/>
            <a:chExt cx="10369151" cy="5328755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7176120" y="903503"/>
              <a:ext cx="13953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Gennaio 2019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2.594.355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045484" y="901052"/>
              <a:ext cx="1424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Gennaio 2018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2.635.616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aphicFrame>
          <p:nvGraphicFramePr>
            <p:cNvPr id="23" name="Grafico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0058013"/>
                </p:ext>
              </p:extLst>
            </p:nvPr>
          </p:nvGraphicFramePr>
          <p:xfrm>
            <a:off x="407368" y="1673411"/>
            <a:ext cx="10369151" cy="45563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Gennaio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69539" y="6322968"/>
            <a:ext cx="8626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268190"/>
              </p:ext>
            </p:extLst>
          </p:nvPr>
        </p:nvGraphicFramePr>
        <p:xfrm>
          <a:off x="1069539" y="1196752"/>
          <a:ext cx="1013902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157426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2019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19336" y="1311733"/>
            <a:ext cx="11865595" cy="5483797"/>
            <a:chOff x="119336" y="1311733"/>
            <a:chExt cx="11865595" cy="5483797"/>
          </a:xfrm>
        </p:grpSpPr>
        <p:sp>
          <p:nvSpPr>
            <p:cNvPr id="25" name="Rettangolo 24"/>
            <p:cNvSpPr/>
            <p:nvPr/>
          </p:nvSpPr>
          <p:spPr>
            <a:xfrm>
              <a:off x="837785" y="6323834"/>
              <a:ext cx="972510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N.B. I dati riportati nel grafico si riferiscono a dati di fatturato totale presenti nella tavola I del report di ciascun anno considerato</a:t>
              </a:r>
              <a:endParaRPr lang="it-IT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6133744" y="1620087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2586125" y="1620239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801965" y="1620997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4365358" y="1620241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824726" y="1313539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7904373" y="1619754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 bwMode="auto">
            <a:xfrm>
              <a:off x="9676400" y="1619536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725808" y="1315064"/>
              <a:ext cx="828000" cy="249775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613996" y="1315814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392874" y="1315814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504409" y="1314758"/>
              <a:ext cx="828000" cy="249775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273111" y="1313035"/>
              <a:ext cx="828000" cy="249775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150223" y="1315942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037908" y="1314801"/>
              <a:ext cx="828000" cy="249775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7934259" y="1316398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8813651" y="1311733"/>
              <a:ext cx="828000" cy="249775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9700569" y="1313217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0572750" y="1311733"/>
              <a:ext cx="828000" cy="239556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11424660" y="1613186"/>
              <a:ext cx="720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27" name="Grafico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0489036"/>
                </p:ext>
              </p:extLst>
            </p:nvPr>
          </p:nvGraphicFramePr>
          <p:xfrm>
            <a:off x="119336" y="1412776"/>
            <a:ext cx="11469138" cy="5382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2" name="CasellaDiTesto 31"/>
            <p:cNvSpPr txBox="1"/>
            <p:nvPr/>
          </p:nvSpPr>
          <p:spPr>
            <a:xfrm>
              <a:off x="11444931" y="1313034"/>
              <a:ext cx="540000" cy="24120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59654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2019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63352" y="1268228"/>
            <a:ext cx="11740126" cy="5550888"/>
            <a:chOff x="263352" y="1268228"/>
            <a:chExt cx="11740126" cy="5550888"/>
          </a:xfrm>
        </p:grpSpPr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0339159"/>
                </p:ext>
              </p:extLst>
            </p:nvPr>
          </p:nvGraphicFramePr>
          <p:xfrm>
            <a:off x="607699" y="1655622"/>
            <a:ext cx="10996284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Rettangolo 24"/>
            <p:cNvSpPr/>
            <p:nvPr/>
          </p:nvSpPr>
          <p:spPr bwMode="auto">
            <a:xfrm>
              <a:off x="6655524" y="1638703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2834383" y="1635696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922871" y="1636524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4746198" y="1635698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948727" y="1270732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8565760" y="1641514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 bwMode="auto">
            <a:xfrm>
              <a:off x="10483606" y="1641685"/>
              <a:ext cx="9540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1919923" y="1272398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2854913" y="127321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759616" y="127321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3827425" y="1272064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5737209" y="1270182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6666761" y="127335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7642646" y="1272110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8587283" y="1273855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9566817" y="1268760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0492193" y="1268760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4" name="Grafico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77037952"/>
                </p:ext>
              </p:extLst>
            </p:nvPr>
          </p:nvGraphicFramePr>
          <p:xfrm>
            <a:off x="263352" y="1268760"/>
            <a:ext cx="11407145" cy="5550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CasellaDiTesto 22"/>
            <p:cNvSpPr txBox="1"/>
            <p:nvPr/>
          </p:nvSpPr>
          <p:spPr>
            <a:xfrm>
              <a:off x="11463478" y="1268228"/>
              <a:ext cx="54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29318</TotalTime>
  <Words>934</Words>
  <Application>Microsoft Office PowerPoint</Application>
  <PresentationFormat>Widescreen</PresentationFormat>
  <Paragraphs>714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2127</cp:revision>
  <cp:lastPrinted>2019-01-17T17:09:01Z</cp:lastPrinted>
  <dcterms:created xsi:type="dcterms:W3CDTF">2006-03-29T09:09:15Z</dcterms:created>
  <dcterms:modified xsi:type="dcterms:W3CDTF">2019-02-25T11:07:35Z</dcterms:modified>
</cp:coreProperties>
</file>