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3" r:id="rId2"/>
    <p:sldMasterId id="2147483678" r:id="rId3"/>
    <p:sldMasterId id="2147483696" r:id="rId4"/>
    <p:sldMasterId id="2147483712" r:id="rId5"/>
  </p:sldMasterIdLst>
  <p:notesMasterIdLst>
    <p:notesMasterId r:id="rId16"/>
  </p:notesMasterIdLst>
  <p:handoutMasterIdLst>
    <p:handoutMasterId r:id="rId17"/>
  </p:handoutMasterIdLst>
  <p:sldIdLst>
    <p:sldId id="407" r:id="rId6"/>
    <p:sldId id="396" r:id="rId7"/>
    <p:sldId id="389" r:id="rId8"/>
    <p:sldId id="393" r:id="rId9"/>
    <p:sldId id="373" r:id="rId10"/>
    <p:sldId id="411" r:id="rId11"/>
    <p:sldId id="410" r:id="rId12"/>
    <p:sldId id="387" r:id="rId13"/>
    <p:sldId id="388" r:id="rId14"/>
    <p:sldId id="408" r:id="rId15"/>
  </p:sldIdLst>
  <p:sldSz cx="12192000" cy="6858000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stelli Chiara" initials="CC" lastIdx="3" clrIdx="0"/>
  <p:cmAuthor id="1" name="Selvaggi Laura" initials="SL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00467A"/>
    <a:srgbClr val="FDE88D"/>
    <a:srgbClr val="00266B"/>
    <a:srgbClr val="FFD88B"/>
    <a:srgbClr val="EE832A"/>
    <a:srgbClr val="FFB219"/>
    <a:srgbClr val="FFB400"/>
    <a:srgbClr val="FFDC95"/>
    <a:srgbClr val="DBE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88" autoAdjust="0"/>
    <p:restoredTop sz="94434" autoAdjust="0"/>
  </p:normalViewPr>
  <p:slideViewPr>
    <p:cSldViewPr>
      <p:cViewPr varScale="1">
        <p:scale>
          <a:sx n="71" d="100"/>
          <a:sy n="71" d="100"/>
        </p:scale>
        <p:origin x="798" y="54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3054" y="-10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Radio\2018\04.%20Aprile\Elaborati%20finali\Secondi%20di%20Avvis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Radio\2018\04.%20Aprile\Elaborati%20finali\Secondi%20di%20Avvis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Radio\2018\04.%20Aprile\Elaborati%20finali\Trend%20Fatturato%20Totale%20per%20tabell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lienti\FCP\AssoRadio\dati\2016\02_Febbraio\Elaborati%20finali\Trend%20Fatturato%20Totale%20per%20tabell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acchi\Documents\Clienti%20-%20FCP\AssoRadio\2018\04.%20Aprile\Elaborati%20finali\Trend%20Fatturato%20Totale%20per%20tabel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120920804749318E-2"/>
          <c:y val="2.6325628234641435E-2"/>
          <c:w val="0.9757581583905014"/>
          <c:h val="0.76958875486750877"/>
        </c:manualLayout>
      </c:layout>
      <c:barChart>
        <c:barDir val="col"/>
        <c:grouping val="percentStacked"/>
        <c:varyColors val="0"/>
        <c:ser>
          <c:idx val="0"/>
          <c:order val="0"/>
          <c:tx>
            <c:v>&lt; 15" - Nazionale</c:v>
          </c:tx>
          <c:spPr>
            <a:solidFill>
              <a:srgbClr val="33CCCC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0,2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0,6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0,7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0,8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2017</c:v>
                </c:pt>
                <c:pt idx="13">
                  <c:v>Tot. 2018</c:v>
                </c:pt>
              </c:strCache>
            </c:strRef>
          </c:cat>
          <c:val>
            <c:numRef>
              <c:f>(grafico!$B$2:$F$2,grafico!$O$2:$P$2)</c:f>
              <c:numCache>
                <c:formatCode>0.0%</c:formatCode>
                <c:ptCount val="7"/>
                <c:pt idx="0">
                  <c:v>1.99347816562455E-3</c:v>
                </c:pt>
                <c:pt idx="1">
                  <c:v>1.3134115306288247E-2</c:v>
                </c:pt>
                <c:pt idx="2">
                  <c:v>6.3366514137412925E-3</c:v>
                </c:pt>
                <c:pt idx="3">
                  <c:v>1.0353951464576135E-2</c:v>
                </c:pt>
                <c:pt idx="4">
                  <c:v>0</c:v>
                </c:pt>
                <c:pt idx="5">
                  <c:v>7.2371353832850135E-3</c:v>
                </c:pt>
                <c:pt idx="6">
                  <c:v>8.2330179267813414E-3</c:v>
                </c:pt>
              </c:numCache>
            </c:numRef>
          </c:val>
        </c:ser>
        <c:ser>
          <c:idx val="1"/>
          <c:order val="1"/>
          <c:tx>
            <c:v>15" - Nazionale</c:v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11,7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12,1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12,4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14,0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12,8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12,7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2017</c:v>
                </c:pt>
                <c:pt idx="13">
                  <c:v>Tot. 2018</c:v>
                </c:pt>
              </c:strCache>
            </c:strRef>
          </c:cat>
          <c:val>
            <c:numRef>
              <c:f>(grafico!$B$3:$F$3,grafico!$O$3:$P$3)</c:f>
              <c:numCache>
                <c:formatCode>0.0%</c:formatCode>
                <c:ptCount val="7"/>
                <c:pt idx="0">
                  <c:v>0.11679215877724994</c:v>
                </c:pt>
                <c:pt idx="1">
                  <c:v>0.12128821189227554</c:v>
                </c:pt>
                <c:pt idx="2">
                  <c:v>0.12418257410189865</c:v>
                </c:pt>
                <c:pt idx="3">
                  <c:v>0.14034505513300463</c:v>
                </c:pt>
                <c:pt idx="4">
                  <c:v>0</c:v>
                </c:pt>
                <c:pt idx="5">
                  <c:v>0.12788042363931948</c:v>
                </c:pt>
                <c:pt idx="6">
                  <c:v>0.12688148069772362</c:v>
                </c:pt>
              </c:numCache>
            </c:numRef>
          </c:val>
        </c:ser>
        <c:ser>
          <c:idx val="2"/>
          <c:order val="2"/>
          <c:tx>
            <c:v>20" - Nazionale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13,9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13,5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13,2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15,3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13,1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14,0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2017</c:v>
                </c:pt>
                <c:pt idx="13">
                  <c:v>Tot. 2018</c:v>
                </c:pt>
              </c:strCache>
            </c:strRef>
          </c:cat>
          <c:val>
            <c:numRef>
              <c:f>(grafico!$B$4:$F$4,grafico!$O$4:$P$4)</c:f>
              <c:numCache>
                <c:formatCode>0.0%</c:formatCode>
                <c:ptCount val="7"/>
                <c:pt idx="0">
                  <c:v>0.13868286485031703</c:v>
                </c:pt>
                <c:pt idx="1">
                  <c:v>0.13473034493001818</c:v>
                </c:pt>
                <c:pt idx="2">
                  <c:v>0.13194598586258707</c:v>
                </c:pt>
                <c:pt idx="3">
                  <c:v>0.15331302195747376</c:v>
                </c:pt>
                <c:pt idx="4">
                  <c:v>0</c:v>
                </c:pt>
                <c:pt idx="5">
                  <c:v>0.13070533401757078</c:v>
                </c:pt>
                <c:pt idx="6">
                  <c:v>0.14020677771395751</c:v>
                </c:pt>
              </c:numCache>
            </c:numRef>
          </c:val>
        </c:ser>
        <c:ser>
          <c:idx val="3"/>
          <c:order val="3"/>
          <c:tx>
            <c:v>25" e 30" - Nazionale</c:v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73,4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72,0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71,9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68,6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71,1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71,2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2017</c:v>
                </c:pt>
                <c:pt idx="13">
                  <c:v>Tot. 2018</c:v>
                </c:pt>
              </c:strCache>
            </c:strRef>
          </c:cat>
          <c:val>
            <c:numRef>
              <c:f>(grafico!$B$5:$F$5,grafico!$O$5:$P$5)</c:f>
              <c:numCache>
                <c:formatCode>0.0%</c:formatCode>
                <c:ptCount val="7"/>
                <c:pt idx="0">
                  <c:v>0.73382215796358541</c:v>
                </c:pt>
                <c:pt idx="1">
                  <c:v>0.71953141431973433</c:v>
                </c:pt>
                <c:pt idx="2">
                  <c:v>0.71937534148340387</c:v>
                </c:pt>
                <c:pt idx="3">
                  <c:v>0.68582292343411166</c:v>
                </c:pt>
                <c:pt idx="4">
                  <c:v>0</c:v>
                </c:pt>
                <c:pt idx="5">
                  <c:v>0.71140179094288469</c:v>
                </c:pt>
                <c:pt idx="6">
                  <c:v>0.71226843314489552</c:v>
                </c:pt>
              </c:numCache>
            </c:numRef>
          </c:val>
        </c:ser>
        <c:ser>
          <c:idx val="4"/>
          <c:order val="4"/>
          <c:tx>
            <c:v>&gt; 30" - Nazionale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0,9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2017</c:v>
                </c:pt>
                <c:pt idx="13">
                  <c:v>Tot. 2018</c:v>
                </c:pt>
              </c:strCache>
            </c:strRef>
          </c:cat>
          <c:val>
            <c:numRef>
              <c:f>(grafico!$B$6:$F$6,grafico!$O$6:$P$6)</c:f>
              <c:numCache>
                <c:formatCode>0.0%</c:formatCode>
                <c:ptCount val="7"/>
                <c:pt idx="0">
                  <c:v>8.709340243223113E-3</c:v>
                </c:pt>
                <c:pt idx="1">
                  <c:v>1.131591355168368E-2</c:v>
                </c:pt>
                <c:pt idx="2">
                  <c:v>1.8159447138369075E-2</c:v>
                </c:pt>
                <c:pt idx="3">
                  <c:v>1.0165048010833868E-2</c:v>
                </c:pt>
                <c:pt idx="4">
                  <c:v>0</c:v>
                </c:pt>
                <c:pt idx="5">
                  <c:v>2.2775316016940075E-2</c:v>
                </c:pt>
                <c:pt idx="6">
                  <c:v>1.2410290516641978E-2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00970544"/>
        <c:axId val="146257768"/>
      </c:barChart>
      <c:catAx>
        <c:axId val="200970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257768"/>
        <c:crosses val="autoZero"/>
        <c:auto val="1"/>
        <c:lblAlgn val="ctr"/>
        <c:lblOffset val="100"/>
        <c:noMultiLvlLbl val="0"/>
      </c:catAx>
      <c:valAx>
        <c:axId val="1462577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0970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562885706763172E-2"/>
          <c:y val="0.89139538266948282"/>
          <c:w val="0.81687413346766646"/>
          <c:h val="4.87736440699685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843648861802866E-2"/>
          <c:y val="2.8836425582342704E-2"/>
          <c:w val="0.92480071954062748"/>
          <c:h val="0.8106641854608747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'trend storico'!$C$30</c:f>
              <c:strCache>
                <c:ptCount val="1"/>
                <c:pt idx="0">
                  <c:v>&lt; 15" - Nazionale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storico'!$B$31:$B$37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'trend storico'!$C$31:$C$37</c:f>
              <c:numCache>
                <c:formatCode>0%</c:formatCode>
                <c:ptCount val="7"/>
                <c:pt idx="0">
                  <c:v>1.9638299149127986E-2</c:v>
                </c:pt>
                <c:pt idx="1">
                  <c:v>7.5533864592273276E-3</c:v>
                </c:pt>
                <c:pt idx="2">
                  <c:v>9.8485452064159471E-3</c:v>
                </c:pt>
                <c:pt idx="3">
                  <c:v>7.2958999958027222E-3</c:v>
                </c:pt>
                <c:pt idx="4">
                  <c:v>1.2555783920144958E-2</c:v>
                </c:pt>
                <c:pt idx="5">
                  <c:v>1.5323977453264555E-2</c:v>
                </c:pt>
                <c:pt idx="6">
                  <c:v>1.0353951464576135E-2</c:v>
                </c:pt>
              </c:numCache>
            </c:numRef>
          </c:val>
        </c:ser>
        <c:ser>
          <c:idx val="1"/>
          <c:order val="1"/>
          <c:tx>
            <c:strRef>
              <c:f>'trend storico'!$D$30</c:f>
              <c:strCache>
                <c:ptCount val="1"/>
                <c:pt idx="0">
                  <c:v>15" - Nazionale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4282966541034883E-3"/>
                  <c:y val="-1.410954338406843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300" b="1" i="0" u="none" strike="noStrike" kern="120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mtClean="0">
                        <a:ln>
                          <a:noFill/>
                        </a:ln>
                      </a:rPr>
                      <a:t>2</a:t>
                    </a:r>
                    <a:endParaRPr lang="en-US" dirty="0">
                      <a:ln>
                        <a:noFill/>
                      </a:ln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00" b="1" i="0" u="none" strike="noStrike" kern="1200" baseline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storico'!$B$31:$B$37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'trend storico'!$D$31:$D$37</c:f>
              <c:numCache>
                <c:formatCode>0%</c:formatCode>
                <c:ptCount val="7"/>
                <c:pt idx="0">
                  <c:v>0.14917124758742825</c:v>
                </c:pt>
                <c:pt idx="1">
                  <c:v>0.12984588989197446</c:v>
                </c:pt>
                <c:pt idx="2">
                  <c:v>0.13776911946501222</c:v>
                </c:pt>
                <c:pt idx="3">
                  <c:v>0.14122183497628538</c:v>
                </c:pt>
                <c:pt idx="4">
                  <c:v>1.8484726250616264E-2</c:v>
                </c:pt>
                <c:pt idx="5">
                  <c:v>0.13759632638559216</c:v>
                </c:pt>
                <c:pt idx="6">
                  <c:v>0.14034505513300463</c:v>
                </c:pt>
              </c:numCache>
            </c:numRef>
          </c:val>
        </c:ser>
        <c:ser>
          <c:idx val="2"/>
          <c:order val="2"/>
          <c:tx>
            <c:strRef>
              <c:f>'trend storico'!$E$30</c:f>
              <c:strCache>
                <c:ptCount val="1"/>
                <c:pt idx="0">
                  <c:v>20" - Nazionale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storico'!$B$31:$B$37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'trend storico'!$E$31:$E$37</c:f>
              <c:numCache>
                <c:formatCode>0%</c:formatCode>
                <c:ptCount val="7"/>
                <c:pt idx="0">
                  <c:v>0.11659891230170859</c:v>
                </c:pt>
                <c:pt idx="1">
                  <c:v>0.14404685493607744</c:v>
                </c:pt>
                <c:pt idx="2">
                  <c:v>0.1203739637224691</c:v>
                </c:pt>
                <c:pt idx="3">
                  <c:v>0.12700079453735319</c:v>
                </c:pt>
                <c:pt idx="4">
                  <c:v>0.16160529635107534</c:v>
                </c:pt>
                <c:pt idx="5">
                  <c:v>0.15055263785591705</c:v>
                </c:pt>
                <c:pt idx="6">
                  <c:v>0.15331302195747376</c:v>
                </c:pt>
              </c:numCache>
            </c:numRef>
          </c:val>
        </c:ser>
        <c:ser>
          <c:idx val="3"/>
          <c:order val="3"/>
          <c:tx>
            <c:strRef>
              <c:f>'trend storico'!$F$30</c:f>
              <c:strCache>
                <c:ptCount val="1"/>
                <c:pt idx="0">
                  <c:v>25" e 30" - Nazionale</c:v>
                </c:pt>
              </c:strCache>
            </c:strRef>
          </c:tx>
          <c:spPr>
            <a:solidFill>
              <a:srgbClr val="00467A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69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storico'!$B$31:$B$37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'trend storico'!$F$31:$F$37</c:f>
              <c:numCache>
                <c:formatCode>0%</c:formatCode>
                <c:ptCount val="7"/>
                <c:pt idx="0">
                  <c:v>0.68854065052563707</c:v>
                </c:pt>
                <c:pt idx="1">
                  <c:v>0.70278721034577618</c:v>
                </c:pt>
                <c:pt idx="2">
                  <c:v>0.7216423836974708</c:v>
                </c:pt>
                <c:pt idx="3">
                  <c:v>0.7006674408312672</c:v>
                </c:pt>
                <c:pt idx="4">
                  <c:v>0.77365334255328688</c:v>
                </c:pt>
                <c:pt idx="5">
                  <c:v>0.66197645205733491</c:v>
                </c:pt>
                <c:pt idx="6">
                  <c:v>0.68582292343411166</c:v>
                </c:pt>
              </c:numCache>
            </c:numRef>
          </c:val>
        </c:ser>
        <c:ser>
          <c:idx val="4"/>
          <c:order val="4"/>
          <c:tx>
            <c:strRef>
              <c:f>'trend storico'!$G$30</c:f>
              <c:strCache>
                <c:ptCount val="1"/>
                <c:pt idx="0">
                  <c:v>&gt; 30" - Nazionale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storico'!$B$31:$B$37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'trend storico'!$G$31:$G$37</c:f>
              <c:numCache>
                <c:formatCode>0%</c:formatCode>
                <c:ptCount val="7"/>
                <c:pt idx="0">
                  <c:v>2.6050890436098074E-2</c:v>
                </c:pt>
                <c:pt idx="1">
                  <c:v>1.5766658366944651E-2</c:v>
                </c:pt>
                <c:pt idx="2">
                  <c:v>1.0365987908631955E-2</c:v>
                </c:pt>
                <c:pt idx="3">
                  <c:v>2.3814029659291486E-2</c:v>
                </c:pt>
                <c:pt idx="4">
                  <c:v>3.3700850924876589E-2</c:v>
                </c:pt>
                <c:pt idx="5">
                  <c:v>3.4550606247891344E-2</c:v>
                </c:pt>
                <c:pt idx="6">
                  <c:v>1.0165048010833868E-2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4456360"/>
        <c:axId val="201674064"/>
      </c:barChart>
      <c:catAx>
        <c:axId val="144456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201674064"/>
        <c:crosses val="autoZero"/>
        <c:auto val="1"/>
        <c:lblAlgn val="ctr"/>
        <c:lblOffset val="100"/>
        <c:noMultiLvlLbl val="0"/>
      </c:catAx>
      <c:valAx>
        <c:axId val="20167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44456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00" b="1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474211072453162E-2"/>
          <c:y val="2.7504234466546595E-2"/>
          <c:w val="0.92395959226026991"/>
          <c:h val="0.7858070513364825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trendline>
            <c:spPr>
              <a:ln w="22225" cap="rnd">
                <a:solidFill>
                  <a:srgbClr val="FFC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mensile!$C$2:$C$137</c:f>
              <c:strCache>
                <c:ptCount val="136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Gennaio</c:v>
                </c:pt>
                <c:pt idx="13">
                  <c:v>Febbraio</c:v>
                </c:pt>
                <c:pt idx="14">
                  <c:v>Marzo</c:v>
                </c:pt>
                <c:pt idx="15">
                  <c:v>Aprile</c:v>
                </c:pt>
                <c:pt idx="16">
                  <c:v>Maggio</c:v>
                </c:pt>
                <c:pt idx="17">
                  <c:v>Giugno</c:v>
                </c:pt>
                <c:pt idx="18">
                  <c:v>Luglio</c:v>
                </c:pt>
                <c:pt idx="19">
                  <c:v>Agosto</c:v>
                </c:pt>
                <c:pt idx="20">
                  <c:v>Settembre</c:v>
                </c:pt>
                <c:pt idx="21">
                  <c:v>Ottobre</c:v>
                </c:pt>
                <c:pt idx="22">
                  <c:v>Novembre</c:v>
                </c:pt>
                <c:pt idx="23">
                  <c:v>Dicembre</c:v>
                </c:pt>
                <c:pt idx="24">
                  <c:v>Gennaio</c:v>
                </c:pt>
                <c:pt idx="25">
                  <c:v>Febbraio</c:v>
                </c:pt>
                <c:pt idx="26">
                  <c:v>Marzo</c:v>
                </c:pt>
                <c:pt idx="27">
                  <c:v>Aprile</c:v>
                </c:pt>
                <c:pt idx="28">
                  <c:v>Maggio</c:v>
                </c:pt>
                <c:pt idx="29">
                  <c:v>Giugno</c:v>
                </c:pt>
                <c:pt idx="30">
                  <c:v>Luglio</c:v>
                </c:pt>
                <c:pt idx="31">
                  <c:v>Agosto</c:v>
                </c:pt>
                <c:pt idx="32">
                  <c:v>Settembre</c:v>
                </c:pt>
                <c:pt idx="33">
                  <c:v>Ottobre</c:v>
                </c:pt>
                <c:pt idx="34">
                  <c:v>Novembre</c:v>
                </c:pt>
                <c:pt idx="35">
                  <c:v>Dicembre</c:v>
                </c:pt>
                <c:pt idx="36">
                  <c:v>Gennaio</c:v>
                </c:pt>
                <c:pt idx="37">
                  <c:v>Febbraio</c:v>
                </c:pt>
                <c:pt idx="38">
                  <c:v>Marzo</c:v>
                </c:pt>
                <c:pt idx="39">
                  <c:v>Aprile</c:v>
                </c:pt>
                <c:pt idx="40">
                  <c:v>Maggio</c:v>
                </c:pt>
                <c:pt idx="41">
                  <c:v>Giugno</c:v>
                </c:pt>
                <c:pt idx="42">
                  <c:v>Luglio</c:v>
                </c:pt>
                <c:pt idx="43">
                  <c:v>Agosto</c:v>
                </c:pt>
                <c:pt idx="44">
                  <c:v>Settembre</c:v>
                </c:pt>
                <c:pt idx="45">
                  <c:v>Ottobre</c:v>
                </c:pt>
                <c:pt idx="46">
                  <c:v>Novembre</c:v>
                </c:pt>
                <c:pt idx="47">
                  <c:v>Dicembre</c:v>
                </c:pt>
                <c:pt idx="48">
                  <c:v>Gennaio</c:v>
                </c:pt>
                <c:pt idx="49">
                  <c:v>Febbraio</c:v>
                </c:pt>
                <c:pt idx="50">
                  <c:v>Marzo</c:v>
                </c:pt>
                <c:pt idx="51">
                  <c:v>Aprile</c:v>
                </c:pt>
                <c:pt idx="52">
                  <c:v>Maggio</c:v>
                </c:pt>
                <c:pt idx="53">
                  <c:v>Giugno</c:v>
                </c:pt>
                <c:pt idx="54">
                  <c:v>Luglio</c:v>
                </c:pt>
                <c:pt idx="55">
                  <c:v>Agosto</c:v>
                </c:pt>
                <c:pt idx="56">
                  <c:v>Settembre</c:v>
                </c:pt>
                <c:pt idx="57">
                  <c:v>Ottobre</c:v>
                </c:pt>
                <c:pt idx="58">
                  <c:v>Novembre</c:v>
                </c:pt>
                <c:pt idx="59">
                  <c:v>Dicembre</c:v>
                </c:pt>
                <c:pt idx="60">
                  <c:v>Gennaio</c:v>
                </c:pt>
                <c:pt idx="61">
                  <c:v>Febbraio</c:v>
                </c:pt>
                <c:pt idx="62">
                  <c:v>Marzo</c:v>
                </c:pt>
                <c:pt idx="63">
                  <c:v>Aprile</c:v>
                </c:pt>
                <c:pt idx="64">
                  <c:v>Maggio</c:v>
                </c:pt>
                <c:pt idx="65">
                  <c:v>Giugno</c:v>
                </c:pt>
                <c:pt idx="66">
                  <c:v>Luglio</c:v>
                </c:pt>
                <c:pt idx="67">
                  <c:v>Agosto</c:v>
                </c:pt>
                <c:pt idx="68">
                  <c:v>Settembre</c:v>
                </c:pt>
                <c:pt idx="69">
                  <c:v>Ottobre</c:v>
                </c:pt>
                <c:pt idx="70">
                  <c:v>Novembre</c:v>
                </c:pt>
                <c:pt idx="71">
                  <c:v>Dicembre</c:v>
                </c:pt>
                <c:pt idx="72">
                  <c:v>Gennaio</c:v>
                </c:pt>
                <c:pt idx="73">
                  <c:v>Febbraio</c:v>
                </c:pt>
                <c:pt idx="74">
                  <c:v>Marzo</c:v>
                </c:pt>
                <c:pt idx="75">
                  <c:v>Aprile</c:v>
                </c:pt>
                <c:pt idx="76">
                  <c:v>Maggio</c:v>
                </c:pt>
                <c:pt idx="77">
                  <c:v>Giugno</c:v>
                </c:pt>
                <c:pt idx="78">
                  <c:v>Luglio</c:v>
                </c:pt>
                <c:pt idx="79">
                  <c:v>Agosto</c:v>
                </c:pt>
                <c:pt idx="80">
                  <c:v>Settembre</c:v>
                </c:pt>
                <c:pt idx="81">
                  <c:v>Ottobre</c:v>
                </c:pt>
                <c:pt idx="82">
                  <c:v>Novembre</c:v>
                </c:pt>
                <c:pt idx="83">
                  <c:v>Dicembre</c:v>
                </c:pt>
                <c:pt idx="84">
                  <c:v>Gennaio</c:v>
                </c:pt>
                <c:pt idx="85">
                  <c:v>Febbraio</c:v>
                </c:pt>
                <c:pt idx="86">
                  <c:v>Marzo</c:v>
                </c:pt>
                <c:pt idx="87">
                  <c:v>Aprile</c:v>
                </c:pt>
                <c:pt idx="88">
                  <c:v>Maggio</c:v>
                </c:pt>
                <c:pt idx="89">
                  <c:v>Giugno</c:v>
                </c:pt>
                <c:pt idx="90">
                  <c:v>Luglio</c:v>
                </c:pt>
                <c:pt idx="91">
                  <c:v>Agosto</c:v>
                </c:pt>
                <c:pt idx="92">
                  <c:v>Settembre</c:v>
                </c:pt>
                <c:pt idx="93">
                  <c:v>Ottobre</c:v>
                </c:pt>
                <c:pt idx="94">
                  <c:v>Novembre</c:v>
                </c:pt>
                <c:pt idx="95">
                  <c:v>Dicembre</c:v>
                </c:pt>
                <c:pt idx="96">
                  <c:v>Gennaio</c:v>
                </c:pt>
                <c:pt idx="97">
                  <c:v>Febbraio</c:v>
                </c:pt>
                <c:pt idx="98">
                  <c:v>Marzo</c:v>
                </c:pt>
                <c:pt idx="99">
                  <c:v>Aprile</c:v>
                </c:pt>
                <c:pt idx="100">
                  <c:v>Maggio</c:v>
                </c:pt>
                <c:pt idx="101">
                  <c:v>Giugno</c:v>
                </c:pt>
                <c:pt idx="102">
                  <c:v>Luglio</c:v>
                </c:pt>
                <c:pt idx="103">
                  <c:v>Agosto</c:v>
                </c:pt>
                <c:pt idx="104">
                  <c:v>Settembre</c:v>
                </c:pt>
                <c:pt idx="105">
                  <c:v>Ottobre</c:v>
                </c:pt>
                <c:pt idx="106">
                  <c:v>Novembre</c:v>
                </c:pt>
                <c:pt idx="107">
                  <c:v>Dicembre</c:v>
                </c:pt>
                <c:pt idx="108">
                  <c:v>Gennaio</c:v>
                </c:pt>
                <c:pt idx="109">
                  <c:v>Febbraio</c:v>
                </c:pt>
                <c:pt idx="110">
                  <c:v>Marzo</c:v>
                </c:pt>
                <c:pt idx="111">
                  <c:v>Aprile</c:v>
                </c:pt>
                <c:pt idx="112">
                  <c:v>Maggio</c:v>
                </c:pt>
                <c:pt idx="113">
                  <c:v>Giugno</c:v>
                </c:pt>
                <c:pt idx="114">
                  <c:v>Luglio</c:v>
                </c:pt>
                <c:pt idx="115">
                  <c:v>Agosto</c:v>
                </c:pt>
                <c:pt idx="116">
                  <c:v>Settembre</c:v>
                </c:pt>
                <c:pt idx="117">
                  <c:v>Ottobre</c:v>
                </c:pt>
                <c:pt idx="118">
                  <c:v>Novembre</c:v>
                </c:pt>
                <c:pt idx="119">
                  <c:v>Dicembre</c:v>
                </c:pt>
                <c:pt idx="120">
                  <c:v>Gennaio</c:v>
                </c:pt>
                <c:pt idx="121">
                  <c:v>Febbraio</c:v>
                </c:pt>
                <c:pt idx="122">
                  <c:v>Marzo</c:v>
                </c:pt>
                <c:pt idx="123">
                  <c:v>Aprile</c:v>
                </c:pt>
                <c:pt idx="124">
                  <c:v>Maggio</c:v>
                </c:pt>
                <c:pt idx="125">
                  <c:v>Giugno</c:v>
                </c:pt>
                <c:pt idx="126">
                  <c:v>Luglio</c:v>
                </c:pt>
                <c:pt idx="127">
                  <c:v>Agosto</c:v>
                </c:pt>
                <c:pt idx="128">
                  <c:v>Settembre</c:v>
                </c:pt>
                <c:pt idx="129">
                  <c:v>Ottobre</c:v>
                </c:pt>
                <c:pt idx="130">
                  <c:v>Novembre</c:v>
                </c:pt>
                <c:pt idx="131">
                  <c:v>Dicembre</c:v>
                </c:pt>
                <c:pt idx="132">
                  <c:v>Gennaio</c:v>
                </c:pt>
                <c:pt idx="133">
                  <c:v>Febbraio</c:v>
                </c:pt>
                <c:pt idx="134">
                  <c:v>Marzo</c:v>
                </c:pt>
                <c:pt idx="135">
                  <c:v>Aprile</c:v>
                </c:pt>
              </c:strCache>
            </c:strRef>
          </c:cat>
          <c:val>
            <c:numRef>
              <c:f>mensile!$D$2:$D$137</c:f>
              <c:numCache>
                <c:formatCode>#,##0</c:formatCode>
                <c:ptCount val="136"/>
                <c:pt idx="0">
                  <c:v>23659</c:v>
                </c:pt>
                <c:pt idx="1">
                  <c:v>27916</c:v>
                </c:pt>
                <c:pt idx="2">
                  <c:v>38195</c:v>
                </c:pt>
                <c:pt idx="3">
                  <c:v>33986</c:v>
                </c:pt>
                <c:pt idx="4">
                  <c:v>43187</c:v>
                </c:pt>
                <c:pt idx="5">
                  <c:v>44366</c:v>
                </c:pt>
                <c:pt idx="6">
                  <c:v>31941</c:v>
                </c:pt>
                <c:pt idx="7">
                  <c:v>13240</c:v>
                </c:pt>
                <c:pt idx="8">
                  <c:v>28194</c:v>
                </c:pt>
                <c:pt idx="9">
                  <c:v>42806</c:v>
                </c:pt>
                <c:pt idx="10">
                  <c:v>40158</c:v>
                </c:pt>
                <c:pt idx="11">
                  <c:v>30806</c:v>
                </c:pt>
                <c:pt idx="12">
                  <c:v>27131</c:v>
                </c:pt>
                <c:pt idx="13">
                  <c:v>33878</c:v>
                </c:pt>
                <c:pt idx="14">
                  <c:v>37933</c:v>
                </c:pt>
                <c:pt idx="15">
                  <c:v>35399</c:v>
                </c:pt>
                <c:pt idx="16">
                  <c:v>46518</c:v>
                </c:pt>
                <c:pt idx="17">
                  <c:v>43004</c:v>
                </c:pt>
                <c:pt idx="18">
                  <c:v>30568</c:v>
                </c:pt>
                <c:pt idx="19">
                  <c:v>12154</c:v>
                </c:pt>
                <c:pt idx="20">
                  <c:v>31166</c:v>
                </c:pt>
                <c:pt idx="21">
                  <c:v>41813</c:v>
                </c:pt>
                <c:pt idx="22">
                  <c:v>35477</c:v>
                </c:pt>
                <c:pt idx="23">
                  <c:v>26918</c:v>
                </c:pt>
                <c:pt idx="24">
                  <c:v>18749</c:v>
                </c:pt>
                <c:pt idx="25">
                  <c:v>25655</c:v>
                </c:pt>
                <c:pt idx="26">
                  <c:v>34670</c:v>
                </c:pt>
                <c:pt idx="27">
                  <c:v>29170</c:v>
                </c:pt>
                <c:pt idx="28">
                  <c:v>39072</c:v>
                </c:pt>
                <c:pt idx="29">
                  <c:v>37495</c:v>
                </c:pt>
                <c:pt idx="30">
                  <c:v>27821</c:v>
                </c:pt>
                <c:pt idx="31">
                  <c:v>11961</c:v>
                </c:pt>
                <c:pt idx="32">
                  <c:v>31360</c:v>
                </c:pt>
                <c:pt idx="33">
                  <c:v>38767</c:v>
                </c:pt>
                <c:pt idx="34">
                  <c:v>42613</c:v>
                </c:pt>
                <c:pt idx="35">
                  <c:v>33516</c:v>
                </c:pt>
                <c:pt idx="36">
                  <c:v>20032</c:v>
                </c:pt>
                <c:pt idx="37">
                  <c:v>29234</c:v>
                </c:pt>
                <c:pt idx="38">
                  <c:v>39702</c:v>
                </c:pt>
                <c:pt idx="39">
                  <c:v>34320</c:v>
                </c:pt>
                <c:pt idx="40">
                  <c:v>45289</c:v>
                </c:pt>
                <c:pt idx="41">
                  <c:v>43390</c:v>
                </c:pt>
                <c:pt idx="42">
                  <c:v>28792</c:v>
                </c:pt>
                <c:pt idx="43">
                  <c:v>12421</c:v>
                </c:pt>
                <c:pt idx="44">
                  <c:v>31185</c:v>
                </c:pt>
                <c:pt idx="45">
                  <c:v>40420</c:v>
                </c:pt>
                <c:pt idx="46">
                  <c:v>42885</c:v>
                </c:pt>
                <c:pt idx="47">
                  <c:v>31786</c:v>
                </c:pt>
                <c:pt idx="48">
                  <c:v>20138</c:v>
                </c:pt>
                <c:pt idx="49">
                  <c:v>29586</c:v>
                </c:pt>
                <c:pt idx="50">
                  <c:v>34791</c:v>
                </c:pt>
                <c:pt idx="51">
                  <c:v>29973</c:v>
                </c:pt>
                <c:pt idx="52">
                  <c:v>40011</c:v>
                </c:pt>
                <c:pt idx="53">
                  <c:v>38952</c:v>
                </c:pt>
                <c:pt idx="54">
                  <c:v>31306</c:v>
                </c:pt>
                <c:pt idx="55">
                  <c:v>14388</c:v>
                </c:pt>
                <c:pt idx="56">
                  <c:v>29299</c:v>
                </c:pt>
                <c:pt idx="57">
                  <c:v>38831</c:v>
                </c:pt>
                <c:pt idx="58">
                  <c:v>34041</c:v>
                </c:pt>
                <c:pt idx="59">
                  <c:v>26880</c:v>
                </c:pt>
                <c:pt idx="60">
                  <c:v>19286</c:v>
                </c:pt>
                <c:pt idx="61">
                  <c:v>27927</c:v>
                </c:pt>
                <c:pt idx="62">
                  <c:v>33898</c:v>
                </c:pt>
                <c:pt idx="63">
                  <c:v>29992</c:v>
                </c:pt>
                <c:pt idx="64">
                  <c:v>34979</c:v>
                </c:pt>
                <c:pt idx="65">
                  <c:v>36773</c:v>
                </c:pt>
                <c:pt idx="66">
                  <c:v>27562</c:v>
                </c:pt>
                <c:pt idx="67">
                  <c:v>11027</c:v>
                </c:pt>
                <c:pt idx="68">
                  <c:v>25490</c:v>
                </c:pt>
                <c:pt idx="69">
                  <c:v>33011</c:v>
                </c:pt>
                <c:pt idx="70">
                  <c:v>26688</c:v>
                </c:pt>
                <c:pt idx="71">
                  <c:v>24057</c:v>
                </c:pt>
                <c:pt idx="72">
                  <c:v>18863</c:v>
                </c:pt>
                <c:pt idx="73">
                  <c:v>20190</c:v>
                </c:pt>
                <c:pt idx="74">
                  <c:v>26443</c:v>
                </c:pt>
                <c:pt idx="75">
                  <c:v>26276</c:v>
                </c:pt>
                <c:pt idx="76">
                  <c:v>32986</c:v>
                </c:pt>
                <c:pt idx="77">
                  <c:v>31747</c:v>
                </c:pt>
                <c:pt idx="78">
                  <c:v>26789</c:v>
                </c:pt>
                <c:pt idx="79">
                  <c:v>10189</c:v>
                </c:pt>
                <c:pt idx="80">
                  <c:v>23465</c:v>
                </c:pt>
                <c:pt idx="81">
                  <c:v>30022</c:v>
                </c:pt>
                <c:pt idx="82">
                  <c:v>30503</c:v>
                </c:pt>
                <c:pt idx="83">
                  <c:v>22497</c:v>
                </c:pt>
                <c:pt idx="84">
                  <c:v>19713</c:v>
                </c:pt>
                <c:pt idx="85">
                  <c:v>21986</c:v>
                </c:pt>
                <c:pt idx="86">
                  <c:v>27066</c:v>
                </c:pt>
                <c:pt idx="87">
                  <c:v>23506</c:v>
                </c:pt>
                <c:pt idx="88">
                  <c:v>30901</c:v>
                </c:pt>
                <c:pt idx="89">
                  <c:v>27385</c:v>
                </c:pt>
                <c:pt idx="90">
                  <c:v>23730</c:v>
                </c:pt>
                <c:pt idx="91">
                  <c:v>9897</c:v>
                </c:pt>
                <c:pt idx="92">
                  <c:v>24093</c:v>
                </c:pt>
                <c:pt idx="93" formatCode="General">
                  <c:v>30202</c:v>
                </c:pt>
                <c:pt idx="94">
                  <c:v>29939</c:v>
                </c:pt>
                <c:pt idx="95">
                  <c:v>23625</c:v>
                </c:pt>
                <c:pt idx="96" formatCode="General">
                  <c:v>19861</c:v>
                </c:pt>
                <c:pt idx="97" formatCode="General">
                  <c:v>24262</c:v>
                </c:pt>
                <c:pt idx="98" formatCode="General">
                  <c:v>29307</c:v>
                </c:pt>
                <c:pt idx="99" formatCode="General">
                  <c:v>25689</c:v>
                </c:pt>
                <c:pt idx="100">
                  <c:v>31416</c:v>
                </c:pt>
                <c:pt idx="101">
                  <c:v>32125</c:v>
                </c:pt>
                <c:pt idx="102">
                  <c:v>29615</c:v>
                </c:pt>
                <c:pt idx="103">
                  <c:v>11291</c:v>
                </c:pt>
                <c:pt idx="104">
                  <c:v>26798</c:v>
                </c:pt>
                <c:pt idx="105">
                  <c:v>33229</c:v>
                </c:pt>
                <c:pt idx="106">
                  <c:v>30972</c:v>
                </c:pt>
                <c:pt idx="107">
                  <c:v>25019</c:v>
                </c:pt>
                <c:pt idx="108">
                  <c:v>19234</c:v>
                </c:pt>
                <c:pt idx="109">
                  <c:v>25684</c:v>
                </c:pt>
                <c:pt idx="110">
                  <c:v>29780</c:v>
                </c:pt>
                <c:pt idx="111">
                  <c:v>26671</c:v>
                </c:pt>
                <c:pt idx="112">
                  <c:v>31810</c:v>
                </c:pt>
                <c:pt idx="113">
                  <c:v>30617</c:v>
                </c:pt>
                <c:pt idx="114">
                  <c:v>30419</c:v>
                </c:pt>
                <c:pt idx="115">
                  <c:v>12086</c:v>
                </c:pt>
                <c:pt idx="116">
                  <c:v>25565</c:v>
                </c:pt>
                <c:pt idx="117">
                  <c:v>32296</c:v>
                </c:pt>
                <c:pt idx="118">
                  <c:v>34072</c:v>
                </c:pt>
                <c:pt idx="119">
                  <c:v>28783</c:v>
                </c:pt>
                <c:pt idx="120">
                  <c:v>19971</c:v>
                </c:pt>
                <c:pt idx="121">
                  <c:v>24839</c:v>
                </c:pt>
                <c:pt idx="122">
                  <c:v>29742</c:v>
                </c:pt>
                <c:pt idx="123">
                  <c:v>27477</c:v>
                </c:pt>
                <c:pt idx="124">
                  <c:v>36475</c:v>
                </c:pt>
                <c:pt idx="125">
                  <c:v>33328</c:v>
                </c:pt>
                <c:pt idx="126">
                  <c:v>28882</c:v>
                </c:pt>
                <c:pt idx="127">
                  <c:v>12051</c:v>
                </c:pt>
                <c:pt idx="128">
                  <c:v>28561</c:v>
                </c:pt>
                <c:pt idx="129">
                  <c:v>37024</c:v>
                </c:pt>
                <c:pt idx="130">
                  <c:v>37126</c:v>
                </c:pt>
                <c:pt idx="131">
                  <c:v>28876</c:v>
                </c:pt>
                <c:pt idx="132">
                  <c:v>21033</c:v>
                </c:pt>
                <c:pt idx="133">
                  <c:v>26058</c:v>
                </c:pt>
                <c:pt idx="134">
                  <c:v>32717</c:v>
                </c:pt>
                <c:pt idx="135">
                  <c:v>32521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5872928"/>
        <c:axId val="145903928"/>
      </c:lineChart>
      <c:catAx>
        <c:axId val="145872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45903928"/>
        <c:crosses val="autoZero"/>
        <c:auto val="1"/>
        <c:lblAlgn val="ctr"/>
        <c:lblOffset val="100"/>
        <c:noMultiLvlLbl val="0"/>
      </c:catAx>
      <c:valAx>
        <c:axId val="145903928"/>
        <c:scaling>
          <c:orientation val="minMax"/>
          <c:min val="5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45872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474211072453162E-2"/>
          <c:y val="3.2044815293610682E-2"/>
          <c:w val="0.92395959226026991"/>
          <c:h val="0.7653743879030047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611600"/>
        <c:axId val="201633128"/>
      </c:lineChart>
      <c:catAx>
        <c:axId val="201611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t-IT"/>
          </a:p>
        </c:txPr>
        <c:crossAx val="201633128"/>
        <c:crosses val="autoZero"/>
        <c:auto val="1"/>
        <c:lblAlgn val="ctr"/>
        <c:lblOffset val="100"/>
        <c:noMultiLvlLbl val="0"/>
      </c:catAx>
      <c:valAx>
        <c:axId val="201633128"/>
        <c:scaling>
          <c:orientation val="minMax"/>
          <c:min val="5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t-IT"/>
          </a:p>
        </c:txPr>
        <c:crossAx val="2016116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070830590646667E-2"/>
          <c:y val="1.9752988724046495E-2"/>
          <c:w val="0.92066559816446203"/>
          <c:h val="0.83108815856675811"/>
        </c:manualLayout>
      </c:layout>
      <c:lineChart>
        <c:grouping val="standard"/>
        <c:varyColors val="0"/>
        <c:ser>
          <c:idx val="1"/>
          <c:order val="0"/>
          <c:tx>
            <c:strRef>
              <c:f>mensile!$C$13:$C$137</c:f>
              <c:strCache>
                <c:ptCount val="125"/>
                <c:pt idx="0">
                  <c:v>Dicembre</c:v>
                </c:pt>
                <c:pt idx="1">
                  <c:v>Gennaio</c:v>
                </c:pt>
                <c:pt idx="2">
                  <c:v>Febbraio</c:v>
                </c:pt>
                <c:pt idx="3">
                  <c:v>Marzo</c:v>
                </c:pt>
                <c:pt idx="4">
                  <c:v>Aprile</c:v>
                </c:pt>
                <c:pt idx="5">
                  <c:v>Maggio</c:v>
                </c:pt>
                <c:pt idx="6">
                  <c:v>Giugno</c:v>
                </c:pt>
                <c:pt idx="7">
                  <c:v>Luglio</c:v>
                </c:pt>
                <c:pt idx="8">
                  <c:v>Agosto</c:v>
                </c:pt>
                <c:pt idx="9">
                  <c:v>Settembre</c:v>
                </c:pt>
                <c:pt idx="10">
                  <c:v>Ottobre</c:v>
                </c:pt>
                <c:pt idx="11">
                  <c:v>Novembre</c:v>
                </c:pt>
                <c:pt idx="12">
                  <c:v>Dicembre</c:v>
                </c:pt>
                <c:pt idx="13">
                  <c:v>Gennaio</c:v>
                </c:pt>
                <c:pt idx="14">
                  <c:v>Febbraio</c:v>
                </c:pt>
                <c:pt idx="15">
                  <c:v>Marzo</c:v>
                </c:pt>
                <c:pt idx="16">
                  <c:v>Aprile</c:v>
                </c:pt>
                <c:pt idx="17">
                  <c:v>Maggio</c:v>
                </c:pt>
                <c:pt idx="18">
                  <c:v>Giugno</c:v>
                </c:pt>
                <c:pt idx="19">
                  <c:v>Luglio</c:v>
                </c:pt>
                <c:pt idx="20">
                  <c:v>Agosto</c:v>
                </c:pt>
                <c:pt idx="21">
                  <c:v>Settembre</c:v>
                </c:pt>
                <c:pt idx="22">
                  <c:v>Ottobre</c:v>
                </c:pt>
                <c:pt idx="23">
                  <c:v>Novembre</c:v>
                </c:pt>
                <c:pt idx="24">
                  <c:v>Dicembre</c:v>
                </c:pt>
                <c:pt idx="25">
                  <c:v>Gennaio</c:v>
                </c:pt>
                <c:pt idx="26">
                  <c:v>Febbraio</c:v>
                </c:pt>
                <c:pt idx="27">
                  <c:v>Marzo</c:v>
                </c:pt>
                <c:pt idx="28">
                  <c:v>Aprile</c:v>
                </c:pt>
                <c:pt idx="29">
                  <c:v>Maggio</c:v>
                </c:pt>
                <c:pt idx="30">
                  <c:v>Giugno</c:v>
                </c:pt>
                <c:pt idx="31">
                  <c:v>Luglio</c:v>
                </c:pt>
                <c:pt idx="32">
                  <c:v>Agosto</c:v>
                </c:pt>
                <c:pt idx="33">
                  <c:v>Settembre</c:v>
                </c:pt>
                <c:pt idx="34">
                  <c:v>Ottobre</c:v>
                </c:pt>
                <c:pt idx="35">
                  <c:v>Novembre</c:v>
                </c:pt>
                <c:pt idx="36">
                  <c:v>Dicembre</c:v>
                </c:pt>
                <c:pt idx="37">
                  <c:v>Gennaio</c:v>
                </c:pt>
                <c:pt idx="38">
                  <c:v>Febbraio</c:v>
                </c:pt>
                <c:pt idx="39">
                  <c:v>Marzo</c:v>
                </c:pt>
                <c:pt idx="40">
                  <c:v>Aprile</c:v>
                </c:pt>
                <c:pt idx="41">
                  <c:v>Maggio</c:v>
                </c:pt>
                <c:pt idx="42">
                  <c:v>Giugno</c:v>
                </c:pt>
                <c:pt idx="43">
                  <c:v>Luglio</c:v>
                </c:pt>
                <c:pt idx="44">
                  <c:v>Agosto</c:v>
                </c:pt>
                <c:pt idx="45">
                  <c:v>Settembre</c:v>
                </c:pt>
                <c:pt idx="46">
                  <c:v>Ottobre</c:v>
                </c:pt>
                <c:pt idx="47">
                  <c:v>Novembre</c:v>
                </c:pt>
                <c:pt idx="48">
                  <c:v>Dicembre</c:v>
                </c:pt>
                <c:pt idx="49">
                  <c:v>Gennaio</c:v>
                </c:pt>
                <c:pt idx="50">
                  <c:v>Febbraio</c:v>
                </c:pt>
                <c:pt idx="51">
                  <c:v>Marzo</c:v>
                </c:pt>
                <c:pt idx="52">
                  <c:v>Aprile</c:v>
                </c:pt>
                <c:pt idx="53">
                  <c:v>Maggio</c:v>
                </c:pt>
                <c:pt idx="54">
                  <c:v>Giugno</c:v>
                </c:pt>
                <c:pt idx="55">
                  <c:v>Luglio</c:v>
                </c:pt>
                <c:pt idx="56">
                  <c:v>Agosto</c:v>
                </c:pt>
                <c:pt idx="57">
                  <c:v>Settembre</c:v>
                </c:pt>
                <c:pt idx="58">
                  <c:v>Ottobre</c:v>
                </c:pt>
                <c:pt idx="59">
                  <c:v>Novembre</c:v>
                </c:pt>
                <c:pt idx="60">
                  <c:v>Dicembre</c:v>
                </c:pt>
                <c:pt idx="61">
                  <c:v>Gennaio</c:v>
                </c:pt>
                <c:pt idx="62">
                  <c:v>Febbraio</c:v>
                </c:pt>
                <c:pt idx="63">
                  <c:v>Marzo</c:v>
                </c:pt>
                <c:pt idx="64">
                  <c:v>Aprile</c:v>
                </c:pt>
                <c:pt idx="65">
                  <c:v>Maggio</c:v>
                </c:pt>
                <c:pt idx="66">
                  <c:v>Giugno</c:v>
                </c:pt>
                <c:pt idx="67">
                  <c:v>Luglio</c:v>
                </c:pt>
                <c:pt idx="68">
                  <c:v>Agosto</c:v>
                </c:pt>
                <c:pt idx="69">
                  <c:v>Settembre</c:v>
                </c:pt>
                <c:pt idx="70">
                  <c:v>Ottobre</c:v>
                </c:pt>
                <c:pt idx="71">
                  <c:v>Novembre</c:v>
                </c:pt>
                <c:pt idx="72">
                  <c:v>Dicembre</c:v>
                </c:pt>
                <c:pt idx="73">
                  <c:v>Gennaio</c:v>
                </c:pt>
                <c:pt idx="74">
                  <c:v>Febbraio</c:v>
                </c:pt>
                <c:pt idx="75">
                  <c:v>Marzo</c:v>
                </c:pt>
                <c:pt idx="76">
                  <c:v>Aprile</c:v>
                </c:pt>
                <c:pt idx="77">
                  <c:v>Maggio</c:v>
                </c:pt>
                <c:pt idx="78">
                  <c:v>Giugno</c:v>
                </c:pt>
                <c:pt idx="79">
                  <c:v>Luglio</c:v>
                </c:pt>
                <c:pt idx="80">
                  <c:v>Agosto</c:v>
                </c:pt>
                <c:pt idx="81">
                  <c:v>Settembre</c:v>
                </c:pt>
                <c:pt idx="82">
                  <c:v>Ottobre</c:v>
                </c:pt>
                <c:pt idx="83">
                  <c:v>Novembre</c:v>
                </c:pt>
                <c:pt idx="84">
                  <c:v>Dicembre</c:v>
                </c:pt>
                <c:pt idx="85">
                  <c:v>Gennaio</c:v>
                </c:pt>
                <c:pt idx="86">
                  <c:v>Febbraio</c:v>
                </c:pt>
                <c:pt idx="87">
                  <c:v>Marzo</c:v>
                </c:pt>
                <c:pt idx="88">
                  <c:v>Aprile</c:v>
                </c:pt>
                <c:pt idx="89">
                  <c:v>Maggio</c:v>
                </c:pt>
                <c:pt idx="90">
                  <c:v>Giugno</c:v>
                </c:pt>
                <c:pt idx="91">
                  <c:v>Luglio</c:v>
                </c:pt>
                <c:pt idx="92">
                  <c:v>Agosto</c:v>
                </c:pt>
                <c:pt idx="93">
                  <c:v>Settembre</c:v>
                </c:pt>
                <c:pt idx="94">
                  <c:v>Ottobre</c:v>
                </c:pt>
                <c:pt idx="95">
                  <c:v>Novembre</c:v>
                </c:pt>
                <c:pt idx="96">
                  <c:v>Dicembre</c:v>
                </c:pt>
                <c:pt idx="97">
                  <c:v>Gennaio</c:v>
                </c:pt>
                <c:pt idx="98">
                  <c:v>Febbraio</c:v>
                </c:pt>
                <c:pt idx="99">
                  <c:v>Marzo</c:v>
                </c:pt>
                <c:pt idx="100">
                  <c:v>Aprile</c:v>
                </c:pt>
                <c:pt idx="101">
                  <c:v>Maggio</c:v>
                </c:pt>
                <c:pt idx="102">
                  <c:v>Giugno</c:v>
                </c:pt>
                <c:pt idx="103">
                  <c:v>Luglio</c:v>
                </c:pt>
                <c:pt idx="104">
                  <c:v>Agosto</c:v>
                </c:pt>
                <c:pt idx="105">
                  <c:v>Settembre</c:v>
                </c:pt>
                <c:pt idx="106">
                  <c:v>Ottobre</c:v>
                </c:pt>
                <c:pt idx="107">
                  <c:v>Novembre</c:v>
                </c:pt>
                <c:pt idx="108">
                  <c:v>Dicembre</c:v>
                </c:pt>
                <c:pt idx="109">
                  <c:v>Gennaio</c:v>
                </c:pt>
                <c:pt idx="110">
                  <c:v>Febbraio</c:v>
                </c:pt>
                <c:pt idx="111">
                  <c:v>Marzo</c:v>
                </c:pt>
                <c:pt idx="112">
                  <c:v>Aprile</c:v>
                </c:pt>
                <c:pt idx="113">
                  <c:v>Maggio</c:v>
                </c:pt>
                <c:pt idx="114">
                  <c:v>Giugno</c:v>
                </c:pt>
                <c:pt idx="115">
                  <c:v>Luglio</c:v>
                </c:pt>
                <c:pt idx="116">
                  <c:v>Agosto</c:v>
                </c:pt>
                <c:pt idx="117">
                  <c:v>Settembre</c:v>
                </c:pt>
                <c:pt idx="118">
                  <c:v>Ottobre</c:v>
                </c:pt>
                <c:pt idx="119">
                  <c:v>Novembre</c:v>
                </c:pt>
                <c:pt idx="120">
                  <c:v>Dicembre</c:v>
                </c:pt>
                <c:pt idx="121">
                  <c:v>Gennaio</c:v>
                </c:pt>
                <c:pt idx="122">
                  <c:v>Febbraio</c:v>
                </c:pt>
                <c:pt idx="123">
                  <c:v>Marzo</c:v>
                </c:pt>
                <c:pt idx="124">
                  <c:v>Aprile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square"/>
            <c:size val="4"/>
            <c:spPr>
              <a:noFill/>
              <a:ln>
                <a:noFill/>
              </a:ln>
            </c:spPr>
          </c:marker>
          <c:trendline>
            <c:spPr>
              <a:ln w="22225">
                <a:solidFill>
                  <a:srgbClr val="FFC000"/>
                </a:solidFill>
              </a:ln>
            </c:spPr>
            <c:trendlineType val="linear"/>
            <c:dispRSqr val="0"/>
            <c:dispEq val="0"/>
          </c:trendline>
          <c:cat>
            <c:strRef>
              <c:f>mensile!$C$13:$C$137</c:f>
              <c:strCache>
                <c:ptCount val="125"/>
                <c:pt idx="0">
                  <c:v>Dicembre</c:v>
                </c:pt>
                <c:pt idx="1">
                  <c:v>Gennaio</c:v>
                </c:pt>
                <c:pt idx="2">
                  <c:v>Febbraio</c:v>
                </c:pt>
                <c:pt idx="3">
                  <c:v>Marzo</c:v>
                </c:pt>
                <c:pt idx="4">
                  <c:v>Aprile</c:v>
                </c:pt>
                <c:pt idx="5">
                  <c:v>Maggio</c:v>
                </c:pt>
                <c:pt idx="6">
                  <c:v>Giugno</c:v>
                </c:pt>
                <c:pt idx="7">
                  <c:v>Luglio</c:v>
                </c:pt>
                <c:pt idx="8">
                  <c:v>Agosto</c:v>
                </c:pt>
                <c:pt idx="9">
                  <c:v>Settembre</c:v>
                </c:pt>
                <c:pt idx="10">
                  <c:v>Ottobre</c:v>
                </c:pt>
                <c:pt idx="11">
                  <c:v>Novembre</c:v>
                </c:pt>
                <c:pt idx="12">
                  <c:v>Dicembre</c:v>
                </c:pt>
                <c:pt idx="13">
                  <c:v>Gennaio</c:v>
                </c:pt>
                <c:pt idx="14">
                  <c:v>Febbraio</c:v>
                </c:pt>
                <c:pt idx="15">
                  <c:v>Marzo</c:v>
                </c:pt>
                <c:pt idx="16">
                  <c:v>Aprile</c:v>
                </c:pt>
                <c:pt idx="17">
                  <c:v>Maggio</c:v>
                </c:pt>
                <c:pt idx="18">
                  <c:v>Giugno</c:v>
                </c:pt>
                <c:pt idx="19">
                  <c:v>Luglio</c:v>
                </c:pt>
                <c:pt idx="20">
                  <c:v>Agosto</c:v>
                </c:pt>
                <c:pt idx="21">
                  <c:v>Settembre</c:v>
                </c:pt>
                <c:pt idx="22">
                  <c:v>Ottobre</c:v>
                </c:pt>
                <c:pt idx="23">
                  <c:v>Novembre</c:v>
                </c:pt>
                <c:pt idx="24">
                  <c:v>Dicembre</c:v>
                </c:pt>
                <c:pt idx="25">
                  <c:v>Gennaio</c:v>
                </c:pt>
                <c:pt idx="26">
                  <c:v>Febbraio</c:v>
                </c:pt>
                <c:pt idx="27">
                  <c:v>Marzo</c:v>
                </c:pt>
                <c:pt idx="28">
                  <c:v>Aprile</c:v>
                </c:pt>
                <c:pt idx="29">
                  <c:v>Maggio</c:v>
                </c:pt>
                <c:pt idx="30">
                  <c:v>Giugno</c:v>
                </c:pt>
                <c:pt idx="31">
                  <c:v>Luglio</c:v>
                </c:pt>
                <c:pt idx="32">
                  <c:v>Agosto</c:v>
                </c:pt>
                <c:pt idx="33">
                  <c:v>Settembre</c:v>
                </c:pt>
                <c:pt idx="34">
                  <c:v>Ottobre</c:v>
                </c:pt>
                <c:pt idx="35">
                  <c:v>Novembre</c:v>
                </c:pt>
                <c:pt idx="36">
                  <c:v>Dicembre</c:v>
                </c:pt>
                <c:pt idx="37">
                  <c:v>Gennaio</c:v>
                </c:pt>
                <c:pt idx="38">
                  <c:v>Febbraio</c:v>
                </c:pt>
                <c:pt idx="39">
                  <c:v>Marzo</c:v>
                </c:pt>
                <c:pt idx="40">
                  <c:v>Aprile</c:v>
                </c:pt>
                <c:pt idx="41">
                  <c:v>Maggio</c:v>
                </c:pt>
                <c:pt idx="42">
                  <c:v>Giugno</c:v>
                </c:pt>
                <c:pt idx="43">
                  <c:v>Luglio</c:v>
                </c:pt>
                <c:pt idx="44">
                  <c:v>Agosto</c:v>
                </c:pt>
                <c:pt idx="45">
                  <c:v>Settembre</c:v>
                </c:pt>
                <c:pt idx="46">
                  <c:v>Ottobre</c:v>
                </c:pt>
                <c:pt idx="47">
                  <c:v>Novembre</c:v>
                </c:pt>
                <c:pt idx="48">
                  <c:v>Dicembre</c:v>
                </c:pt>
                <c:pt idx="49">
                  <c:v>Gennaio</c:v>
                </c:pt>
                <c:pt idx="50">
                  <c:v>Febbraio</c:v>
                </c:pt>
                <c:pt idx="51">
                  <c:v>Marzo</c:v>
                </c:pt>
                <c:pt idx="52">
                  <c:v>Aprile</c:v>
                </c:pt>
                <c:pt idx="53">
                  <c:v>Maggio</c:v>
                </c:pt>
                <c:pt idx="54">
                  <c:v>Giugno</c:v>
                </c:pt>
                <c:pt idx="55">
                  <c:v>Luglio</c:v>
                </c:pt>
                <c:pt idx="56">
                  <c:v>Agosto</c:v>
                </c:pt>
                <c:pt idx="57">
                  <c:v>Settembre</c:v>
                </c:pt>
                <c:pt idx="58">
                  <c:v>Ottobre</c:v>
                </c:pt>
                <c:pt idx="59">
                  <c:v>Novembre</c:v>
                </c:pt>
                <c:pt idx="60">
                  <c:v>Dicembre</c:v>
                </c:pt>
                <c:pt idx="61">
                  <c:v>Gennaio</c:v>
                </c:pt>
                <c:pt idx="62">
                  <c:v>Febbraio</c:v>
                </c:pt>
                <c:pt idx="63">
                  <c:v>Marzo</c:v>
                </c:pt>
                <c:pt idx="64">
                  <c:v>Aprile</c:v>
                </c:pt>
                <c:pt idx="65">
                  <c:v>Maggio</c:v>
                </c:pt>
                <c:pt idx="66">
                  <c:v>Giugno</c:v>
                </c:pt>
                <c:pt idx="67">
                  <c:v>Luglio</c:v>
                </c:pt>
                <c:pt idx="68">
                  <c:v>Agosto</c:v>
                </c:pt>
                <c:pt idx="69">
                  <c:v>Settembre</c:v>
                </c:pt>
                <c:pt idx="70">
                  <c:v>Ottobre</c:v>
                </c:pt>
                <c:pt idx="71">
                  <c:v>Novembre</c:v>
                </c:pt>
                <c:pt idx="72">
                  <c:v>Dicembre</c:v>
                </c:pt>
                <c:pt idx="73">
                  <c:v>Gennaio</c:v>
                </c:pt>
                <c:pt idx="74">
                  <c:v>Febbraio</c:v>
                </c:pt>
                <c:pt idx="75">
                  <c:v>Marzo</c:v>
                </c:pt>
                <c:pt idx="76">
                  <c:v>Aprile</c:v>
                </c:pt>
                <c:pt idx="77">
                  <c:v>Maggio</c:v>
                </c:pt>
                <c:pt idx="78">
                  <c:v>Giugno</c:v>
                </c:pt>
                <c:pt idx="79">
                  <c:v>Luglio</c:v>
                </c:pt>
                <c:pt idx="80">
                  <c:v>Agosto</c:v>
                </c:pt>
                <c:pt idx="81">
                  <c:v>Settembre</c:v>
                </c:pt>
                <c:pt idx="82">
                  <c:v>Ottobre</c:v>
                </c:pt>
                <c:pt idx="83">
                  <c:v>Novembre</c:v>
                </c:pt>
                <c:pt idx="84">
                  <c:v>Dicembre</c:v>
                </c:pt>
                <c:pt idx="85">
                  <c:v>Gennaio</c:v>
                </c:pt>
                <c:pt idx="86">
                  <c:v>Febbraio</c:v>
                </c:pt>
                <c:pt idx="87">
                  <c:v>Marzo</c:v>
                </c:pt>
                <c:pt idx="88">
                  <c:v>Aprile</c:v>
                </c:pt>
                <c:pt idx="89">
                  <c:v>Maggio</c:v>
                </c:pt>
                <c:pt idx="90">
                  <c:v>Giugno</c:v>
                </c:pt>
                <c:pt idx="91">
                  <c:v>Luglio</c:v>
                </c:pt>
                <c:pt idx="92">
                  <c:v>Agosto</c:v>
                </c:pt>
                <c:pt idx="93">
                  <c:v>Settembre</c:v>
                </c:pt>
                <c:pt idx="94">
                  <c:v>Ottobre</c:v>
                </c:pt>
                <c:pt idx="95">
                  <c:v>Novembre</c:v>
                </c:pt>
                <c:pt idx="96">
                  <c:v>Dicembre</c:v>
                </c:pt>
                <c:pt idx="97">
                  <c:v>Gennaio</c:v>
                </c:pt>
                <c:pt idx="98">
                  <c:v>Febbraio</c:v>
                </c:pt>
                <c:pt idx="99">
                  <c:v>Marzo</c:v>
                </c:pt>
                <c:pt idx="100">
                  <c:v>Aprile</c:v>
                </c:pt>
                <c:pt idx="101">
                  <c:v>Maggio</c:v>
                </c:pt>
                <c:pt idx="102">
                  <c:v>Giugno</c:v>
                </c:pt>
                <c:pt idx="103">
                  <c:v>Luglio</c:v>
                </c:pt>
                <c:pt idx="104">
                  <c:v>Agosto</c:v>
                </c:pt>
                <c:pt idx="105">
                  <c:v>Settembre</c:v>
                </c:pt>
                <c:pt idx="106">
                  <c:v>Ottobre</c:v>
                </c:pt>
                <c:pt idx="107">
                  <c:v>Novembre</c:v>
                </c:pt>
                <c:pt idx="108">
                  <c:v>Dicembre</c:v>
                </c:pt>
                <c:pt idx="109">
                  <c:v>Gennaio</c:v>
                </c:pt>
                <c:pt idx="110">
                  <c:v>Febbraio</c:v>
                </c:pt>
                <c:pt idx="111">
                  <c:v>Marzo</c:v>
                </c:pt>
                <c:pt idx="112">
                  <c:v>Aprile</c:v>
                </c:pt>
                <c:pt idx="113">
                  <c:v>Maggio</c:v>
                </c:pt>
                <c:pt idx="114">
                  <c:v>Giugno</c:v>
                </c:pt>
                <c:pt idx="115">
                  <c:v>Luglio</c:v>
                </c:pt>
                <c:pt idx="116">
                  <c:v>Agosto</c:v>
                </c:pt>
                <c:pt idx="117">
                  <c:v>Settembre</c:v>
                </c:pt>
                <c:pt idx="118">
                  <c:v>Ottobre</c:v>
                </c:pt>
                <c:pt idx="119">
                  <c:v>Novembre</c:v>
                </c:pt>
                <c:pt idx="120">
                  <c:v>Dicembre</c:v>
                </c:pt>
                <c:pt idx="121">
                  <c:v>Gennaio</c:v>
                </c:pt>
                <c:pt idx="122">
                  <c:v>Febbraio</c:v>
                </c:pt>
                <c:pt idx="123">
                  <c:v>Marzo</c:v>
                </c:pt>
                <c:pt idx="124">
                  <c:v>Aprile</c:v>
                </c:pt>
              </c:strCache>
            </c:strRef>
          </c:cat>
          <c:val>
            <c:numRef>
              <c:f>mensile!$E$13:$E$137</c:f>
              <c:numCache>
                <c:formatCode>#,##0</c:formatCode>
                <c:ptCount val="125"/>
                <c:pt idx="0">
                  <c:v>33204.5</c:v>
                </c:pt>
                <c:pt idx="1">
                  <c:v>33493.833333333336</c:v>
                </c:pt>
                <c:pt idx="2">
                  <c:v>33990.666666666664</c:v>
                </c:pt>
                <c:pt idx="3">
                  <c:v>33968.833333333336</c:v>
                </c:pt>
                <c:pt idx="4">
                  <c:v>34086.583333333336</c:v>
                </c:pt>
                <c:pt idx="5">
                  <c:v>34364.166666666664</c:v>
                </c:pt>
                <c:pt idx="6">
                  <c:v>34250.666666666664</c:v>
                </c:pt>
                <c:pt idx="7">
                  <c:v>34136.25</c:v>
                </c:pt>
                <c:pt idx="8">
                  <c:v>34045.75</c:v>
                </c:pt>
                <c:pt idx="9">
                  <c:v>34293.416666666664</c:v>
                </c:pt>
                <c:pt idx="10">
                  <c:v>34210.666666666664</c:v>
                </c:pt>
                <c:pt idx="11">
                  <c:v>33820.583333333336</c:v>
                </c:pt>
                <c:pt idx="12">
                  <c:v>33496.583333333336</c:v>
                </c:pt>
                <c:pt idx="13">
                  <c:v>32798.083333333336</c:v>
                </c:pt>
                <c:pt idx="14">
                  <c:v>32112.833333333332</c:v>
                </c:pt>
                <c:pt idx="15">
                  <c:v>31840.916666666668</c:v>
                </c:pt>
                <c:pt idx="16">
                  <c:v>31321.833333333332</c:v>
                </c:pt>
                <c:pt idx="17">
                  <c:v>30701.333333333332</c:v>
                </c:pt>
                <c:pt idx="18">
                  <c:v>30242.25</c:v>
                </c:pt>
                <c:pt idx="19">
                  <c:v>30013.333333333332</c:v>
                </c:pt>
                <c:pt idx="20">
                  <c:v>29997.25</c:v>
                </c:pt>
                <c:pt idx="21">
                  <c:v>30013.416666666668</c:v>
                </c:pt>
                <c:pt idx="22">
                  <c:v>29759.583333333332</c:v>
                </c:pt>
                <c:pt idx="23">
                  <c:v>30354.25</c:v>
                </c:pt>
                <c:pt idx="24">
                  <c:v>30904.083333333332</c:v>
                </c:pt>
                <c:pt idx="25">
                  <c:v>31011</c:v>
                </c:pt>
                <c:pt idx="26">
                  <c:v>31309.25</c:v>
                </c:pt>
                <c:pt idx="27">
                  <c:v>31728.583333333332</c:v>
                </c:pt>
                <c:pt idx="28">
                  <c:v>32157.75</c:v>
                </c:pt>
                <c:pt idx="29">
                  <c:v>32675.833333333332</c:v>
                </c:pt>
                <c:pt idx="30">
                  <c:v>33167.083333333336</c:v>
                </c:pt>
                <c:pt idx="31">
                  <c:v>33248</c:v>
                </c:pt>
                <c:pt idx="32">
                  <c:v>33286.333333333336</c:v>
                </c:pt>
                <c:pt idx="33">
                  <c:v>33271.75</c:v>
                </c:pt>
                <c:pt idx="34">
                  <c:v>33409.5</c:v>
                </c:pt>
                <c:pt idx="35">
                  <c:v>33432.166666666664</c:v>
                </c:pt>
                <c:pt idx="36">
                  <c:v>33288</c:v>
                </c:pt>
                <c:pt idx="37">
                  <c:v>33296.833333333336</c:v>
                </c:pt>
                <c:pt idx="38">
                  <c:v>33326.166666666664</c:v>
                </c:pt>
                <c:pt idx="39">
                  <c:v>32916.916666666664</c:v>
                </c:pt>
                <c:pt idx="40">
                  <c:v>32554.666666666668</c:v>
                </c:pt>
                <c:pt idx="41">
                  <c:v>32114.833333333332</c:v>
                </c:pt>
                <c:pt idx="42">
                  <c:v>31745</c:v>
                </c:pt>
                <c:pt idx="43">
                  <c:v>31954.5</c:v>
                </c:pt>
                <c:pt idx="44">
                  <c:v>32118.416666666668</c:v>
                </c:pt>
                <c:pt idx="45">
                  <c:v>31961.25</c:v>
                </c:pt>
                <c:pt idx="46">
                  <c:v>31828.833333333332</c:v>
                </c:pt>
                <c:pt idx="47">
                  <c:v>31091.833333333332</c:v>
                </c:pt>
                <c:pt idx="48">
                  <c:v>30683</c:v>
                </c:pt>
                <c:pt idx="49">
                  <c:v>30612</c:v>
                </c:pt>
                <c:pt idx="50">
                  <c:v>30473.75</c:v>
                </c:pt>
                <c:pt idx="51">
                  <c:v>30399.333333333332</c:v>
                </c:pt>
                <c:pt idx="52">
                  <c:v>30400.916666666668</c:v>
                </c:pt>
                <c:pt idx="53">
                  <c:v>29981.583333333332</c:v>
                </c:pt>
                <c:pt idx="54">
                  <c:v>29800</c:v>
                </c:pt>
                <c:pt idx="55">
                  <c:v>29488</c:v>
                </c:pt>
                <c:pt idx="56">
                  <c:v>29207.916666666668</c:v>
                </c:pt>
                <c:pt idx="57">
                  <c:v>28890.5</c:v>
                </c:pt>
                <c:pt idx="58">
                  <c:v>28405.5</c:v>
                </c:pt>
                <c:pt idx="59">
                  <c:v>27792.75</c:v>
                </c:pt>
                <c:pt idx="60">
                  <c:v>27557.5</c:v>
                </c:pt>
                <c:pt idx="61">
                  <c:v>27522.25</c:v>
                </c:pt>
                <c:pt idx="62">
                  <c:v>26877.5</c:v>
                </c:pt>
                <c:pt idx="63">
                  <c:v>26256.25</c:v>
                </c:pt>
                <c:pt idx="64">
                  <c:v>25946.583333333332</c:v>
                </c:pt>
                <c:pt idx="65">
                  <c:v>25780.5</c:v>
                </c:pt>
                <c:pt idx="66">
                  <c:v>25361.666666666668</c:v>
                </c:pt>
                <c:pt idx="67">
                  <c:v>25297.25</c:v>
                </c:pt>
                <c:pt idx="68">
                  <c:v>25227.416666666668</c:v>
                </c:pt>
                <c:pt idx="69">
                  <c:v>25058.666666666668</c:v>
                </c:pt>
                <c:pt idx="70">
                  <c:v>24809.583333333332</c:v>
                </c:pt>
                <c:pt idx="71">
                  <c:v>25127.5</c:v>
                </c:pt>
                <c:pt idx="72">
                  <c:v>24997.5</c:v>
                </c:pt>
                <c:pt idx="73">
                  <c:v>25068.333333333332</c:v>
                </c:pt>
                <c:pt idx="74">
                  <c:v>25218</c:v>
                </c:pt>
                <c:pt idx="75">
                  <c:v>25269.916666666668</c:v>
                </c:pt>
                <c:pt idx="76">
                  <c:v>25039.083333333332</c:v>
                </c:pt>
                <c:pt idx="77">
                  <c:v>24865.333333333332</c:v>
                </c:pt>
                <c:pt idx="78">
                  <c:v>24501.833333333332</c:v>
                </c:pt>
                <c:pt idx="79">
                  <c:v>24246.916666666668</c:v>
                </c:pt>
                <c:pt idx="80">
                  <c:v>24222.583333333332</c:v>
                </c:pt>
                <c:pt idx="81">
                  <c:v>24274.916666666668</c:v>
                </c:pt>
                <c:pt idx="82">
                  <c:v>24289.916666666668</c:v>
                </c:pt>
                <c:pt idx="83">
                  <c:v>24242.916666666668</c:v>
                </c:pt>
                <c:pt idx="84">
                  <c:v>24336.916666666668</c:v>
                </c:pt>
                <c:pt idx="85">
                  <c:v>24349.25</c:v>
                </c:pt>
                <c:pt idx="86">
                  <c:v>24538.916666666668</c:v>
                </c:pt>
                <c:pt idx="87">
                  <c:v>24725.666666666668</c:v>
                </c:pt>
                <c:pt idx="88">
                  <c:v>24907.583333333332</c:v>
                </c:pt>
                <c:pt idx="89">
                  <c:v>24950.5</c:v>
                </c:pt>
                <c:pt idx="90">
                  <c:v>25345.5</c:v>
                </c:pt>
                <c:pt idx="91">
                  <c:v>25835.916666666668</c:v>
                </c:pt>
                <c:pt idx="92">
                  <c:v>25952.083333333332</c:v>
                </c:pt>
                <c:pt idx="93">
                  <c:v>26177.5</c:v>
                </c:pt>
                <c:pt idx="94">
                  <c:v>26429.75</c:v>
                </c:pt>
                <c:pt idx="95">
                  <c:v>26515.833333333332</c:v>
                </c:pt>
                <c:pt idx="96">
                  <c:v>26632</c:v>
                </c:pt>
                <c:pt idx="97">
                  <c:v>26579.75</c:v>
                </c:pt>
                <c:pt idx="98">
                  <c:v>26698.25</c:v>
                </c:pt>
                <c:pt idx="99">
                  <c:v>26737.666666666668</c:v>
                </c:pt>
                <c:pt idx="100">
                  <c:v>26819.5</c:v>
                </c:pt>
                <c:pt idx="101">
                  <c:v>26852.333333333332</c:v>
                </c:pt>
                <c:pt idx="102">
                  <c:v>26726.666666666668</c:v>
                </c:pt>
                <c:pt idx="103">
                  <c:v>26793.666666666668</c:v>
                </c:pt>
                <c:pt idx="104">
                  <c:v>26859.916666666668</c:v>
                </c:pt>
                <c:pt idx="105">
                  <c:v>26757.166666666668</c:v>
                </c:pt>
                <c:pt idx="106">
                  <c:v>26679.416666666668</c:v>
                </c:pt>
                <c:pt idx="107">
                  <c:v>26937.75</c:v>
                </c:pt>
                <c:pt idx="108">
                  <c:v>27251.416666666668</c:v>
                </c:pt>
                <c:pt idx="109">
                  <c:v>27312.833333333332</c:v>
                </c:pt>
                <c:pt idx="110">
                  <c:v>27242.416666666668</c:v>
                </c:pt>
                <c:pt idx="111">
                  <c:v>27239.25</c:v>
                </c:pt>
                <c:pt idx="112">
                  <c:v>27306.416666666668</c:v>
                </c:pt>
                <c:pt idx="113">
                  <c:v>27695.166666666668</c:v>
                </c:pt>
                <c:pt idx="114">
                  <c:v>27921.083333333332</c:v>
                </c:pt>
                <c:pt idx="115">
                  <c:v>27793</c:v>
                </c:pt>
                <c:pt idx="116">
                  <c:v>27790.083333333332</c:v>
                </c:pt>
                <c:pt idx="117">
                  <c:v>28039.75</c:v>
                </c:pt>
                <c:pt idx="118">
                  <c:v>28433.75</c:v>
                </c:pt>
                <c:pt idx="119">
                  <c:v>28688.25</c:v>
                </c:pt>
                <c:pt idx="120">
                  <c:v>28696</c:v>
                </c:pt>
                <c:pt idx="121">
                  <c:v>28784.5</c:v>
                </c:pt>
                <c:pt idx="122">
                  <c:v>28886.083333333332</c:v>
                </c:pt>
                <c:pt idx="123">
                  <c:v>29134</c:v>
                </c:pt>
                <c:pt idx="124">
                  <c:v>29554.333333333332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611192"/>
        <c:axId val="84873240"/>
      </c:lineChart>
      <c:catAx>
        <c:axId val="201611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 sz="1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84873240"/>
        <c:crosses val="autoZero"/>
        <c:auto val="0"/>
        <c:lblAlgn val="ctr"/>
        <c:lblOffset val="100"/>
        <c:noMultiLvlLbl val="0"/>
      </c:catAx>
      <c:valAx>
        <c:axId val="84873240"/>
        <c:scaling>
          <c:orientation val="minMax"/>
          <c:min val="5000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2016111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4CA06CC-DF2B-4766-BFC7-FDC658E828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604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2950"/>
            <a:ext cx="6618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7" y="4714875"/>
            <a:ext cx="54387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C1303C6-5D75-4EB5-AB33-C6E03672B9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796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17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77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2950"/>
            <a:ext cx="6618287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1303C6-5D75-4EB5-AB33-C6E03672B972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496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emf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emf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png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383598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176967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779852"/>
      </p:ext>
    </p:extLst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2665872679"/>
      </p:ext>
    </p:extLst>
  </p:cSld>
  <p:clrMapOvr>
    <a:masterClrMapping/>
  </p:clrMapOvr>
  <p:transition spd="med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589816"/>
      </p:ext>
    </p:extLst>
  </p:cSld>
  <p:clrMapOvr>
    <a:masterClrMapping/>
  </p:clrMapOvr>
  <p:transition spd="med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826689"/>
      </p:ext>
    </p:extLst>
  </p:cSld>
  <p:clrMapOvr>
    <a:masterClrMapping/>
  </p:clrMapOvr>
  <p:transition spd="med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306583"/>
      </p:ext>
    </p:extLst>
  </p:cSld>
  <p:clrMapOvr>
    <a:masterClrMapping/>
  </p:clrMapOvr>
  <p:transition spd="med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50887"/>
      </p:ext>
    </p:extLst>
  </p:cSld>
  <p:clrMapOvr>
    <a:masterClrMapping/>
  </p:clrMapOvr>
  <p:transition spd="med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738116"/>
      </p:ext>
    </p:extLst>
  </p:cSld>
  <p:clrMapOvr>
    <a:masterClrMapping/>
  </p:clrMapOvr>
  <p:transition spd="med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409807"/>
      </p:ext>
    </p:extLst>
  </p:cSld>
  <p:clrMapOvr>
    <a:masterClrMapping/>
  </p:clrMapOvr>
  <p:transition spd="med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837974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459494"/>
      </p:ext>
    </p:extLst>
  </p:cSld>
  <p:clrMapOvr>
    <a:masterClrMapping/>
  </p:clrMapOvr>
  <p:transition spd="med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54045"/>
      </p:ext>
    </p:extLst>
  </p:cSld>
  <p:clrMapOvr>
    <a:masterClrMapping/>
  </p:clrMapOvr>
  <p:transition spd="med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0230347"/>
      </p:ext>
    </p:extLst>
  </p:cSld>
  <p:clrMapOvr>
    <a:masterClrMapping/>
  </p:clrMapOvr>
  <p:transition spd="med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677282"/>
      </p:ext>
    </p:extLst>
  </p:cSld>
  <p:clrMapOvr>
    <a:masterClrMapping/>
  </p:clrMapOvr>
  <p:transition spd="med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808767"/>
      </p:ext>
    </p:extLst>
  </p:cSld>
  <p:clrMapOvr>
    <a:masterClrMapping/>
  </p:clrMapOvr>
  <p:transition spd="med"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021146096"/>
      </p:ext>
    </p:extLst>
  </p:cSld>
  <p:clrMapOvr>
    <a:masterClrMapping/>
  </p:clrMapOvr>
  <p:transition spd="med"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694" y="1006476"/>
            <a:ext cx="11128415" cy="4500563"/>
          </a:xfrm>
          <a:prstGeom prst="rect">
            <a:avLst/>
          </a:prstGeom>
        </p:spPr>
        <p:txBody>
          <a:bodyPr/>
          <a:lstStyle>
            <a:lvl1pPr marL="174625" indent="-174625">
              <a:spcAft>
                <a:spcPts val="115"/>
              </a:spcAft>
              <a:buFont typeface="Arial" pitchFamily="34" charset="0"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6688" indent="-166688">
              <a:spcAft>
                <a:spcPts val="115"/>
              </a:spcAft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77800">
              <a:spcAft>
                <a:spcPts val="115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77800">
              <a:spcAft>
                <a:spcPts val="115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4625" indent="-174625">
              <a:spcAft>
                <a:spcPts val="115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629693" y="249387"/>
            <a:ext cx="11148321" cy="583127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text styles</a:t>
            </a:r>
            <a:endParaRPr lang="it-IT" dirty="0"/>
          </a:p>
        </p:txBody>
      </p:sp>
      <p:pic>
        <p:nvPicPr>
          <p:cNvPr id="2050" name="Picture 2" descr="C:\MARKETING\PROGETTI\PPT REPLY TEMPLATE\elements\omini tutti colori 3d\green\reply_3d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218902" y="6283327"/>
            <a:ext cx="521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005305-56AA-41FB-8E52-9E09D388040D}" type="slidenum">
              <a:rPr lang="it-IT" sz="1000" smtClean="0">
                <a:solidFill>
                  <a:srgbClr val="000000"/>
                </a:solidFill>
              </a:rPr>
              <a:pPr algn="r"/>
              <a:t>‹N›</a:t>
            </a:fld>
            <a:endParaRPr lang="it-IT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62301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8" y="1065749"/>
            <a:ext cx="10114148" cy="3216228"/>
          </a:xfrm>
        </p:spPr>
        <p:txBody>
          <a:bodyPr anchor="b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90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1800" b="0" cap="none">
                <a:solidFill>
                  <a:schemeClr val="bg1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949" y="6331379"/>
            <a:ext cx="1379035" cy="32342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52" y="304364"/>
            <a:ext cx="3594826" cy="188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6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" name="think-cell Folie" r:id="rId4" imgW="351" imgH="351" progId="TCLayout.ActiveDocument.1">
                  <p:embed/>
                </p:oleObj>
              </mc:Choice>
              <mc:Fallback>
                <p:oleObj name="think-cell Folie" r:id="rId4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04331" y="1941404"/>
            <a:ext cx="10583335" cy="2462213"/>
          </a:xfrm>
        </p:spPr>
        <p:txBody>
          <a:bodyPr/>
          <a:lstStyle>
            <a:lvl1pPr marL="500063" indent="-500063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982663" indent="-490538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431925" indent="-450850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1600">
                <a:solidFill>
                  <a:schemeClr val="tx1"/>
                </a:solidFill>
              </a:defRPr>
            </a:lvl3pPr>
            <a:lvl4pPr marL="1371600" indent="-342900">
              <a:buFont typeface="+mj-lt"/>
              <a:buAutoNum type="arabicPeriod"/>
              <a:defRPr/>
            </a:lvl4pPr>
            <a:lvl5pPr marL="17145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2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3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60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sECTION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30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3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54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8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3151"/>
      </p:ext>
    </p:extLst>
  </p:cSld>
  <p:clrMapOvr>
    <a:masterClrMapping/>
  </p:clrMapOvr>
  <p:transition spd="med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88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5363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0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939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r="11734" b="477"/>
          <a:stretch/>
        </p:blipFill>
        <p:spPr>
          <a:xfrm>
            <a:off x="-1" y="0"/>
            <a:ext cx="12192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60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692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03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8" y="1705891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8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 marL="180000" indent="-180000">
              <a:buClr>
                <a:schemeClr val="tx2"/>
              </a:buClr>
              <a:buFont typeface="Wingdings" panose="05000000000000000000" pitchFamily="2" charset="2"/>
              <a:buChar char="§"/>
              <a:defRPr sz="1800"/>
            </a:lvl4pPr>
            <a:lvl5pPr marL="360000" indent="-180000">
              <a:buFont typeface="Wingdings" panose="05000000000000000000" pitchFamily="2" charset="2"/>
              <a:buChar char="§"/>
              <a:defRPr sz="1800"/>
            </a:lvl5pPr>
            <a:lvl6pPr marL="540000" indent="-180000">
              <a:buFont typeface="Wingdings" panose="05000000000000000000" pitchFamily="2" charset="2"/>
              <a:buChar char="§"/>
              <a:defRPr sz="1700"/>
            </a:lvl6pPr>
            <a:lvl7pPr>
              <a:buClr>
                <a:schemeClr val="tx2"/>
              </a:buClr>
              <a:buAutoNum type="arabicPeriod"/>
              <a:defRPr sz="1800"/>
            </a:lvl7pPr>
            <a:lvl8pPr>
              <a:buAutoNum type="arabicPeriod"/>
              <a:defRPr sz="1800"/>
            </a:lvl8pPr>
            <a:lvl9pPr>
              <a:defRPr sz="17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929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711713"/>
            <a:ext cx="5244792" cy="4049711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700"/>
            </a:lvl7pPr>
            <a:lvl8pPr>
              <a:defRPr sz="17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44561" y="1711713"/>
            <a:ext cx="5244792" cy="4049711"/>
          </a:xfrm>
        </p:spPr>
        <p:txBody>
          <a:bodyPr/>
          <a:lstStyle>
            <a:lvl1pPr>
              <a:defRPr sz="17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700"/>
            </a:lvl7pPr>
            <a:lvl8pPr>
              <a:defRPr sz="17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53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  <p:sp>
        <p:nvSpPr>
          <p:cNvPr id="13" name="Rettangolo 7"/>
          <p:cNvSpPr/>
          <p:nvPr userDrawn="1"/>
        </p:nvSpPr>
        <p:spPr>
          <a:xfrm>
            <a:off x="1" y="5175334"/>
            <a:ext cx="12192000" cy="16851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1800" b="0">
              <a:solidFill>
                <a:srgbClr val="000000"/>
              </a:solidFill>
            </a:endParaRPr>
          </a:p>
        </p:txBody>
      </p:sp>
      <p:pic>
        <p:nvPicPr>
          <p:cNvPr id="14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12" name="Rettangolo 6"/>
          <p:cNvSpPr/>
          <p:nvPr userDrawn="1"/>
        </p:nvSpPr>
        <p:spPr>
          <a:xfrm>
            <a:off x="0" y="1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1800" b="0">
              <a:solidFill>
                <a:srgbClr val="000000"/>
              </a:solidFill>
            </a:endParaRPr>
          </a:p>
        </p:txBody>
      </p:sp>
      <p:sp>
        <p:nvSpPr>
          <p:cNvPr id="15" name="Rettangolo 6"/>
          <p:cNvSpPr/>
          <p:nvPr userDrawn="1"/>
        </p:nvSpPr>
        <p:spPr>
          <a:xfrm>
            <a:off x="0" y="0"/>
            <a:ext cx="12192000" cy="1249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1800" b="0">
              <a:solidFill>
                <a:srgbClr val="000000"/>
              </a:solidFill>
            </a:endParaRPr>
          </a:p>
        </p:txBody>
      </p:sp>
      <p:sp>
        <p:nvSpPr>
          <p:cNvPr id="16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250542"/>
            <a:ext cx="12192000" cy="2629091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38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711713"/>
            <a:ext cx="3992717" cy="4049711"/>
          </a:xfrm>
        </p:spPr>
        <p:txBody>
          <a:bodyPr/>
          <a:lstStyle>
            <a:lvl1pPr>
              <a:defRPr sz="18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4" y="1684196"/>
            <a:ext cx="6824548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337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711713"/>
            <a:ext cx="3992717" cy="4049711"/>
          </a:xfrm>
        </p:spPr>
        <p:txBody>
          <a:bodyPr/>
          <a:lstStyle>
            <a:lvl1pPr>
              <a:defRPr sz="18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216" y="1784079"/>
            <a:ext cx="6842651" cy="3848991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58096" y="3286397"/>
            <a:ext cx="6155715" cy="825759"/>
          </a:xfrm>
        </p:spPr>
        <p:txBody>
          <a:bodyPr anchor="t"/>
          <a:lstStyle>
            <a:lvl1pPr>
              <a:defRPr sz="5400" cap="all" spc="-100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4000">
                <a:latin typeface="Arial Black"/>
                <a:cs typeface="Arial Black"/>
              </a:defRPr>
            </a:lvl2pPr>
            <a:lvl3pPr>
              <a:defRPr sz="4000">
                <a:latin typeface="Arial Black"/>
                <a:cs typeface="Arial Black"/>
              </a:defRPr>
            </a:lvl3pPr>
            <a:lvl4pPr>
              <a:defRPr sz="4000">
                <a:latin typeface="Arial Black"/>
                <a:cs typeface="Arial Black"/>
              </a:defRPr>
            </a:lvl4pPr>
            <a:lvl5pPr>
              <a:defRPr sz="4000">
                <a:latin typeface="Arial Black"/>
                <a:cs typeface="Arial Black"/>
              </a:defRPr>
            </a:lvl5pPr>
            <a:lvl6pPr>
              <a:defRPr sz="4000">
                <a:latin typeface="Arial Black"/>
                <a:cs typeface="Arial Black"/>
              </a:defRPr>
            </a:lvl6pPr>
            <a:lvl7pPr>
              <a:defRPr sz="4000">
                <a:latin typeface="Arial Black"/>
                <a:cs typeface="Arial Black"/>
              </a:defRPr>
            </a:lvl7pPr>
            <a:lvl8pPr>
              <a:defRPr sz="4000">
                <a:latin typeface="Arial Black"/>
                <a:cs typeface="Arial Black"/>
              </a:defRPr>
            </a:lvl8pPr>
            <a:lvl9pPr>
              <a:defRPr sz="4000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BIG 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58096" y="2203166"/>
            <a:ext cx="6155715" cy="426875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400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400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400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400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400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400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400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0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994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52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006452"/>
      </p:ext>
    </p:extLst>
  </p:cSld>
  <p:clrMapOvr>
    <a:masterClrMapping/>
  </p:clrMapOvr>
  <p:transition spd="med"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877954"/>
            <a:ext cx="9337920" cy="1564614"/>
          </a:xfrm>
        </p:spPr>
        <p:txBody>
          <a:bodyPr anchor="ctr"/>
          <a:lstStyle>
            <a:lvl1pPr>
              <a:lnSpc>
                <a:spcPct val="80000"/>
              </a:lnSpc>
              <a:defRPr lang="en-US" sz="6000" i="0" u="none" kern="1200" cap="all" spc="-10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5" y="4501190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18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Immagin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640" y="6319707"/>
            <a:ext cx="1379035" cy="32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07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0051887"/>
      </p:ext>
    </p:extLst>
  </p:cSld>
  <p:clrMapOvr>
    <a:masterClrMapping/>
  </p:clrMapOvr>
  <p:transition spd="med">
    <p:strips dir="r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5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37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085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118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208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259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414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2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414115"/>
      </p:ext>
    </p:extLst>
  </p:cSld>
  <p:clrMapOvr>
    <a:masterClrMapping/>
  </p:clrMapOvr>
  <p:transition spd="med"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254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4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109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523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92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4142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389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5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102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18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929287"/>
      </p:ext>
    </p:extLst>
  </p:cSld>
  <p:clrMapOvr>
    <a:masterClrMapping/>
  </p:clrMapOvr>
  <p:transition spd="med">
    <p:strips dir="r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511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885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757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374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49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842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948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622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970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0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348115"/>
      </p:ext>
    </p:extLst>
  </p:cSld>
  <p:clrMapOvr>
    <a:masterClrMapping/>
  </p:clrMapOvr>
  <p:transition spd="med">
    <p:strips dir="r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6224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745735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196655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sp>
        <p:nvSpPr>
          <p:cNvPr id="2" name="Rettangolo 1"/>
          <p:cNvSpPr/>
          <p:nvPr userDrawn="1"/>
        </p:nvSpPr>
        <p:spPr>
          <a:xfrm>
            <a:off x="217095" y="6137095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3005305-56AA-41FB-8E52-9E09D388040D}" type="slidenum">
              <a:rPr lang="it-IT" sz="1100" smtClean="0">
                <a:solidFill>
                  <a:srgbClr val="000000"/>
                </a:solidFill>
              </a:rPr>
              <a:pPr/>
              <a:t>‹N›</a:t>
            </a:fld>
            <a:endParaRPr lang="it-IT" sz="1100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pic>
        <p:nvPicPr>
          <p:cNvPr id="4" name="Picture 2" descr="C:\MARKETING\PROGETTI\PPT REPLY TEMPLATE\elements\omini tutti colori 3d\green\reply_3d.png"/>
          <p:cNvPicPr>
            <a:picLocks noChangeAspect="1" noChangeArrowheads="1"/>
          </p:cNvPicPr>
          <p:nvPr userDrawn="1"/>
        </p:nvPicPr>
        <p:blipFill>
          <a:blip r:embed="rId15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5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28645"/>
            <a:ext cx="10972800" cy="745639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6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hf sldNum="0" hdr="0" ftr="0" dt="0"/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3200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itchFamily="34" charset="0"/>
        <a:buNone/>
        <a:defRPr sz="18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914400" rtl="0" eaLnBrk="1" latinLnBrk="0" hangingPunct="1">
        <a:lnSpc>
          <a:spcPct val="120000"/>
        </a:lnSpc>
        <a:spcBef>
          <a:spcPts val="600"/>
        </a:spcBef>
        <a:buFont typeface="Arial" pitchFamily="34" charset="0"/>
        <a:buNone/>
        <a:defRPr sz="1800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18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-180000" algn="l" defTabSz="457200" rtl="0" eaLnBrk="1" latinLnBrk="0" hangingPunct="1">
        <a:lnSpc>
          <a:spcPct val="150000"/>
        </a:lnSpc>
        <a:spcBef>
          <a:spcPts val="600"/>
        </a:spcBef>
        <a:buClr>
          <a:schemeClr val="tx2"/>
        </a:buClr>
        <a:buSzPct val="130000"/>
        <a:buFont typeface="+mj-lt"/>
        <a:buAutoNum type="arabicPeriod"/>
        <a:defRPr lang="it-IT" sz="18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47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1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c.castelli@reply.eu" TargetMode="External"/><Relationship Id="rId1" Type="http://schemas.openxmlformats.org/officeDocument/2006/relationships/slideLayout" Target="../slideLayouts/slideLayout7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343472" y="1570936"/>
            <a:ext cx="7091866" cy="3216228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4400" b="0" dirty="0">
                <a:solidFill>
                  <a:srgbClr val="FFFFFF"/>
                </a:solidFill>
              </a:rPr>
              <a:t>PRESENTAZIONE </a:t>
            </a:r>
            <a:endParaRPr lang="it-IT" sz="4400" b="0" dirty="0" smtClean="0">
              <a:solidFill>
                <a:srgbClr val="FFFFFF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DATI aprile 2018</a:t>
            </a:r>
            <a:r>
              <a:rPr lang="it-IT" sz="4400" b="0" dirty="0">
                <a:solidFill>
                  <a:srgbClr val="FFFFFF"/>
                </a:solidFill>
              </a:rPr>
              <a:t/>
            </a:r>
            <a:br>
              <a:rPr lang="it-IT" sz="4400" b="0" dirty="0">
                <a:solidFill>
                  <a:srgbClr val="FFFFFF"/>
                </a:solidFill>
              </a:rPr>
            </a:br>
            <a:endParaRPr lang="it-IT" sz="2000" b="0" dirty="0" smtClean="0">
              <a:solidFill>
                <a:srgbClr val="FFFFFF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OSSERVATORIO - FCP </a:t>
            </a: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ASSORADIO</a:t>
            </a:r>
            <a:endParaRPr lang="it-IT" sz="4400" b="0" dirty="0">
              <a:solidFill>
                <a:srgbClr val="FFFFFF"/>
              </a:solidFill>
            </a:endParaRP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1415480" y="5175273"/>
            <a:ext cx="7585612" cy="438427"/>
          </a:xfrm>
        </p:spPr>
        <p:txBody>
          <a:bodyPr/>
          <a:lstStyle/>
          <a:p>
            <a:r>
              <a:rPr lang="it-IT" sz="2000" dirty="0" smtClean="0"/>
              <a:t>Milano</a:t>
            </a:r>
            <a:r>
              <a:rPr lang="it-IT" sz="2000" smtClean="0"/>
              <a:t>, 23 </a:t>
            </a:r>
            <a:r>
              <a:rPr lang="it-IT" sz="2000" dirty="0" smtClean="0"/>
              <a:t>maggio 2018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32" y="373634"/>
            <a:ext cx="2533695" cy="132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1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1433788" y="2877954"/>
            <a:ext cx="5274716" cy="1564614"/>
          </a:xfrm>
        </p:spPr>
        <p:txBody>
          <a:bodyPr/>
          <a:lstStyle/>
          <a:p>
            <a:r>
              <a:rPr lang="it-IT" sz="6000" dirty="0" err="1" smtClean="0"/>
              <a:t>Thank</a:t>
            </a:r>
            <a:r>
              <a:rPr lang="it-IT" sz="6000" dirty="0" smtClean="0"/>
              <a:t> </a:t>
            </a:r>
            <a:r>
              <a:rPr lang="it-IT" sz="6000" dirty="0" err="1" smtClean="0"/>
              <a:t>you</a:t>
            </a:r>
            <a:endParaRPr lang="it-IT" sz="6000" dirty="0"/>
          </a:p>
        </p:txBody>
      </p:sp>
      <p:sp>
        <p:nvSpPr>
          <p:cNvPr id="7" name="Sottotitolo 4"/>
          <p:cNvSpPr>
            <a:spLocks noGrp="1"/>
          </p:cNvSpPr>
          <p:nvPr>
            <p:ph type="subTitle" idx="1"/>
          </p:nvPr>
        </p:nvSpPr>
        <p:spPr>
          <a:xfrm>
            <a:off x="1541365" y="4501190"/>
            <a:ext cx="9337921" cy="1232066"/>
          </a:xfrm>
        </p:spPr>
        <p:txBody>
          <a:bodyPr/>
          <a:lstStyle/>
          <a:p>
            <a:pPr algn="l"/>
            <a:r>
              <a:rPr lang="it-IT" sz="2000" dirty="0" smtClean="0"/>
              <a:t>Chiara Castelli</a:t>
            </a:r>
            <a:br>
              <a:rPr lang="it-IT" sz="2000" dirty="0" smtClean="0"/>
            </a:br>
            <a:r>
              <a:rPr lang="it-IT" sz="2000" dirty="0" smtClean="0"/>
              <a:t>Tel. +39 348 1001107</a:t>
            </a:r>
            <a:br>
              <a:rPr lang="it-IT" sz="2000" dirty="0" smtClean="0"/>
            </a:br>
            <a:r>
              <a:rPr lang="it-IT" sz="2000" dirty="0" smtClean="0">
                <a:hlinkClick r:id="rId2"/>
              </a:rPr>
              <a:t>c.castelli@reply.eu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www.reply.com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37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4"/>
          <p:cNvSpPr/>
          <p:nvPr/>
        </p:nvSpPr>
        <p:spPr>
          <a:xfrm rot="5400000">
            <a:off x="4841700" y="-4373256"/>
            <a:ext cx="2520280" cy="12076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900" b="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223407"/>
              </p:ext>
            </p:extLst>
          </p:nvPr>
        </p:nvGraphicFramePr>
        <p:xfrm>
          <a:off x="77227" y="620688"/>
          <a:ext cx="12062673" cy="2105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9956"/>
                <a:gridCol w="3779231"/>
                <a:gridCol w="3683486"/>
              </a:tblGrid>
              <a:tr h="149736">
                <a:tc gridSpan="3"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anose="020B0A04020102020204" pitchFamily="34" charset="0"/>
                          <a:cs typeface="Arial"/>
                        </a:rPr>
                        <a:t>EMITTENTI NUOVE nel periodo Gennaio 2017 – Aprile 2018</a:t>
                      </a:r>
                    </a:p>
                    <a:p>
                      <a:pPr algn="ctr"/>
                      <a:endParaRPr lang="it-IT" sz="1800" b="0" i="0" baseline="0" noProof="0" dirty="0" smtClean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68032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NOME EMITTENTE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CONCESSIONARIA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</a:tr>
              <a:tr h="311761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RMC</a:t>
                      </a:r>
                      <a:r>
                        <a:rPr lang="it-IT" sz="1800" b="0" i="0" baseline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 Sport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MEDIAMOND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1761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1761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Rechteck 4"/>
          <p:cNvSpPr/>
          <p:nvPr/>
        </p:nvSpPr>
        <p:spPr>
          <a:xfrm rot="5400000">
            <a:off x="4841700" y="-1204904"/>
            <a:ext cx="2520280" cy="12076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900" b="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12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069435"/>
              </p:ext>
            </p:extLst>
          </p:nvPr>
        </p:nvGraphicFramePr>
        <p:xfrm>
          <a:off x="80682" y="3861048"/>
          <a:ext cx="12063600" cy="2147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3806"/>
                <a:gridCol w="4113098"/>
                <a:gridCol w="3496696"/>
              </a:tblGrid>
              <a:tr h="660633">
                <a:tc gridSpan="3"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anose="020B0A04020102020204" pitchFamily="34" charset="0"/>
                          <a:cs typeface="Arial"/>
                        </a:rPr>
                        <a:t>EMITTENTI CHIUSE nel periodo Gennaio 2017 – Aprile 2018</a:t>
                      </a:r>
                    </a:p>
                    <a:p>
                      <a:pPr algn="ctr"/>
                      <a:endParaRPr lang="it-IT" sz="1800" b="0" i="0" baseline="0" noProof="0" dirty="0" smtClean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14587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NOME EMITTENTE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CONCESSIONARIA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</a:tr>
              <a:tr h="321771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505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505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68688"/>
            <a:ext cx="9144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Totale Fatturato e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 Extra Tabellare</a:t>
            </a:r>
            <a:endParaRPr lang="it-IT" altLang="it-IT" sz="1800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in migliaia di euro</a:t>
            </a: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altLang="it-IT" sz="1800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326016"/>
              </p:ext>
            </p:extLst>
          </p:nvPr>
        </p:nvGraphicFramePr>
        <p:xfrm>
          <a:off x="74222" y="1027297"/>
          <a:ext cx="11953328" cy="4939948"/>
        </p:xfrm>
        <a:graphic>
          <a:graphicData uri="http://schemas.openxmlformats.org/drawingml/2006/table">
            <a:tbl>
              <a:tblPr/>
              <a:tblGrid>
                <a:gridCol w="911426"/>
                <a:gridCol w="1013322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693923"/>
                <a:gridCol w="864096"/>
              </a:tblGrid>
              <a:tr h="551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Anno/</a:t>
                      </a:r>
                      <a:b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3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1423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b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19.229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25.755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29.638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26.617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31.781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30.602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30.426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25.578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32.325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34.046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28.769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101.239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19.971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24.839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29.742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27.477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36.475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33.328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28.882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28.561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37.024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37.126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28.876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102.029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21.033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26.058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32.717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32.521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112.329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3353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extra-tabellare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1.934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7.968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kumimoji="0" lang="it-IT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2.027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3.592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8.408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-19,8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-29,5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-14,0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61153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1524000" y="116632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 Tabellare </a:t>
            </a: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(in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migliaia di euro</a:t>
            </a: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e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Totale Avvisi</a:t>
            </a:r>
            <a:endParaRPr lang="it-IT" altLang="it-IT" sz="1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1831"/>
              </p:ext>
            </p:extLst>
          </p:nvPr>
        </p:nvGraphicFramePr>
        <p:xfrm>
          <a:off x="74222" y="1027297"/>
          <a:ext cx="11953328" cy="4865230"/>
        </p:xfrm>
        <a:graphic>
          <a:graphicData uri="http://schemas.openxmlformats.org/drawingml/2006/table">
            <a:tbl>
              <a:tblPr/>
              <a:tblGrid>
                <a:gridCol w="911426"/>
                <a:gridCol w="1013322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770051"/>
                <a:gridCol w="693923"/>
                <a:gridCol w="864096"/>
              </a:tblGrid>
              <a:tr h="551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Anno/</a:t>
                      </a:r>
                      <a:b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3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95705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Tabellare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18.147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23.821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27.212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24.091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28.466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27.828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28.031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23.903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30.090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31.426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25.215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93.271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18.794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23.270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27.731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25.450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33.143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29.478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26.266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10.136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25.992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33.432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33.845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26.370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95.245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19.651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23.491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30.431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30.348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103.921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3353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b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Avvisi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89.561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119.850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131.963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122.481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134.382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136.437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150.562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66.439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122.705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157.262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165.513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124.537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463.855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kumimoji="0" lang="it-IT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99.002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118.384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139.816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123.269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170.745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155.920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145.716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67.540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129.661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174.411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174.213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128.473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480.471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101.512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122.748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150.460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162.509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537.229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68712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182882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Numero di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Avvisi</a:t>
            </a:r>
            <a:endParaRPr lang="it-IT" altLang="it-IT" sz="1800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979525"/>
              </p:ext>
            </p:extLst>
          </p:nvPr>
        </p:nvGraphicFramePr>
        <p:xfrm>
          <a:off x="150277" y="836712"/>
          <a:ext cx="11891446" cy="5228843"/>
        </p:xfrm>
        <a:graphic>
          <a:graphicData uri="http://schemas.openxmlformats.org/drawingml/2006/table">
            <a:tbl>
              <a:tblPr/>
              <a:tblGrid>
                <a:gridCol w="350215"/>
                <a:gridCol w="863428"/>
                <a:gridCol w="217062"/>
                <a:gridCol w="891552"/>
                <a:gridCol w="875384"/>
                <a:gridCol w="217062"/>
                <a:gridCol w="851770"/>
                <a:gridCol w="816991"/>
                <a:gridCol w="839193"/>
                <a:gridCol w="810963"/>
                <a:gridCol w="845221"/>
                <a:gridCol w="828674"/>
                <a:gridCol w="891643"/>
                <a:gridCol w="864096"/>
                <a:gridCol w="864096"/>
                <a:gridCol w="864096"/>
              </a:tblGrid>
              <a:tr h="28803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15’’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25’’ e 30’’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52233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1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1" u="none" strike="noStrike" kern="1200" dirty="0" smtClean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129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3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101.512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19.904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17.726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15,9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62.739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-46,6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122.748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4.941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337,6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24.335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20.274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17,9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72.424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-18,6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150.460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-28,5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31.032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12,7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24.729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90.183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162.509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31,8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36.652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36,8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30.029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89.853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-61,8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Ott-18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Dic-18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it-IT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537.229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13.617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26,2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111.923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92.758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19,0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315.199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3.732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-39,6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6"/>
          <p:cNvSpPr txBox="1">
            <a:spLocks noChangeArrowheads="1"/>
          </p:cNvSpPr>
          <p:nvPr/>
        </p:nvSpPr>
        <p:spPr bwMode="auto">
          <a:xfrm>
            <a:off x="1415480" y="185130"/>
            <a:ext cx="947371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Peso % delle diverse tipologie di avvisi, sulla base della durata </a:t>
            </a:r>
            <a:r>
              <a:rPr lang="it-IT" altLang="it-IT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secondi)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-9897" y="1052628"/>
            <a:ext cx="12279264" cy="5906780"/>
            <a:chOff x="-9897" y="1052628"/>
            <a:chExt cx="12279264" cy="5906780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8740975" y="1052736"/>
              <a:ext cx="352839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err="1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</a:t>
              </a: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13.231.600</a:t>
              </a:r>
              <a:endParaRPr lang="it-IT" sz="1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-9897" y="1052736"/>
              <a:ext cx="352839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</a:rPr>
                <a:t>Gennaio 2018</a:t>
              </a:r>
            </a:p>
            <a:p>
              <a:pPr algn="ctr" fontAlgn="ctr"/>
              <a:endParaRPr lang="it-IT" sz="5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 fontAlgn="ctr"/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</a:rPr>
                <a:t>2.556.336</a:t>
              </a:r>
              <a:endParaRPr lang="it-IT" sz="14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7283989" y="1052736"/>
              <a:ext cx="352839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it-IT" sz="1400" dirty="0" err="1" smtClean="0">
                  <a:solidFill>
                    <a:schemeClr val="bg1">
                      <a:lumMod val="50000"/>
                    </a:schemeClr>
                  </a:solidFill>
                </a:rPr>
                <a:t>Prog</a:t>
              </a: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</a:rPr>
                <a:t>. 2017</a:t>
              </a:r>
            </a:p>
            <a:p>
              <a:pPr algn="ctr" fontAlgn="ctr"/>
              <a:endParaRPr lang="it-IT" sz="5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 fontAlgn="ctr"/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</a:rPr>
                <a:t>11.929.582</a:t>
              </a:r>
              <a:endParaRPr lang="it-IT" sz="14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1423719" y="1052736"/>
              <a:ext cx="352839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Febbraio 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3.009.567</a:t>
              </a:r>
              <a:endParaRPr lang="it-IT" sz="1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2864519" y="1052700"/>
              <a:ext cx="352839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Marzo 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3.748.352</a:t>
              </a:r>
              <a:endParaRPr lang="it-IT" sz="1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4343569" y="1052628"/>
              <a:ext cx="352839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Aprile 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3.917.345</a:t>
              </a:r>
              <a:endParaRPr lang="it-IT" sz="14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15" name="Grafico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44241735"/>
                </p:ext>
              </p:extLst>
            </p:nvPr>
          </p:nvGraphicFramePr>
          <p:xfrm>
            <a:off x="839416" y="1652792"/>
            <a:ext cx="10513168" cy="53066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5796930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6"/>
          <p:cNvSpPr txBox="1">
            <a:spLocks noChangeArrowheads="1"/>
          </p:cNvSpPr>
          <p:nvPr/>
        </p:nvSpPr>
        <p:spPr bwMode="auto">
          <a:xfrm>
            <a:off x="1415480" y="185130"/>
            <a:ext cx="947371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Trend storico del peso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% delle diverse tipologie di avvisi, sulla base della durata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ad Aprile di ciascun anno </a:t>
            </a:r>
            <a:r>
              <a:rPr lang="it-IT" altLang="it-IT" sz="18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</a:t>
            </a:r>
            <a:r>
              <a:rPr lang="it-IT" altLang="it-IT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secondi)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529550"/>
              </p:ext>
            </p:extLst>
          </p:nvPr>
        </p:nvGraphicFramePr>
        <p:xfrm>
          <a:off x="865997" y="1052736"/>
          <a:ext cx="10460007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395966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5366" y="-2228"/>
            <a:ext cx="9144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Fatturato Totale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(in migliaia di euro)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Trend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mensile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Gennaio 2007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Aprile 2018</a:t>
            </a:r>
            <a:endParaRPr lang="it-IT" altLang="it-IT" sz="1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446450" y="1123957"/>
            <a:ext cx="11299101" cy="5763060"/>
            <a:chOff x="427319" y="1123957"/>
            <a:chExt cx="11299101" cy="5763060"/>
          </a:xfrm>
        </p:grpSpPr>
        <p:grpSp>
          <p:nvGrpSpPr>
            <p:cNvPr id="2" name="Gruppo 1"/>
            <p:cNvGrpSpPr/>
            <p:nvPr/>
          </p:nvGrpSpPr>
          <p:grpSpPr>
            <a:xfrm>
              <a:off x="1186233" y="1123957"/>
              <a:ext cx="10540187" cy="4712796"/>
              <a:chOff x="1186233" y="1123957"/>
              <a:chExt cx="10540187" cy="4712796"/>
            </a:xfrm>
          </p:grpSpPr>
          <p:sp>
            <p:nvSpPr>
              <p:cNvPr id="34" name="Rettangolo 33"/>
              <p:cNvSpPr/>
              <p:nvPr/>
            </p:nvSpPr>
            <p:spPr bwMode="auto">
              <a:xfrm>
                <a:off x="6627900" y="1444184"/>
                <a:ext cx="907200" cy="4388400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36" name="Rettangolo 35"/>
              <p:cNvSpPr/>
              <p:nvPr/>
            </p:nvSpPr>
            <p:spPr bwMode="auto">
              <a:xfrm>
                <a:off x="2995828" y="1447525"/>
                <a:ext cx="907200" cy="4388400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it-IT" dirty="0"/>
              </a:p>
            </p:txBody>
          </p:sp>
          <p:sp>
            <p:nvSpPr>
              <p:cNvPr id="37" name="Rettangolo 36"/>
              <p:cNvSpPr/>
              <p:nvPr/>
            </p:nvSpPr>
            <p:spPr bwMode="auto">
              <a:xfrm>
                <a:off x="1186233" y="1448353"/>
                <a:ext cx="907200" cy="4388400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38" name="Rettangolo 37"/>
              <p:cNvSpPr/>
              <p:nvPr/>
            </p:nvSpPr>
            <p:spPr bwMode="auto">
              <a:xfrm>
                <a:off x="4816362" y="1447527"/>
                <a:ext cx="907200" cy="4388400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48" name="CasellaDiTesto 47"/>
              <p:cNvSpPr txBox="1"/>
              <p:nvPr/>
            </p:nvSpPr>
            <p:spPr>
              <a:xfrm>
                <a:off x="1204106" y="1125929"/>
                <a:ext cx="864000" cy="272770"/>
              </a:xfrm>
              <a:prstGeom prst="rect">
                <a:avLst/>
              </a:prstGeom>
              <a:solidFill>
                <a:srgbClr val="D9D9D9">
                  <a:alpha val="20000"/>
                </a:srgbClr>
              </a:solidFill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2007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Rettangolo 49"/>
              <p:cNvSpPr/>
              <p:nvPr/>
            </p:nvSpPr>
            <p:spPr bwMode="auto">
              <a:xfrm>
                <a:off x="8446855" y="1446995"/>
                <a:ext cx="907200" cy="4388400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54" name="Rettangolo 53"/>
              <p:cNvSpPr/>
              <p:nvPr/>
            </p:nvSpPr>
            <p:spPr bwMode="auto">
              <a:xfrm>
                <a:off x="10263477" y="1443582"/>
                <a:ext cx="907200" cy="4388400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23" name="CasellaDiTesto 22"/>
              <p:cNvSpPr txBox="1"/>
              <p:nvPr/>
            </p:nvSpPr>
            <p:spPr>
              <a:xfrm>
                <a:off x="2123232" y="1127595"/>
                <a:ext cx="846000" cy="272770"/>
              </a:xfrm>
              <a:prstGeom prst="rect">
                <a:avLst/>
              </a:prstGeom>
              <a:noFill/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2008</a:t>
                </a:r>
              </a:p>
            </p:txBody>
          </p:sp>
          <p:sp>
            <p:nvSpPr>
              <p:cNvPr id="24" name="CasellaDiTesto 23"/>
              <p:cNvSpPr txBox="1"/>
              <p:nvPr/>
            </p:nvSpPr>
            <p:spPr>
              <a:xfrm>
                <a:off x="3030282" y="1128414"/>
                <a:ext cx="864000" cy="272770"/>
              </a:xfrm>
              <a:prstGeom prst="rect">
                <a:avLst/>
              </a:prstGeom>
              <a:solidFill>
                <a:srgbClr val="D9D9D9">
                  <a:alpha val="20000"/>
                </a:srgbClr>
              </a:solidFill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2009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CasellaDiTesto 27"/>
              <p:cNvSpPr txBox="1"/>
              <p:nvPr/>
            </p:nvSpPr>
            <p:spPr>
              <a:xfrm>
                <a:off x="4847355" y="1128414"/>
                <a:ext cx="864000" cy="272770"/>
              </a:xfrm>
              <a:prstGeom prst="rect">
                <a:avLst/>
              </a:prstGeom>
              <a:solidFill>
                <a:srgbClr val="D9D9D9">
                  <a:alpha val="20000"/>
                </a:srgbClr>
              </a:solidFill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2011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CasellaDiTesto 29"/>
              <p:cNvSpPr txBox="1"/>
              <p:nvPr/>
            </p:nvSpPr>
            <p:spPr>
              <a:xfrm>
                <a:off x="3955169" y="1127261"/>
                <a:ext cx="846000" cy="272770"/>
              </a:xfrm>
              <a:prstGeom prst="rect">
                <a:avLst/>
              </a:prstGeom>
              <a:noFill/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2010</a:t>
                </a:r>
              </a:p>
            </p:txBody>
          </p:sp>
          <p:sp>
            <p:nvSpPr>
              <p:cNvPr id="35" name="CasellaDiTesto 34"/>
              <p:cNvSpPr txBox="1"/>
              <p:nvPr/>
            </p:nvSpPr>
            <p:spPr>
              <a:xfrm>
                <a:off x="5769703" y="1125379"/>
                <a:ext cx="846000" cy="272770"/>
              </a:xfrm>
              <a:prstGeom prst="rect">
                <a:avLst/>
              </a:prstGeom>
              <a:noFill/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2012</a:t>
                </a:r>
              </a:p>
            </p:txBody>
          </p:sp>
          <p:sp>
            <p:nvSpPr>
              <p:cNvPr id="40" name="CasellaDiTesto 39"/>
              <p:cNvSpPr txBox="1"/>
              <p:nvPr/>
            </p:nvSpPr>
            <p:spPr>
              <a:xfrm>
                <a:off x="6663060" y="1128554"/>
                <a:ext cx="864000" cy="272770"/>
              </a:xfrm>
              <a:prstGeom prst="rect">
                <a:avLst/>
              </a:prstGeom>
              <a:solidFill>
                <a:srgbClr val="D9D9D9">
                  <a:alpha val="20000"/>
                </a:srgbClr>
              </a:solidFill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2013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CasellaDiTesto 40"/>
              <p:cNvSpPr txBox="1"/>
              <p:nvPr/>
            </p:nvSpPr>
            <p:spPr>
              <a:xfrm>
                <a:off x="7577667" y="1127307"/>
                <a:ext cx="846000" cy="272770"/>
              </a:xfrm>
              <a:prstGeom prst="rect">
                <a:avLst/>
              </a:prstGeom>
              <a:noFill/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2014</a:t>
                </a:r>
              </a:p>
            </p:txBody>
          </p:sp>
          <p:sp>
            <p:nvSpPr>
              <p:cNvPr id="42" name="CasellaDiTesto 41"/>
              <p:cNvSpPr txBox="1"/>
              <p:nvPr/>
            </p:nvSpPr>
            <p:spPr>
              <a:xfrm>
                <a:off x="8487697" y="1129052"/>
                <a:ext cx="864000" cy="272770"/>
              </a:xfrm>
              <a:prstGeom prst="rect">
                <a:avLst/>
              </a:prstGeom>
              <a:solidFill>
                <a:srgbClr val="D9D9D9">
                  <a:alpha val="20000"/>
                </a:srgbClr>
              </a:solidFill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2015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CasellaDiTesto 56"/>
              <p:cNvSpPr txBox="1"/>
              <p:nvPr/>
            </p:nvSpPr>
            <p:spPr>
              <a:xfrm>
                <a:off x="9399195" y="1123957"/>
                <a:ext cx="846000" cy="272770"/>
              </a:xfrm>
              <a:prstGeom prst="rect">
                <a:avLst/>
              </a:prstGeom>
              <a:noFill/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2016</a:t>
                </a:r>
              </a:p>
            </p:txBody>
          </p:sp>
          <p:sp>
            <p:nvSpPr>
              <p:cNvPr id="58" name="CasellaDiTesto 57"/>
              <p:cNvSpPr txBox="1"/>
              <p:nvPr/>
            </p:nvSpPr>
            <p:spPr>
              <a:xfrm>
                <a:off x="10300506" y="1125578"/>
                <a:ext cx="864000" cy="272770"/>
              </a:xfrm>
              <a:prstGeom prst="rect">
                <a:avLst/>
              </a:prstGeom>
              <a:solidFill>
                <a:srgbClr val="D9D9D9">
                  <a:alpha val="20000"/>
                </a:srgbClr>
              </a:solidFill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2017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CasellaDiTesto 28"/>
              <p:cNvSpPr txBox="1"/>
              <p:nvPr/>
            </p:nvSpPr>
            <p:spPr>
              <a:xfrm>
                <a:off x="11222420" y="1123957"/>
                <a:ext cx="504000" cy="261610"/>
              </a:xfrm>
              <a:prstGeom prst="rect">
                <a:avLst/>
              </a:prstGeom>
              <a:noFill/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2018</a:t>
                </a:r>
              </a:p>
            </p:txBody>
          </p:sp>
        </p:grpSp>
        <p:graphicFrame>
          <p:nvGraphicFramePr>
            <p:cNvPr id="25" name="Grafico 2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46964221"/>
                </p:ext>
              </p:extLst>
            </p:nvPr>
          </p:nvGraphicFramePr>
          <p:xfrm>
            <a:off x="427319" y="1293042"/>
            <a:ext cx="11123301" cy="55939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7101676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0"/>
            <a:ext cx="9144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      Fatturato Totale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(in migliaia di euro)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Media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mobile Gennaio 2007 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Aprile 2018</a:t>
            </a:r>
            <a:endParaRPr lang="it-IT" altLang="it-IT" sz="16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468354" y="1191139"/>
            <a:ext cx="11255292" cy="5500895"/>
            <a:chOff x="407368" y="1191139"/>
            <a:chExt cx="11255292" cy="5500895"/>
          </a:xfrm>
        </p:grpSpPr>
        <p:grpSp>
          <p:nvGrpSpPr>
            <p:cNvPr id="3" name="Gruppo 2"/>
            <p:cNvGrpSpPr/>
            <p:nvPr/>
          </p:nvGrpSpPr>
          <p:grpSpPr>
            <a:xfrm>
              <a:off x="770666" y="1191139"/>
              <a:ext cx="10856434" cy="5148210"/>
              <a:chOff x="770666" y="1191139"/>
              <a:chExt cx="10856434" cy="5148210"/>
            </a:xfrm>
          </p:grpSpPr>
          <p:sp>
            <p:nvSpPr>
              <p:cNvPr id="25" name="Rettangolo 24"/>
              <p:cNvSpPr/>
              <p:nvPr/>
            </p:nvSpPr>
            <p:spPr bwMode="auto">
              <a:xfrm>
                <a:off x="7113616" y="1575143"/>
                <a:ext cx="997200" cy="4334400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30" name="Rettangolo 29"/>
              <p:cNvSpPr/>
              <p:nvPr/>
            </p:nvSpPr>
            <p:spPr bwMode="auto">
              <a:xfrm>
                <a:off x="3128167" y="1557847"/>
                <a:ext cx="997200" cy="4345200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it-IT" dirty="0"/>
              </a:p>
            </p:txBody>
          </p:sp>
          <p:sp>
            <p:nvSpPr>
              <p:cNvPr id="31" name="Rettangolo 30"/>
              <p:cNvSpPr/>
              <p:nvPr/>
            </p:nvSpPr>
            <p:spPr bwMode="auto">
              <a:xfrm>
                <a:off x="1147122" y="1558675"/>
                <a:ext cx="997200" cy="4345200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32" name="Rettangolo 31"/>
              <p:cNvSpPr/>
              <p:nvPr/>
            </p:nvSpPr>
            <p:spPr bwMode="auto">
              <a:xfrm>
                <a:off x="5120151" y="1557849"/>
                <a:ext cx="997200" cy="4345200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33" name="CasellaDiTesto 32"/>
              <p:cNvSpPr txBox="1"/>
              <p:nvPr/>
            </p:nvSpPr>
            <p:spPr>
              <a:xfrm>
                <a:off x="1183410" y="1193111"/>
                <a:ext cx="936000" cy="261610"/>
              </a:xfrm>
              <a:prstGeom prst="rect">
                <a:avLst/>
              </a:prstGeom>
              <a:solidFill>
                <a:srgbClr val="D9D9D9">
                  <a:alpha val="20000"/>
                </a:srgbClr>
              </a:solidFill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2008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ttangolo 33"/>
              <p:cNvSpPr/>
              <p:nvPr/>
            </p:nvSpPr>
            <p:spPr bwMode="auto">
              <a:xfrm>
                <a:off x="9102434" y="1577954"/>
                <a:ext cx="993600" cy="4334400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it-IT"/>
              </a:p>
            </p:txBody>
          </p:sp>
          <p:graphicFrame>
            <p:nvGraphicFramePr>
              <p:cNvPr id="40" name="Grafico 39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99051884"/>
                  </p:ext>
                </p:extLst>
              </p:nvPr>
            </p:nvGraphicFramePr>
            <p:xfrm>
              <a:off x="770666" y="1565301"/>
              <a:ext cx="10799572" cy="477404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41" name="Rettangolo 40"/>
              <p:cNvSpPr/>
              <p:nvPr/>
            </p:nvSpPr>
            <p:spPr bwMode="auto">
              <a:xfrm>
                <a:off x="11080663" y="1568826"/>
                <a:ext cx="331200" cy="4334400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42" name="CasellaDiTesto 41"/>
              <p:cNvSpPr txBox="1"/>
              <p:nvPr/>
            </p:nvSpPr>
            <p:spPr>
              <a:xfrm>
                <a:off x="2190801" y="1194777"/>
                <a:ext cx="900000" cy="261610"/>
              </a:xfrm>
              <a:prstGeom prst="rect">
                <a:avLst/>
              </a:prstGeom>
              <a:noFill/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2009</a:t>
                </a:r>
              </a:p>
            </p:txBody>
          </p:sp>
          <p:sp>
            <p:nvSpPr>
              <p:cNvPr id="46" name="CasellaDiTesto 45"/>
              <p:cNvSpPr txBox="1"/>
              <p:nvPr/>
            </p:nvSpPr>
            <p:spPr>
              <a:xfrm>
                <a:off x="3161986" y="1195596"/>
                <a:ext cx="936000" cy="261610"/>
              </a:xfrm>
              <a:prstGeom prst="rect">
                <a:avLst/>
              </a:prstGeom>
              <a:solidFill>
                <a:srgbClr val="D9D9D9">
                  <a:alpha val="20000"/>
                </a:srgbClr>
              </a:solidFill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2010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CasellaDiTesto 46"/>
              <p:cNvSpPr txBox="1"/>
              <p:nvPr/>
            </p:nvSpPr>
            <p:spPr>
              <a:xfrm>
                <a:off x="5158129" y="1195596"/>
                <a:ext cx="936000" cy="261610"/>
              </a:xfrm>
              <a:prstGeom prst="rect">
                <a:avLst/>
              </a:prstGeom>
              <a:solidFill>
                <a:srgbClr val="D9D9D9">
                  <a:alpha val="20000"/>
                </a:srgbClr>
              </a:solidFill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2012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CasellaDiTesto 47"/>
              <p:cNvSpPr txBox="1"/>
              <p:nvPr/>
            </p:nvSpPr>
            <p:spPr>
              <a:xfrm>
                <a:off x="4174503" y="1194443"/>
                <a:ext cx="900000" cy="261610"/>
              </a:xfrm>
              <a:prstGeom prst="rect">
                <a:avLst/>
              </a:prstGeom>
              <a:noFill/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2011</a:t>
                </a:r>
              </a:p>
            </p:txBody>
          </p:sp>
          <p:sp>
            <p:nvSpPr>
              <p:cNvPr id="49" name="CasellaDiTesto 48"/>
              <p:cNvSpPr txBox="1"/>
              <p:nvPr/>
            </p:nvSpPr>
            <p:spPr>
              <a:xfrm>
                <a:off x="6173822" y="1192561"/>
                <a:ext cx="900000" cy="261610"/>
              </a:xfrm>
              <a:prstGeom prst="rect">
                <a:avLst/>
              </a:prstGeom>
              <a:noFill/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2013</a:t>
                </a:r>
              </a:p>
            </p:txBody>
          </p:sp>
          <p:sp>
            <p:nvSpPr>
              <p:cNvPr id="50" name="CasellaDiTesto 49"/>
              <p:cNvSpPr txBox="1"/>
              <p:nvPr/>
            </p:nvSpPr>
            <p:spPr>
              <a:xfrm>
                <a:off x="7154809" y="1195736"/>
                <a:ext cx="936000" cy="261610"/>
              </a:xfrm>
              <a:prstGeom prst="rect">
                <a:avLst/>
              </a:prstGeom>
              <a:solidFill>
                <a:srgbClr val="D9D9D9">
                  <a:alpha val="20000"/>
                </a:srgbClr>
              </a:solidFill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2014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CasellaDiTesto 50"/>
              <p:cNvSpPr txBox="1"/>
              <p:nvPr/>
            </p:nvSpPr>
            <p:spPr>
              <a:xfrm>
                <a:off x="8162126" y="1194489"/>
                <a:ext cx="900000" cy="261610"/>
              </a:xfrm>
              <a:prstGeom prst="rect">
                <a:avLst/>
              </a:prstGeom>
              <a:noFill/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2015</a:t>
                </a:r>
              </a:p>
            </p:txBody>
          </p:sp>
          <p:sp>
            <p:nvSpPr>
              <p:cNvPr id="52" name="CasellaDiTesto 51"/>
              <p:cNvSpPr txBox="1"/>
              <p:nvPr/>
            </p:nvSpPr>
            <p:spPr>
              <a:xfrm>
                <a:off x="9129941" y="1196234"/>
                <a:ext cx="936000" cy="261610"/>
              </a:xfrm>
              <a:prstGeom prst="rect">
                <a:avLst/>
              </a:prstGeom>
              <a:solidFill>
                <a:srgbClr val="D9D9D9">
                  <a:alpha val="20000"/>
                </a:srgbClr>
              </a:solidFill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2016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CasellaDiTesto 52"/>
              <p:cNvSpPr txBox="1"/>
              <p:nvPr/>
            </p:nvSpPr>
            <p:spPr>
              <a:xfrm>
                <a:off x="10124624" y="1191139"/>
                <a:ext cx="936000" cy="261610"/>
              </a:xfrm>
              <a:prstGeom prst="rect">
                <a:avLst/>
              </a:prstGeom>
              <a:noFill/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2017</a:t>
                </a:r>
              </a:p>
            </p:txBody>
          </p:sp>
          <p:sp>
            <p:nvSpPr>
              <p:cNvPr id="54" name="CasellaDiTesto 53"/>
              <p:cNvSpPr txBox="1"/>
              <p:nvPr/>
            </p:nvSpPr>
            <p:spPr>
              <a:xfrm>
                <a:off x="11105698" y="1191139"/>
                <a:ext cx="521402" cy="261610"/>
              </a:xfrm>
              <a:prstGeom prst="rect">
                <a:avLst/>
              </a:prstGeom>
              <a:solidFill>
                <a:srgbClr val="D9D9D9">
                  <a:alpha val="20000"/>
                </a:srgbClr>
              </a:solidFill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2018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aphicFrame>
          <p:nvGraphicFramePr>
            <p:cNvPr id="24" name="Grafico 2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13604536"/>
                </p:ext>
              </p:extLst>
            </p:nvPr>
          </p:nvGraphicFramePr>
          <p:xfrm>
            <a:off x="407368" y="1460370"/>
            <a:ext cx="11255292" cy="52316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1276590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ply Consulting PRESENTATION WHITE 4.3">
  <a:themeElements>
    <a:clrScheme name="Impostazioni personalizzate 150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76B8A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ply_ppt_template_black_4.3-TRIPLESENSE-CLD-rev.pptx" id="{5300BBF0-B928-40B7-A4F0-B85F7BB21587}" vid="{87529293-EB9D-4693-B12D-DC576F2C49D1}"/>
    </a:ext>
  </a:extLst>
</a:theme>
</file>

<file path=ppt/theme/theme4.xml><?xml version="1.0" encoding="utf-8"?>
<a:theme xmlns:a="http://schemas.openxmlformats.org/drawingml/2006/main" name="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5.xml><?xml version="1.0" encoding="utf-8"?>
<a:theme xmlns:a="http://schemas.openxmlformats.org/drawingml/2006/main" name="1_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23309</TotalTime>
  <Words>890</Words>
  <Application>Microsoft Office PowerPoint</Application>
  <PresentationFormat>Widescreen</PresentationFormat>
  <Paragraphs>729</Paragraphs>
  <Slides>10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5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20" baseType="lpstr">
      <vt:lpstr>Arial</vt:lpstr>
      <vt:lpstr>Arial Black</vt:lpstr>
      <vt:lpstr>Verdana</vt:lpstr>
      <vt:lpstr>Wingdings</vt:lpstr>
      <vt:lpstr>1_Default Design</vt:lpstr>
      <vt:lpstr>2_Default Design</vt:lpstr>
      <vt:lpstr>Reply Consulting PRESENTATION WHITE 4.3</vt:lpstr>
      <vt:lpstr>Reply</vt:lpstr>
      <vt:lpstr>1_Reply</vt:lpstr>
      <vt:lpstr>think-cell Folie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</vt:lpstr>
    </vt:vector>
  </TitlesOfParts>
  <Company>Reply Consulting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Dati Mensili Osservatorio Stampa</dc:title>
  <dc:creator>FCP</dc:creator>
  <cp:lastModifiedBy>Selvaggi Laura</cp:lastModifiedBy>
  <cp:revision>2011</cp:revision>
  <cp:lastPrinted>2018-05-17T12:47:01Z</cp:lastPrinted>
  <dcterms:created xsi:type="dcterms:W3CDTF">2006-03-29T09:09:15Z</dcterms:created>
  <dcterms:modified xsi:type="dcterms:W3CDTF">2018-05-17T16:46:17Z</dcterms:modified>
</cp:coreProperties>
</file>