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663" r:id="rId2"/>
    <p:sldMasterId id="2147483696" r:id="rId3"/>
    <p:sldMasterId id="2147483712" r:id="rId4"/>
  </p:sldMasterIdLst>
  <p:notesMasterIdLst>
    <p:notesMasterId r:id="rId15"/>
  </p:notesMasterIdLst>
  <p:handoutMasterIdLst>
    <p:handoutMasterId r:id="rId16"/>
  </p:handoutMasterIdLst>
  <p:sldIdLst>
    <p:sldId id="407" r:id="rId5"/>
    <p:sldId id="396" r:id="rId6"/>
    <p:sldId id="389" r:id="rId7"/>
    <p:sldId id="393" r:id="rId8"/>
    <p:sldId id="373" r:id="rId9"/>
    <p:sldId id="411" r:id="rId10"/>
    <p:sldId id="410" r:id="rId11"/>
    <p:sldId id="387" r:id="rId12"/>
    <p:sldId id="388" r:id="rId13"/>
    <p:sldId id="408" r:id="rId14"/>
  </p:sldIdLst>
  <p:sldSz cx="12192000" cy="6858000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1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stelli Chiara" initials="CC" lastIdx="3" clrIdx="0"/>
  <p:cmAuthor id="1" name="Selvaggi Laura" initials="SL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A"/>
    <a:srgbClr val="FDE88D"/>
    <a:srgbClr val="002060"/>
    <a:srgbClr val="00266B"/>
    <a:srgbClr val="FFD88B"/>
    <a:srgbClr val="EE832A"/>
    <a:srgbClr val="FFB219"/>
    <a:srgbClr val="FFB400"/>
    <a:srgbClr val="FFDC95"/>
    <a:srgbClr val="DB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94364" autoAdjust="0"/>
  </p:normalViewPr>
  <p:slideViewPr>
    <p:cSldViewPr>
      <p:cViewPr varScale="1">
        <p:scale>
          <a:sx n="61" d="100"/>
          <a:sy n="61" d="100"/>
        </p:scale>
        <p:origin x="1052" y="44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898" y="4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12.%20Dicembre\Elaborati%20finali\Secondi%20di%20Avvisi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lienti\FCP\2.%20ASSORADIO\dati\2018\12.%20Dicembre%202018\File%20di%20lavoro\Secondi%20di%20Avvis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Radio\2018\12.%20Dicembre\Elaborati%20finali\Trend%20Fatturato%20Totale%20per%20tabell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lienti\FCP\AssoRadio\dati\2016\02_Febbraio\Elaborati%20finali\Trend%20Fatturato%20Totale%20per%20tabelle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.sacchi\Documents\Clienti%20-%20FCP\AssoRadio\2018\12.%20Dicembre\Elaborati%20finali\Trend%20Fatturato%20Totale%20per%20tabell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458333333333333E-2"/>
          <c:y val="5.9235225327065794E-2"/>
          <c:w val="0.9770833333333333"/>
          <c:h val="0.80539638414955261"/>
        </c:manualLayout>
      </c:layout>
      <c:barChart>
        <c:barDir val="col"/>
        <c:grouping val="percentStacked"/>
        <c:varyColors val="0"/>
        <c:ser>
          <c:idx val="0"/>
          <c:order val="0"/>
          <c:tx>
            <c:v>&lt; 15" - Nazionale</c:v>
          </c:tx>
          <c:spPr>
            <a:solidFill>
              <a:srgbClr val="33CCCC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C-C8AF-4005-8FDB-65E0C2FED18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D-C8AF-4005-8FDB-65E0C2FED18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E-C8AF-4005-8FDB-65E0C2FED18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F-C8AF-4005-8FDB-65E0C2FED18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0-C8AF-4005-8FDB-65E0C2FED18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1-C8AF-4005-8FDB-65E0C2FED18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0,7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2-C8AF-4005-8FDB-65E0C2FED186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3-C8AF-4005-8FDB-65E0C2FED186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0,6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4-C8AF-4005-8FDB-65E0C2FED186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5-C8AF-4005-8FDB-65E0C2FED186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6-C8AF-4005-8FDB-65E0C2FED186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0,4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7-C8AF-4005-8FDB-65E0C2FED186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8-C8AF-4005-8FDB-65E0C2FED186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49-C8AF-4005-8FDB-65E0C2FED1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(grafico!$B$2:$N$2,grafico!$O$2:$P$2)</c:f>
              <c:numCache>
                <c:formatCode>0.0%</c:formatCode>
                <c:ptCount val="15"/>
                <c:pt idx="0">
                  <c:v>1.99347816562455E-3</c:v>
                </c:pt>
                <c:pt idx="1">
                  <c:v>1.3128636256598278E-2</c:v>
                </c:pt>
                <c:pt idx="2">
                  <c:v>6.3366514137412925E-3</c:v>
                </c:pt>
                <c:pt idx="3">
                  <c:v>1.0353951464576135E-2</c:v>
                </c:pt>
                <c:pt idx="4">
                  <c:v>1.4059612488638613E-2</c:v>
                </c:pt>
                <c:pt idx="5">
                  <c:v>8.0094082693736076E-3</c:v>
                </c:pt>
                <c:pt idx="6">
                  <c:v>6.9172902028564968E-3</c:v>
                </c:pt>
                <c:pt idx="7">
                  <c:v>2.8429945127366966E-3</c:v>
                </c:pt>
                <c:pt idx="8">
                  <c:v>5.698008935668979E-3</c:v>
                </c:pt>
                <c:pt idx="9">
                  <c:v>8.7094289711581313E-3</c:v>
                </c:pt>
                <c:pt idx="10">
                  <c:v>1.1231104926255255E-2</c:v>
                </c:pt>
                <c:pt idx="11">
                  <c:v>3.9796231326815331E-3</c:v>
                </c:pt>
                <c:pt idx="13">
                  <c:v>9.0431116093829585E-3</c:v>
                </c:pt>
                <c:pt idx="14">
                  <c:v>8.2052450025874683E-3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AF-4005-8FDB-65E0C2FED186}"/>
            </c:ext>
          </c:extLst>
        </c:ser>
        <c:ser>
          <c:idx val="1"/>
          <c:order val="1"/>
          <c:tx>
            <c:v>15" - Nazionale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11,7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F-C8AF-4005-8FDB-65E0C2FED18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0-C8AF-4005-8FDB-65E0C2FED18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12,4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4FC-44A1-96C3-6BC96356F861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14,0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1-C8AF-4005-8FDB-65E0C2FED18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18,3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2-C8AF-4005-8FDB-65E0C2FED18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17,5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3-C8AF-4005-8FDB-65E0C2FED18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21,3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4-C8AF-4005-8FDB-65E0C2FED186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17,2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5-C8AF-4005-8FDB-65E0C2FED186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14,6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6-C8AF-4005-8FDB-65E0C2FED186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12,7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7-C8AF-4005-8FDB-65E0C2FED186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13,1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8-C8AF-4005-8FDB-65E0C2FED186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17,8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9-C8AF-4005-8FDB-65E0C2FED186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14,9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A-C8AF-4005-8FDB-65E0C2FED186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15,2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3B-C8AF-4005-8FDB-65E0C2FED1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(grafico!$B$3:$N$3,grafico!$O$3:$P$3)</c:f>
              <c:numCache>
                <c:formatCode>0.0%</c:formatCode>
                <c:ptCount val="15"/>
                <c:pt idx="0">
                  <c:v>0.11679215877724994</c:v>
                </c:pt>
                <c:pt idx="1">
                  <c:v>0.12124757915028549</c:v>
                </c:pt>
                <c:pt idx="2">
                  <c:v>0.12418257410189865</c:v>
                </c:pt>
                <c:pt idx="3">
                  <c:v>0.14034505513300463</c:v>
                </c:pt>
                <c:pt idx="4">
                  <c:v>0.18301928217443095</c:v>
                </c:pt>
                <c:pt idx="5">
                  <c:v>0.17540696954691756</c:v>
                </c:pt>
                <c:pt idx="6">
                  <c:v>0.21299153566223986</c:v>
                </c:pt>
                <c:pt idx="7">
                  <c:v>0.17203209217628998</c:v>
                </c:pt>
                <c:pt idx="8">
                  <c:v>0.14607398206615896</c:v>
                </c:pt>
                <c:pt idx="9">
                  <c:v>0.12738216068220254</c:v>
                </c:pt>
                <c:pt idx="10">
                  <c:v>0.13073351287761056</c:v>
                </c:pt>
                <c:pt idx="11">
                  <c:v>0.17843569047554655</c:v>
                </c:pt>
                <c:pt idx="13">
                  <c:v>0.14851569619517202</c:v>
                </c:pt>
                <c:pt idx="14">
                  <c:v>0.15159021505016995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AF-4005-8FDB-65E0C2FED186}"/>
            </c:ext>
          </c:extLst>
        </c:ser>
        <c:ser>
          <c:idx val="2"/>
          <c:order val="2"/>
          <c:tx>
            <c:v>20" - Nazionale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C8AF-4005-8FDB-65E0C2FED18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13,5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2-C8AF-4005-8FDB-65E0C2FED18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13,2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3-C8AF-4005-8FDB-65E0C2FED18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15,3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4-C8AF-4005-8FDB-65E0C2FED18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14,2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5-C8AF-4005-8FDB-65E0C2FED18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12,7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6-C8AF-4005-8FDB-65E0C2FED18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14,4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7-C8AF-4005-8FDB-65E0C2FED186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11,2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8-C8AF-4005-8FDB-65E0C2FED186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10,7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9-C8AF-4005-8FDB-65E0C2FED186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A-C8AF-4005-8FDB-65E0C2FED186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14,3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B-C8AF-4005-8FDB-65E0C2FED186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12,5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C-C8AF-4005-8FDB-65E0C2FED186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13,1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D-C8AF-4005-8FDB-65E0C2FED186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13,3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E-C8AF-4005-8FDB-65E0C2FED1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(grafico!$B$4:$N$4,grafico!$O$4:$P$4)</c:f>
              <c:numCache>
                <c:formatCode>0.0%</c:formatCode>
                <c:ptCount val="15"/>
                <c:pt idx="0">
                  <c:v>0.13868286485031703</c:v>
                </c:pt>
                <c:pt idx="1">
                  <c:v>0.13467414059212382</c:v>
                </c:pt>
                <c:pt idx="2">
                  <c:v>0.13194598586258707</c:v>
                </c:pt>
                <c:pt idx="3">
                  <c:v>0.15331302195747376</c:v>
                </c:pt>
                <c:pt idx="4">
                  <c:v>0.14212860613606523</c:v>
                </c:pt>
                <c:pt idx="5">
                  <c:v>0.12735722538582156</c:v>
                </c:pt>
                <c:pt idx="6">
                  <c:v>0.14447659445584807</c:v>
                </c:pt>
                <c:pt idx="7">
                  <c:v>0.11219892039209801</c:v>
                </c:pt>
                <c:pt idx="8">
                  <c:v>0.10672118451309809</c:v>
                </c:pt>
                <c:pt idx="9">
                  <c:v>0.12146768303719246</c:v>
                </c:pt>
                <c:pt idx="10">
                  <c:v>0.14286548626477497</c:v>
                </c:pt>
                <c:pt idx="11">
                  <c:v>0.12507962411090007</c:v>
                </c:pt>
                <c:pt idx="13">
                  <c:v>0.13062075712323001</c:v>
                </c:pt>
                <c:pt idx="14">
                  <c:v>0.13250246637918908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AF-4005-8FDB-65E0C2FED186}"/>
            </c:ext>
          </c:extLst>
        </c:ser>
        <c:ser>
          <c:idx val="3"/>
          <c:order val="3"/>
          <c:tx>
            <c:v>25" e 30" - Nazionale</c:v>
          </c:tx>
          <c:spPr>
            <a:solidFill>
              <a:srgbClr val="00467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73,4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C8AF-4005-8FDB-65E0C2FED18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72,0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C8AF-4005-8FDB-65E0C2FED18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71,9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C8AF-4005-8FDB-65E0C2FED18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68,6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C8AF-4005-8FDB-65E0C2FED18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64,7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C8AF-4005-8FDB-65E0C2FED18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68,1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C8AF-4005-8FDB-65E0C2FED18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62,9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C8AF-4005-8FDB-65E0C2FED186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71,0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C8AF-4005-8FDB-65E0C2FED186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73,1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C8AF-4005-8FDB-65E0C2FED186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72,0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C8AF-4005-8FDB-65E0C2FED186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68,2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C8AF-4005-8FDB-65E0C2FED186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65,9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C8AF-4005-8FDB-65E0C2FED186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69,0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C8AF-4005-8FDB-65E0C2FED186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69,2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C8AF-4005-8FDB-65E0C2FED1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(grafico!$B$5:$N$5,grafico!$O$5:$P$5)</c:f>
              <c:numCache>
                <c:formatCode>0.0%</c:formatCode>
                <c:ptCount val="15"/>
                <c:pt idx="0">
                  <c:v>0.73382215796358541</c:v>
                </c:pt>
                <c:pt idx="1">
                  <c:v>0.71963845101488866</c:v>
                </c:pt>
                <c:pt idx="2">
                  <c:v>0.71937534148340387</c:v>
                </c:pt>
                <c:pt idx="3">
                  <c:v>0.68582292343411166</c:v>
                </c:pt>
                <c:pt idx="4">
                  <c:v>0.64658015457421147</c:v>
                </c:pt>
                <c:pt idx="5">
                  <c:v>0.6810674052983412</c:v>
                </c:pt>
                <c:pt idx="6">
                  <c:v>0.62935433434363142</c:v>
                </c:pt>
                <c:pt idx="7">
                  <c:v>0.71040542075102098</c:v>
                </c:pt>
                <c:pt idx="8">
                  <c:v>0.73100630542532496</c:v>
                </c:pt>
                <c:pt idx="9">
                  <c:v>0.72049314662156883</c:v>
                </c:pt>
                <c:pt idx="10">
                  <c:v>0.68227491352497116</c:v>
                </c:pt>
                <c:pt idx="11">
                  <c:v>0.65857814210983323</c:v>
                </c:pt>
                <c:pt idx="13">
                  <c:v>0.69048609733069255</c:v>
                </c:pt>
                <c:pt idx="14">
                  <c:v>0.69163226873086892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8AF-4005-8FDB-65E0C2FED186}"/>
            </c:ext>
          </c:extLst>
        </c:ser>
        <c:ser>
          <c:idx val="4"/>
          <c:order val="4"/>
          <c:tx>
            <c:v>&gt; 30" - Nazionale</c:v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0,9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8AF-4005-8FDB-65E0C2FED18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C8AF-4005-8FDB-65E0C2FED18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8AF-4005-8FDB-65E0C2FED18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1,0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8AF-4005-8FDB-65E0C2FED18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C8AF-4005-8FDB-65E0C2FED18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0,8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C8AF-4005-8FDB-65E0C2FED18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C8AF-4005-8FDB-65E0C2FED186}"/>
                </c:ext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0,3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C8AF-4005-8FDB-65E0C2FED186}"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C8AF-4005-8FDB-65E0C2FED186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2,2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C8AF-4005-8FDB-65E0C2FED186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3,3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C8AF-4005-8FDB-65E0C2FED186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smtClean="0"/>
                      <a:t>3,4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C8AF-4005-8FDB-65E0C2FED186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 smtClean="0"/>
                      <a:t>2,1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C8AF-4005-8FDB-65E0C2FED186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 smtClean="0"/>
                      <a:t>1,6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C8AF-4005-8FDB-65E0C2FED1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(grafico!$B$1:$M$1,grafico!$O$1:$P$1)</c:f>
              <c:strCache>
                <c:ptCount val="14"/>
                <c:pt idx="0">
                  <c:v>gen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mag</c:v>
                </c:pt>
                <c:pt idx="5">
                  <c:v>giu</c:v>
                </c:pt>
                <c:pt idx="6">
                  <c:v>lug</c:v>
                </c:pt>
                <c:pt idx="7">
                  <c:v>ago</c:v>
                </c:pt>
                <c:pt idx="8">
                  <c:v>set</c:v>
                </c:pt>
                <c:pt idx="9">
                  <c:v>ott</c:v>
                </c:pt>
                <c:pt idx="10">
                  <c:v>nov</c:v>
                </c:pt>
                <c:pt idx="11">
                  <c:v>dic</c:v>
                </c:pt>
                <c:pt idx="12">
                  <c:v>Tot. 2017</c:v>
                </c:pt>
                <c:pt idx="13">
                  <c:v>Tot. 2018</c:v>
                </c:pt>
              </c:strCache>
            </c:strRef>
          </c:cat>
          <c:val>
            <c:numRef>
              <c:f>(grafico!$B$6:$N$6,grafico!$O$6:$P$6)</c:f>
              <c:numCache>
                <c:formatCode>0.0%</c:formatCode>
                <c:ptCount val="15"/>
                <c:pt idx="0">
                  <c:v>8.709340243223113E-3</c:v>
                </c:pt>
                <c:pt idx="1">
                  <c:v>1.1311192986103799E-2</c:v>
                </c:pt>
                <c:pt idx="2">
                  <c:v>1.8159447138369075E-2</c:v>
                </c:pt>
                <c:pt idx="3">
                  <c:v>1.0165048010833868E-2</c:v>
                </c:pt>
                <c:pt idx="4">
                  <c:v>1.4212344626653771E-2</c:v>
                </c:pt>
                <c:pt idx="5">
                  <c:v>8.1589914995460928E-3</c:v>
                </c:pt>
                <c:pt idx="6">
                  <c:v>6.2602453354241531E-3</c:v>
                </c:pt>
                <c:pt idx="7">
                  <c:v>2.5205721678542895E-3</c:v>
                </c:pt>
                <c:pt idx="8">
                  <c:v>1.0500519059748976E-2</c:v>
                </c:pt>
                <c:pt idx="9">
                  <c:v>2.1947580687878093E-2</c:v>
                </c:pt>
                <c:pt idx="10">
                  <c:v>3.2894982406388065E-2</c:v>
                </c:pt>
                <c:pt idx="11">
                  <c:v>3.3926920171038634E-2</c:v>
                </c:pt>
                <c:pt idx="13">
                  <c:v>2.1334337741522463E-2</c:v>
                </c:pt>
                <c:pt idx="14">
                  <c:v>1.6069804837184631E-2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AF-4005-8FDB-65E0C2FED18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115975056"/>
        <c:axId val="157779872"/>
      </c:barChart>
      <c:catAx>
        <c:axId val="115975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57779872"/>
        <c:crosses val="autoZero"/>
        <c:auto val="1"/>
        <c:lblAlgn val="ctr"/>
        <c:lblOffset val="100"/>
        <c:noMultiLvlLbl val="0"/>
      </c:catAx>
      <c:valAx>
        <c:axId val="15777987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11597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48636811023622"/>
          <c:y val="0.93535560822967079"/>
          <c:w val="0.65027263779527555"/>
          <c:h val="5.35351540674133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530929592297966E-2"/>
          <c:y val="3.3272805857641002E-2"/>
          <c:w val="0.92518097304256908"/>
          <c:h val="0.767968680396340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'trend storico'!$C$30</c:f>
              <c:strCache>
                <c:ptCount val="1"/>
                <c:pt idx="0">
                  <c:v>&lt; 15" - Nazionale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F85-4657-ACCC-987DEFC3BF5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F85-4657-ACCC-987DEFC3BF5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F85-4657-ACCC-987DEFC3BF5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F85-4657-ACCC-987DEFC3BF5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F85-4657-ACCC-987DEFC3BF5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F85-4657-ACCC-987DEFC3BF5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F85-4657-ACCC-987DEFC3BF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storico'!$C$31:$C$37</c:f>
              <c:numCache>
                <c:formatCode>0%</c:formatCode>
                <c:ptCount val="7"/>
                <c:pt idx="0">
                  <c:v>1.8747428489651347E-2</c:v>
                </c:pt>
                <c:pt idx="1">
                  <c:v>1.0971034741892106E-2</c:v>
                </c:pt>
                <c:pt idx="2">
                  <c:v>1.6134777277740105E-2</c:v>
                </c:pt>
                <c:pt idx="3">
                  <c:v>9.1999328310423921E-3</c:v>
                </c:pt>
                <c:pt idx="4">
                  <c:v>8.0820421252951469E-3</c:v>
                </c:pt>
                <c:pt idx="5">
                  <c:v>7.1688577982363935E-3</c:v>
                </c:pt>
                <c:pt idx="6">
                  <c:v>3.9796231326815331E-3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FA-4326-928C-D771DA490046}"/>
            </c:ext>
          </c:extLst>
        </c:ser>
        <c:ser>
          <c:idx val="1"/>
          <c:order val="1"/>
          <c:tx>
            <c:strRef>
              <c:f>'trend storico'!$D$30</c:f>
              <c:strCache>
                <c:ptCount val="1"/>
                <c:pt idx="0">
                  <c:v>15" - Nazionale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F85-4657-ACCC-987DEFC3BF5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F85-4657-ACCC-987DEFC3BF5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17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F85-4657-ACCC-987DEFC3BF5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F85-4657-ACCC-987DEFC3BF5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F85-4657-ACCC-987DEFC3BF5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18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F85-4657-ACCC-987DEFC3BF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storico'!$D$31:$D$37</c:f>
              <c:numCache>
                <c:formatCode>0%</c:formatCode>
                <c:ptCount val="7"/>
                <c:pt idx="0">
                  <c:v>0.13498384120708168</c:v>
                </c:pt>
                <c:pt idx="1">
                  <c:v>0.15497517469113287</c:v>
                </c:pt>
                <c:pt idx="2">
                  <c:v>0.21177537348704353</c:v>
                </c:pt>
                <c:pt idx="3">
                  <c:v>0.17072725159018817</c:v>
                </c:pt>
                <c:pt idx="4">
                  <c:v>0.20567021315556894</c:v>
                </c:pt>
                <c:pt idx="5">
                  <c:v>0.1618963816555945</c:v>
                </c:pt>
                <c:pt idx="6">
                  <c:v>0.17843569047554655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FA-4326-928C-D771DA490046}"/>
            </c:ext>
          </c:extLst>
        </c:ser>
        <c:ser>
          <c:idx val="2"/>
          <c:order val="2"/>
          <c:tx>
            <c:strRef>
              <c:f>'trend storico'!$E$30</c:f>
              <c:strCache>
                <c:ptCount val="1"/>
                <c:pt idx="0">
                  <c:v>20" - Nazionale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F85-4657-ACCC-987DEFC3BF5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EF85-4657-ACCC-987DEFC3BF5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EF85-4657-ACCC-987DEFC3BF5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12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EF85-4657-ACCC-987DEFC3BF5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14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F85-4657-ACCC-987DEFC3BF5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EF85-4657-ACCC-987DEFC3BF5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13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EF85-4657-ACCC-987DEFC3BF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storico'!$E$31:$E$37</c:f>
              <c:numCache>
                <c:formatCode>0%</c:formatCode>
                <c:ptCount val="7"/>
                <c:pt idx="0">
                  <c:v>9.9714608709386504E-2</c:v>
                </c:pt>
                <c:pt idx="1">
                  <c:v>7.5394128753098408E-2</c:v>
                </c:pt>
                <c:pt idx="2">
                  <c:v>9.5144154696586727E-2</c:v>
                </c:pt>
                <c:pt idx="3">
                  <c:v>0.11906620386516754</c:v>
                </c:pt>
                <c:pt idx="4">
                  <c:v>0.14435870557416289</c:v>
                </c:pt>
                <c:pt idx="5">
                  <c:v>0.14522826948070441</c:v>
                </c:pt>
                <c:pt idx="6">
                  <c:v>0.12507962411090007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FA-4326-928C-D771DA490046}"/>
            </c:ext>
          </c:extLst>
        </c:ser>
        <c:ser>
          <c:idx val="3"/>
          <c:order val="3"/>
          <c:tx>
            <c:strRef>
              <c:f>'trend storico'!$F$30</c:f>
              <c:strCache>
                <c:ptCount val="1"/>
                <c:pt idx="0">
                  <c:v>25" e 30" - Nazionale</c:v>
                </c:pt>
              </c:strCache>
            </c:strRef>
          </c:tx>
          <c:spPr>
            <a:solidFill>
              <a:srgbClr val="00467A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EF85-4657-ACCC-987DEFC3BF5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72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5-EF85-4657-ACCC-987DEFC3BF5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64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6-EF85-4657-ACCC-987DEFC3BF56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61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7-EF85-4657-ACCC-987DEFC3BF5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61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8-EF85-4657-ACCC-987DEFC3BF5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66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9-EF85-4657-ACCC-987DEFC3BF5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66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A-EF85-4657-ACCC-987DEFC3BF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storico'!$F$31:$F$37</c:f>
              <c:numCache>
                <c:formatCode>0%</c:formatCode>
                <c:ptCount val="7"/>
                <c:pt idx="0">
                  <c:v>0.69558422315408641</c:v>
                </c:pt>
                <c:pt idx="1">
                  <c:v>0.71669486153765438</c:v>
                </c:pt>
                <c:pt idx="2">
                  <c:v>0.63872534917014301</c:v>
                </c:pt>
                <c:pt idx="3">
                  <c:v>0.60664382183987586</c:v>
                </c:pt>
                <c:pt idx="4">
                  <c:v>0.60649831842941926</c:v>
                </c:pt>
                <c:pt idx="5">
                  <c:v>0.66177016937041433</c:v>
                </c:pt>
                <c:pt idx="6">
                  <c:v>0.65857814210983323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FA-4326-928C-D771DA490046}"/>
            </c:ext>
          </c:extLst>
        </c:ser>
        <c:ser>
          <c:idx val="4"/>
          <c:order val="4"/>
          <c:tx>
            <c:strRef>
              <c:f>'trend storico'!$G$30</c:f>
              <c:strCache>
                <c:ptCount val="1"/>
                <c:pt idx="0">
                  <c:v>&gt; 30" - Nazionale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B-EF85-4657-ACCC-987DEFC3BF56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C-EF85-4657-ACCC-987DEFC3BF56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D-EF85-4657-ACCC-987DEFC3BF56}"/>
                </c:ext>
              </c:extLst>
            </c:dLbl>
            <c:dLbl>
              <c:idx val="3"/>
              <c:layout>
                <c:manualLayout>
                  <c:x val="3.6240265541271671E-3"/>
                  <c:y val="-6.2180776227451917E-1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E-EF85-4657-ACCC-987DEFC3BF56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F-EF85-4657-ACCC-987DEFC3BF56}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0-EF85-4657-ACCC-987DEFC3BF56}"/>
                </c:ext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21-EF85-4657-ACCC-987DEFC3BF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'trend storico'!$B$31:$B$37</c:f>
              <c:numCache>
                <c:formatCode>General</c:formatCod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numCache>
            </c:numRef>
          </c:cat>
          <c:val>
            <c:numRef>
              <c:f>'trend storico'!$G$31:$G$37</c:f>
              <c:numCache>
                <c:formatCode>0%</c:formatCode>
                <c:ptCount val="7"/>
                <c:pt idx="0">
                  <c:v>5.0969898439794041E-2</c:v>
                </c:pt>
                <c:pt idx="1">
                  <c:v>4.1964800276222285E-2</c:v>
                </c:pt>
                <c:pt idx="2">
                  <c:v>3.8220345368486668E-2</c:v>
                </c:pt>
                <c:pt idx="3">
                  <c:v>9.4362789873726052E-2</c:v>
                </c:pt>
                <c:pt idx="4">
                  <c:v>3.5390720715553714E-2</c:v>
                </c:pt>
                <c:pt idx="5">
                  <c:v>2.3936321695050406E-2</c:v>
                </c:pt>
                <c:pt idx="6">
                  <c:v>3.3926920171038634E-2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2FA-4326-928C-D771DA4900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50220240"/>
        <c:axId val="250217104"/>
      </c:barChart>
      <c:catAx>
        <c:axId val="250220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50217104"/>
        <c:crosses val="autoZero"/>
        <c:auto val="1"/>
        <c:lblAlgn val="ctr"/>
        <c:lblOffset val="100"/>
        <c:noMultiLvlLbl val="0"/>
      </c:catAx>
      <c:valAx>
        <c:axId val="250217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50220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 b="1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240478498985352E-2"/>
          <c:y val="8.205991208273708E-2"/>
          <c:w val="0.93512834211666107"/>
          <c:h val="0.8390808981423291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467A"/>
              </a:solidFill>
              <a:round/>
            </a:ln>
            <a:effectLst/>
          </c:spPr>
          <c:marker>
            <c:symbol val="none"/>
          </c:marker>
          <c:trendline>
            <c:spPr>
              <a:ln w="28575" cap="rnd">
                <a:solidFill>
                  <a:srgbClr val="FFC000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cat>
            <c:strRef>
              <c:f>mensile!$C$2:$C$145</c:f>
              <c:strCache>
                <c:ptCount val="144"/>
                <c:pt idx="0">
                  <c:v>Gennaio</c:v>
                </c:pt>
                <c:pt idx="1">
                  <c:v>Febbraio</c:v>
                </c:pt>
                <c:pt idx="2">
                  <c:v>Marzo</c:v>
                </c:pt>
                <c:pt idx="3">
                  <c:v>Aprile</c:v>
                </c:pt>
                <c:pt idx="4">
                  <c:v>Maggio</c:v>
                </c:pt>
                <c:pt idx="5">
                  <c:v>Giugno</c:v>
                </c:pt>
                <c:pt idx="6">
                  <c:v>Luglio</c:v>
                </c:pt>
                <c:pt idx="7">
                  <c:v>Agosto</c:v>
                </c:pt>
                <c:pt idx="8">
                  <c:v>Settembre</c:v>
                </c:pt>
                <c:pt idx="9">
                  <c:v>Ottobre</c:v>
                </c:pt>
                <c:pt idx="10">
                  <c:v>Novembre</c:v>
                </c:pt>
                <c:pt idx="11">
                  <c:v>Dicembre</c:v>
                </c:pt>
                <c:pt idx="12">
                  <c:v>Gennaio</c:v>
                </c:pt>
                <c:pt idx="13">
                  <c:v>Febbraio</c:v>
                </c:pt>
                <c:pt idx="14">
                  <c:v>Marzo</c:v>
                </c:pt>
                <c:pt idx="15">
                  <c:v>Aprile</c:v>
                </c:pt>
                <c:pt idx="16">
                  <c:v>Maggio</c:v>
                </c:pt>
                <c:pt idx="17">
                  <c:v>Giugno</c:v>
                </c:pt>
                <c:pt idx="18">
                  <c:v>Luglio</c:v>
                </c:pt>
                <c:pt idx="19">
                  <c:v>Agosto</c:v>
                </c:pt>
                <c:pt idx="20">
                  <c:v>Settembre</c:v>
                </c:pt>
                <c:pt idx="21">
                  <c:v>Ottobre</c:v>
                </c:pt>
                <c:pt idx="22">
                  <c:v>Novembre</c:v>
                </c:pt>
                <c:pt idx="23">
                  <c:v>Dicembre</c:v>
                </c:pt>
                <c:pt idx="24">
                  <c:v>Gennaio</c:v>
                </c:pt>
                <c:pt idx="25">
                  <c:v>Febbraio</c:v>
                </c:pt>
                <c:pt idx="26">
                  <c:v>Marzo</c:v>
                </c:pt>
                <c:pt idx="27">
                  <c:v>Aprile</c:v>
                </c:pt>
                <c:pt idx="28">
                  <c:v>Maggio</c:v>
                </c:pt>
                <c:pt idx="29">
                  <c:v>Giugno</c:v>
                </c:pt>
                <c:pt idx="30">
                  <c:v>Luglio</c:v>
                </c:pt>
                <c:pt idx="31">
                  <c:v>Agosto</c:v>
                </c:pt>
                <c:pt idx="32">
                  <c:v>Settembre</c:v>
                </c:pt>
                <c:pt idx="33">
                  <c:v>Ottobre</c:v>
                </c:pt>
                <c:pt idx="34">
                  <c:v>Novembre</c:v>
                </c:pt>
                <c:pt idx="35">
                  <c:v>Dicembre</c:v>
                </c:pt>
                <c:pt idx="36">
                  <c:v>Gennaio</c:v>
                </c:pt>
                <c:pt idx="37">
                  <c:v>Febbraio</c:v>
                </c:pt>
                <c:pt idx="38">
                  <c:v>Marzo</c:v>
                </c:pt>
                <c:pt idx="39">
                  <c:v>Aprile</c:v>
                </c:pt>
                <c:pt idx="40">
                  <c:v>Maggio</c:v>
                </c:pt>
                <c:pt idx="41">
                  <c:v>Giugno</c:v>
                </c:pt>
                <c:pt idx="42">
                  <c:v>Luglio</c:v>
                </c:pt>
                <c:pt idx="43">
                  <c:v>Agosto</c:v>
                </c:pt>
                <c:pt idx="44">
                  <c:v>Settembre</c:v>
                </c:pt>
                <c:pt idx="45">
                  <c:v>Ottobre</c:v>
                </c:pt>
                <c:pt idx="46">
                  <c:v>Novembre</c:v>
                </c:pt>
                <c:pt idx="47">
                  <c:v>Dicembre</c:v>
                </c:pt>
                <c:pt idx="48">
                  <c:v>Gennaio</c:v>
                </c:pt>
                <c:pt idx="49">
                  <c:v>Febbraio</c:v>
                </c:pt>
                <c:pt idx="50">
                  <c:v>Marzo</c:v>
                </c:pt>
                <c:pt idx="51">
                  <c:v>Aprile</c:v>
                </c:pt>
                <c:pt idx="52">
                  <c:v>Maggio</c:v>
                </c:pt>
                <c:pt idx="53">
                  <c:v>Giugno</c:v>
                </c:pt>
                <c:pt idx="54">
                  <c:v>Luglio</c:v>
                </c:pt>
                <c:pt idx="55">
                  <c:v>Agosto</c:v>
                </c:pt>
                <c:pt idx="56">
                  <c:v>Settembre</c:v>
                </c:pt>
                <c:pt idx="57">
                  <c:v>Ottobre</c:v>
                </c:pt>
                <c:pt idx="58">
                  <c:v>Novembre</c:v>
                </c:pt>
                <c:pt idx="59">
                  <c:v>Dicembre</c:v>
                </c:pt>
                <c:pt idx="60">
                  <c:v>Gennaio</c:v>
                </c:pt>
                <c:pt idx="61">
                  <c:v>Febbraio</c:v>
                </c:pt>
                <c:pt idx="62">
                  <c:v>Marzo</c:v>
                </c:pt>
                <c:pt idx="63">
                  <c:v>Aprile</c:v>
                </c:pt>
                <c:pt idx="64">
                  <c:v>Maggio</c:v>
                </c:pt>
                <c:pt idx="65">
                  <c:v>Giugno</c:v>
                </c:pt>
                <c:pt idx="66">
                  <c:v>Luglio</c:v>
                </c:pt>
                <c:pt idx="67">
                  <c:v>Agosto</c:v>
                </c:pt>
                <c:pt idx="68">
                  <c:v>Settembre</c:v>
                </c:pt>
                <c:pt idx="69">
                  <c:v>Ottobre</c:v>
                </c:pt>
                <c:pt idx="70">
                  <c:v>Novembre</c:v>
                </c:pt>
                <c:pt idx="71">
                  <c:v>Dicembre</c:v>
                </c:pt>
                <c:pt idx="72">
                  <c:v>Gennaio</c:v>
                </c:pt>
                <c:pt idx="73">
                  <c:v>Febbraio</c:v>
                </c:pt>
                <c:pt idx="74">
                  <c:v>Marzo</c:v>
                </c:pt>
                <c:pt idx="75">
                  <c:v>Aprile</c:v>
                </c:pt>
                <c:pt idx="76">
                  <c:v>Maggio</c:v>
                </c:pt>
                <c:pt idx="77">
                  <c:v>Giugno</c:v>
                </c:pt>
                <c:pt idx="78">
                  <c:v>Luglio</c:v>
                </c:pt>
                <c:pt idx="79">
                  <c:v>Agosto</c:v>
                </c:pt>
                <c:pt idx="80">
                  <c:v>Settembre</c:v>
                </c:pt>
                <c:pt idx="81">
                  <c:v>Ottobre</c:v>
                </c:pt>
                <c:pt idx="82">
                  <c:v>Novembre</c:v>
                </c:pt>
                <c:pt idx="83">
                  <c:v>Dicembre</c:v>
                </c:pt>
                <c:pt idx="84">
                  <c:v>Gennaio</c:v>
                </c:pt>
                <c:pt idx="85">
                  <c:v>Febbraio</c:v>
                </c:pt>
                <c:pt idx="86">
                  <c:v>Marzo</c:v>
                </c:pt>
                <c:pt idx="87">
                  <c:v>Aprile</c:v>
                </c:pt>
                <c:pt idx="88">
                  <c:v>Maggio</c:v>
                </c:pt>
                <c:pt idx="89">
                  <c:v>Giugno</c:v>
                </c:pt>
                <c:pt idx="90">
                  <c:v>Luglio</c:v>
                </c:pt>
                <c:pt idx="91">
                  <c:v>Agosto</c:v>
                </c:pt>
                <c:pt idx="92">
                  <c:v>Settembre</c:v>
                </c:pt>
                <c:pt idx="93">
                  <c:v>Ottobre</c:v>
                </c:pt>
                <c:pt idx="94">
                  <c:v>Novembre</c:v>
                </c:pt>
                <c:pt idx="95">
                  <c:v>Dicembre</c:v>
                </c:pt>
                <c:pt idx="96">
                  <c:v>Gennaio</c:v>
                </c:pt>
                <c:pt idx="97">
                  <c:v>Febbraio</c:v>
                </c:pt>
                <c:pt idx="98">
                  <c:v>Marzo</c:v>
                </c:pt>
                <c:pt idx="99">
                  <c:v>Aprile</c:v>
                </c:pt>
                <c:pt idx="100">
                  <c:v>Maggio</c:v>
                </c:pt>
                <c:pt idx="101">
                  <c:v>Giugno</c:v>
                </c:pt>
                <c:pt idx="102">
                  <c:v>Luglio</c:v>
                </c:pt>
                <c:pt idx="103">
                  <c:v>Agosto</c:v>
                </c:pt>
                <c:pt idx="104">
                  <c:v>Settembre</c:v>
                </c:pt>
                <c:pt idx="105">
                  <c:v>Ottobre</c:v>
                </c:pt>
                <c:pt idx="106">
                  <c:v>Novembre</c:v>
                </c:pt>
                <c:pt idx="107">
                  <c:v>Dicembre</c:v>
                </c:pt>
                <c:pt idx="108">
                  <c:v>Gennaio</c:v>
                </c:pt>
                <c:pt idx="109">
                  <c:v>Febbraio</c:v>
                </c:pt>
                <c:pt idx="110">
                  <c:v>Marzo</c:v>
                </c:pt>
                <c:pt idx="111">
                  <c:v>Aprile</c:v>
                </c:pt>
                <c:pt idx="112">
                  <c:v>Maggio</c:v>
                </c:pt>
                <c:pt idx="113">
                  <c:v>Giugno</c:v>
                </c:pt>
                <c:pt idx="114">
                  <c:v>Luglio</c:v>
                </c:pt>
                <c:pt idx="115">
                  <c:v>Agosto</c:v>
                </c:pt>
                <c:pt idx="116">
                  <c:v>Settembre</c:v>
                </c:pt>
                <c:pt idx="117">
                  <c:v>Ottobre</c:v>
                </c:pt>
                <c:pt idx="118">
                  <c:v>Novembre</c:v>
                </c:pt>
                <c:pt idx="119">
                  <c:v>Dicembre</c:v>
                </c:pt>
                <c:pt idx="120">
                  <c:v>Gennaio</c:v>
                </c:pt>
                <c:pt idx="121">
                  <c:v>Febbraio</c:v>
                </c:pt>
                <c:pt idx="122">
                  <c:v>Marzo</c:v>
                </c:pt>
                <c:pt idx="123">
                  <c:v>Aprile</c:v>
                </c:pt>
                <c:pt idx="124">
                  <c:v>Maggio</c:v>
                </c:pt>
                <c:pt idx="125">
                  <c:v>Giugno</c:v>
                </c:pt>
                <c:pt idx="126">
                  <c:v>Luglio</c:v>
                </c:pt>
                <c:pt idx="127">
                  <c:v>Agosto</c:v>
                </c:pt>
                <c:pt idx="128">
                  <c:v>Settembre</c:v>
                </c:pt>
                <c:pt idx="129">
                  <c:v>Ottobre</c:v>
                </c:pt>
                <c:pt idx="130">
                  <c:v>Novembre</c:v>
                </c:pt>
                <c:pt idx="131">
                  <c:v>Dicembre</c:v>
                </c:pt>
                <c:pt idx="132">
                  <c:v>Gennaio</c:v>
                </c:pt>
                <c:pt idx="133">
                  <c:v>Febbraio</c:v>
                </c:pt>
                <c:pt idx="134">
                  <c:v>Marzo</c:v>
                </c:pt>
                <c:pt idx="135">
                  <c:v>Aprile</c:v>
                </c:pt>
                <c:pt idx="136">
                  <c:v>Maggio</c:v>
                </c:pt>
                <c:pt idx="137">
                  <c:v>Giugno</c:v>
                </c:pt>
                <c:pt idx="138">
                  <c:v>Luglio</c:v>
                </c:pt>
                <c:pt idx="139">
                  <c:v>Agosto</c:v>
                </c:pt>
                <c:pt idx="140">
                  <c:v>Settembre</c:v>
                </c:pt>
                <c:pt idx="141">
                  <c:v>Ottobre</c:v>
                </c:pt>
                <c:pt idx="142">
                  <c:v>Novembre</c:v>
                </c:pt>
                <c:pt idx="143">
                  <c:v>Dicembre</c:v>
                </c:pt>
              </c:strCache>
            </c:strRef>
          </c:cat>
          <c:val>
            <c:numRef>
              <c:f>mensile!$D$2:$D$145</c:f>
              <c:numCache>
                <c:formatCode>#,##0</c:formatCode>
                <c:ptCount val="144"/>
                <c:pt idx="0">
                  <c:v>23659</c:v>
                </c:pt>
                <c:pt idx="1">
                  <c:v>27916</c:v>
                </c:pt>
                <c:pt idx="2">
                  <c:v>38195</c:v>
                </c:pt>
                <c:pt idx="3">
                  <c:v>33986</c:v>
                </c:pt>
                <c:pt idx="4">
                  <c:v>43187</c:v>
                </c:pt>
                <c:pt idx="5">
                  <c:v>44366</c:v>
                </c:pt>
                <c:pt idx="6">
                  <c:v>31941</c:v>
                </c:pt>
                <c:pt idx="7">
                  <c:v>13240</c:v>
                </c:pt>
                <c:pt idx="8">
                  <c:v>28194</c:v>
                </c:pt>
                <c:pt idx="9">
                  <c:v>42806</c:v>
                </c:pt>
                <c:pt idx="10">
                  <c:v>40158</c:v>
                </c:pt>
                <c:pt idx="11">
                  <c:v>30806</c:v>
                </c:pt>
                <c:pt idx="12">
                  <c:v>27131</c:v>
                </c:pt>
                <c:pt idx="13">
                  <c:v>33878</c:v>
                </c:pt>
                <c:pt idx="14">
                  <c:v>37933</c:v>
                </c:pt>
                <c:pt idx="15">
                  <c:v>35399</c:v>
                </c:pt>
                <c:pt idx="16">
                  <c:v>46518</c:v>
                </c:pt>
                <c:pt idx="17">
                  <c:v>43004</c:v>
                </c:pt>
                <c:pt idx="18">
                  <c:v>30568</c:v>
                </c:pt>
                <c:pt idx="19">
                  <c:v>12154</c:v>
                </c:pt>
                <c:pt idx="20">
                  <c:v>31166</c:v>
                </c:pt>
                <c:pt idx="21">
                  <c:v>41813</c:v>
                </c:pt>
                <c:pt idx="22">
                  <c:v>35477</c:v>
                </c:pt>
                <c:pt idx="23">
                  <c:v>26918</c:v>
                </c:pt>
                <c:pt idx="24">
                  <c:v>18749</c:v>
                </c:pt>
                <c:pt idx="25">
                  <c:v>25655</c:v>
                </c:pt>
                <c:pt idx="26">
                  <c:v>34670</c:v>
                </c:pt>
                <c:pt idx="27">
                  <c:v>29170</c:v>
                </c:pt>
                <c:pt idx="28">
                  <c:v>39072</c:v>
                </c:pt>
                <c:pt idx="29">
                  <c:v>37495</c:v>
                </c:pt>
                <c:pt idx="30">
                  <c:v>27821</c:v>
                </c:pt>
                <c:pt idx="31">
                  <c:v>11961</c:v>
                </c:pt>
                <c:pt idx="32">
                  <c:v>31360</c:v>
                </c:pt>
                <c:pt idx="33">
                  <c:v>38767</c:v>
                </c:pt>
                <c:pt idx="34">
                  <c:v>42613</c:v>
                </c:pt>
                <c:pt idx="35">
                  <c:v>33516</c:v>
                </c:pt>
                <c:pt idx="36">
                  <c:v>20032</c:v>
                </c:pt>
                <c:pt idx="37">
                  <c:v>29234</c:v>
                </c:pt>
                <c:pt idx="38">
                  <c:v>39702</c:v>
                </c:pt>
                <c:pt idx="39">
                  <c:v>34320</c:v>
                </c:pt>
                <c:pt idx="40">
                  <c:v>45289</c:v>
                </c:pt>
                <c:pt idx="41">
                  <c:v>43390</c:v>
                </c:pt>
                <c:pt idx="42">
                  <c:v>28792</c:v>
                </c:pt>
                <c:pt idx="43">
                  <c:v>12421</c:v>
                </c:pt>
                <c:pt idx="44">
                  <c:v>31185</c:v>
                </c:pt>
                <c:pt idx="45">
                  <c:v>40420</c:v>
                </c:pt>
                <c:pt idx="46">
                  <c:v>42885</c:v>
                </c:pt>
                <c:pt idx="47">
                  <c:v>31786</c:v>
                </c:pt>
                <c:pt idx="48">
                  <c:v>20138</c:v>
                </c:pt>
                <c:pt idx="49">
                  <c:v>29586</c:v>
                </c:pt>
                <c:pt idx="50">
                  <c:v>34791</c:v>
                </c:pt>
                <c:pt idx="51">
                  <c:v>29973</c:v>
                </c:pt>
                <c:pt idx="52">
                  <c:v>40011</c:v>
                </c:pt>
                <c:pt idx="53">
                  <c:v>38952</c:v>
                </c:pt>
                <c:pt idx="54">
                  <c:v>31306</c:v>
                </c:pt>
                <c:pt idx="55">
                  <c:v>14388</c:v>
                </c:pt>
                <c:pt idx="56">
                  <c:v>29299</c:v>
                </c:pt>
                <c:pt idx="57">
                  <c:v>38831</c:v>
                </c:pt>
                <c:pt idx="58">
                  <c:v>34041</c:v>
                </c:pt>
                <c:pt idx="59">
                  <c:v>26880</c:v>
                </c:pt>
                <c:pt idx="60">
                  <c:v>19286</c:v>
                </c:pt>
                <c:pt idx="61">
                  <c:v>27927</c:v>
                </c:pt>
                <c:pt idx="62">
                  <c:v>33898</c:v>
                </c:pt>
                <c:pt idx="63">
                  <c:v>29992</c:v>
                </c:pt>
                <c:pt idx="64">
                  <c:v>34979</c:v>
                </c:pt>
                <c:pt idx="65">
                  <c:v>36773</c:v>
                </c:pt>
                <c:pt idx="66">
                  <c:v>27562</c:v>
                </c:pt>
                <c:pt idx="67">
                  <c:v>11027</c:v>
                </c:pt>
                <c:pt idx="68">
                  <c:v>25490</c:v>
                </c:pt>
                <c:pt idx="69">
                  <c:v>33011</c:v>
                </c:pt>
                <c:pt idx="70">
                  <c:v>26688</c:v>
                </c:pt>
                <c:pt idx="71">
                  <c:v>24057</c:v>
                </c:pt>
                <c:pt idx="72">
                  <c:v>18863</c:v>
                </c:pt>
                <c:pt idx="73">
                  <c:v>20190</c:v>
                </c:pt>
                <c:pt idx="74">
                  <c:v>26443</c:v>
                </c:pt>
                <c:pt idx="75">
                  <c:v>26276</c:v>
                </c:pt>
                <c:pt idx="76">
                  <c:v>32986</c:v>
                </c:pt>
                <c:pt idx="77">
                  <c:v>31747</c:v>
                </c:pt>
                <c:pt idx="78">
                  <c:v>26789</c:v>
                </c:pt>
                <c:pt idx="79">
                  <c:v>10189</c:v>
                </c:pt>
                <c:pt idx="80">
                  <c:v>23465</c:v>
                </c:pt>
                <c:pt idx="81">
                  <c:v>30022</c:v>
                </c:pt>
                <c:pt idx="82">
                  <c:v>30503</c:v>
                </c:pt>
                <c:pt idx="83">
                  <c:v>22497</c:v>
                </c:pt>
                <c:pt idx="84">
                  <c:v>19713</c:v>
                </c:pt>
                <c:pt idx="85">
                  <c:v>21986</c:v>
                </c:pt>
                <c:pt idx="86">
                  <c:v>27066</c:v>
                </c:pt>
                <c:pt idx="87">
                  <c:v>23506</c:v>
                </c:pt>
                <c:pt idx="88">
                  <c:v>30901</c:v>
                </c:pt>
                <c:pt idx="89">
                  <c:v>27385</c:v>
                </c:pt>
                <c:pt idx="90">
                  <c:v>23730</c:v>
                </c:pt>
                <c:pt idx="91">
                  <c:v>9897</c:v>
                </c:pt>
                <c:pt idx="92">
                  <c:v>24093</c:v>
                </c:pt>
                <c:pt idx="93" formatCode="General">
                  <c:v>30202</c:v>
                </c:pt>
                <c:pt idx="94">
                  <c:v>29939</c:v>
                </c:pt>
                <c:pt idx="95">
                  <c:v>23625</c:v>
                </c:pt>
                <c:pt idx="96" formatCode="General">
                  <c:v>19861</c:v>
                </c:pt>
                <c:pt idx="97" formatCode="General">
                  <c:v>24262</c:v>
                </c:pt>
                <c:pt idx="98" formatCode="General">
                  <c:v>29307</c:v>
                </c:pt>
                <c:pt idx="99" formatCode="General">
                  <c:v>25689</c:v>
                </c:pt>
                <c:pt idx="100">
                  <c:v>31416</c:v>
                </c:pt>
                <c:pt idx="101">
                  <c:v>32125</c:v>
                </c:pt>
                <c:pt idx="102">
                  <c:v>29615</c:v>
                </c:pt>
                <c:pt idx="103">
                  <c:v>11291</c:v>
                </c:pt>
                <c:pt idx="104">
                  <c:v>26798</c:v>
                </c:pt>
                <c:pt idx="105">
                  <c:v>33229</c:v>
                </c:pt>
                <c:pt idx="106">
                  <c:v>30972</c:v>
                </c:pt>
                <c:pt idx="107">
                  <c:v>25019</c:v>
                </c:pt>
                <c:pt idx="108">
                  <c:v>19229</c:v>
                </c:pt>
                <c:pt idx="109">
                  <c:v>25755</c:v>
                </c:pt>
                <c:pt idx="110">
                  <c:v>29638</c:v>
                </c:pt>
                <c:pt idx="111">
                  <c:v>26617</c:v>
                </c:pt>
                <c:pt idx="112">
                  <c:v>31781</c:v>
                </c:pt>
                <c:pt idx="113">
                  <c:v>30602</c:v>
                </c:pt>
                <c:pt idx="114">
                  <c:v>30426</c:v>
                </c:pt>
                <c:pt idx="115">
                  <c:v>12086</c:v>
                </c:pt>
                <c:pt idx="116">
                  <c:v>25578</c:v>
                </c:pt>
                <c:pt idx="117">
                  <c:v>32325</c:v>
                </c:pt>
                <c:pt idx="118">
                  <c:v>34046</c:v>
                </c:pt>
                <c:pt idx="119">
                  <c:v>28769</c:v>
                </c:pt>
                <c:pt idx="120">
                  <c:v>19971</c:v>
                </c:pt>
                <c:pt idx="121">
                  <c:v>24839</c:v>
                </c:pt>
                <c:pt idx="122">
                  <c:v>29742</c:v>
                </c:pt>
                <c:pt idx="123">
                  <c:v>27477</c:v>
                </c:pt>
                <c:pt idx="124">
                  <c:v>36458</c:v>
                </c:pt>
                <c:pt idx="125">
                  <c:v>33325</c:v>
                </c:pt>
                <c:pt idx="126">
                  <c:v>28861</c:v>
                </c:pt>
                <c:pt idx="127">
                  <c:v>12021</c:v>
                </c:pt>
                <c:pt idx="128">
                  <c:v>28575</c:v>
                </c:pt>
                <c:pt idx="129">
                  <c:v>37041</c:v>
                </c:pt>
                <c:pt idx="130">
                  <c:v>37053</c:v>
                </c:pt>
                <c:pt idx="131">
                  <c:v>28956</c:v>
                </c:pt>
                <c:pt idx="132">
                  <c:v>21015</c:v>
                </c:pt>
                <c:pt idx="133">
                  <c:v>26071</c:v>
                </c:pt>
                <c:pt idx="134">
                  <c:v>32717</c:v>
                </c:pt>
                <c:pt idx="135">
                  <c:v>32521</c:v>
                </c:pt>
                <c:pt idx="136">
                  <c:v>35562</c:v>
                </c:pt>
                <c:pt idx="137">
                  <c:v>35621</c:v>
                </c:pt>
                <c:pt idx="138">
                  <c:v>28299</c:v>
                </c:pt>
                <c:pt idx="139">
                  <c:v>14210</c:v>
                </c:pt>
                <c:pt idx="140">
                  <c:v>28602</c:v>
                </c:pt>
                <c:pt idx="141">
                  <c:v>37847</c:v>
                </c:pt>
                <c:pt idx="142">
                  <c:v>39718</c:v>
                </c:pt>
                <c:pt idx="143">
                  <c:v>31236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86B-4FDB-A6A1-AF567CF55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7782224"/>
        <c:axId val="157782616"/>
      </c:lineChart>
      <c:catAx>
        <c:axId val="157782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57782616"/>
        <c:crosses val="autoZero"/>
        <c:auto val="1"/>
        <c:lblAlgn val="ctr"/>
        <c:lblOffset val="100"/>
        <c:noMultiLvlLbl val="0"/>
      </c:catAx>
      <c:valAx>
        <c:axId val="157782616"/>
        <c:scaling>
          <c:orientation val="minMax"/>
          <c:min val="500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15778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474211072453162E-2"/>
          <c:y val="3.2044815293610682E-2"/>
          <c:w val="0.92395959226026991"/>
          <c:h val="0.7653743879030047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783792"/>
        <c:axId val="157784184"/>
      </c:lineChart>
      <c:catAx>
        <c:axId val="157783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57784184"/>
        <c:crosses val="autoZero"/>
        <c:auto val="1"/>
        <c:lblAlgn val="ctr"/>
        <c:lblOffset val="100"/>
        <c:noMultiLvlLbl val="0"/>
      </c:catAx>
      <c:valAx>
        <c:axId val="157784184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it-IT"/>
          </a:p>
        </c:txPr>
        <c:crossAx val="157783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98450137817342E-2"/>
          <c:y val="1.9870838417357092E-2"/>
          <c:w val="0.93877104593448635"/>
          <c:h val="0.81721872461528522"/>
        </c:manualLayout>
      </c:layout>
      <c:lineChart>
        <c:grouping val="standard"/>
        <c:varyColors val="0"/>
        <c:ser>
          <c:idx val="1"/>
          <c:order val="0"/>
          <c:tx>
            <c:strRef>
              <c:f>mensile!$C$13:$C$145</c:f>
              <c:strCache>
                <c:ptCount val="133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  <c:pt idx="124">
                  <c:v>Aprile</c:v>
                </c:pt>
                <c:pt idx="125">
                  <c:v>Maggio</c:v>
                </c:pt>
                <c:pt idx="126">
                  <c:v>Giugno</c:v>
                </c:pt>
                <c:pt idx="127">
                  <c:v>Luglio</c:v>
                </c:pt>
                <c:pt idx="128">
                  <c:v>Agosto</c:v>
                </c:pt>
                <c:pt idx="129">
                  <c:v>Settembre</c:v>
                </c:pt>
                <c:pt idx="130">
                  <c:v>Ottobre</c:v>
                </c:pt>
                <c:pt idx="131">
                  <c:v>Novembre</c:v>
                </c:pt>
                <c:pt idx="132">
                  <c:v>Dicembre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ymbol val="square"/>
            <c:size val="4"/>
            <c:spPr>
              <a:noFill/>
              <a:ln>
                <a:noFill/>
              </a:ln>
            </c:spPr>
          </c:marker>
          <c:trendline>
            <c:spPr>
              <a:ln w="28575">
                <a:solidFill>
                  <a:srgbClr val="FFC000"/>
                </a:solidFill>
              </a:ln>
            </c:spPr>
            <c:trendlineType val="linear"/>
            <c:dispRSqr val="0"/>
            <c:dispEq val="0"/>
          </c:trendline>
          <c:cat>
            <c:strRef>
              <c:f>mensile!$C$13:$C$145</c:f>
              <c:strCache>
                <c:ptCount val="133"/>
                <c:pt idx="0">
                  <c:v>Dicembre</c:v>
                </c:pt>
                <c:pt idx="1">
                  <c:v>Gennaio</c:v>
                </c:pt>
                <c:pt idx="2">
                  <c:v>Febbraio</c:v>
                </c:pt>
                <c:pt idx="3">
                  <c:v>Marzo</c:v>
                </c:pt>
                <c:pt idx="4">
                  <c:v>Aprile</c:v>
                </c:pt>
                <c:pt idx="5">
                  <c:v>Maggio</c:v>
                </c:pt>
                <c:pt idx="6">
                  <c:v>Giugno</c:v>
                </c:pt>
                <c:pt idx="7">
                  <c:v>Luglio</c:v>
                </c:pt>
                <c:pt idx="8">
                  <c:v>Agosto</c:v>
                </c:pt>
                <c:pt idx="9">
                  <c:v>Settembre</c:v>
                </c:pt>
                <c:pt idx="10">
                  <c:v>Ottobre</c:v>
                </c:pt>
                <c:pt idx="11">
                  <c:v>Novembre</c:v>
                </c:pt>
                <c:pt idx="12">
                  <c:v>Dicembre</c:v>
                </c:pt>
                <c:pt idx="13">
                  <c:v>Gennaio</c:v>
                </c:pt>
                <c:pt idx="14">
                  <c:v>Febbraio</c:v>
                </c:pt>
                <c:pt idx="15">
                  <c:v>Marzo</c:v>
                </c:pt>
                <c:pt idx="16">
                  <c:v>Aprile</c:v>
                </c:pt>
                <c:pt idx="17">
                  <c:v>Maggio</c:v>
                </c:pt>
                <c:pt idx="18">
                  <c:v>Giugno</c:v>
                </c:pt>
                <c:pt idx="19">
                  <c:v>Luglio</c:v>
                </c:pt>
                <c:pt idx="20">
                  <c:v>Agosto</c:v>
                </c:pt>
                <c:pt idx="21">
                  <c:v>Settembre</c:v>
                </c:pt>
                <c:pt idx="22">
                  <c:v>Ottobre</c:v>
                </c:pt>
                <c:pt idx="23">
                  <c:v>Novembre</c:v>
                </c:pt>
                <c:pt idx="24">
                  <c:v>Dicembre</c:v>
                </c:pt>
                <c:pt idx="25">
                  <c:v>Gennaio</c:v>
                </c:pt>
                <c:pt idx="26">
                  <c:v>Febbraio</c:v>
                </c:pt>
                <c:pt idx="27">
                  <c:v>Marzo</c:v>
                </c:pt>
                <c:pt idx="28">
                  <c:v>Aprile</c:v>
                </c:pt>
                <c:pt idx="29">
                  <c:v>Maggio</c:v>
                </c:pt>
                <c:pt idx="30">
                  <c:v>Giugno</c:v>
                </c:pt>
                <c:pt idx="31">
                  <c:v>Luglio</c:v>
                </c:pt>
                <c:pt idx="32">
                  <c:v>Agosto</c:v>
                </c:pt>
                <c:pt idx="33">
                  <c:v>Settembre</c:v>
                </c:pt>
                <c:pt idx="34">
                  <c:v>Ottobre</c:v>
                </c:pt>
                <c:pt idx="35">
                  <c:v>Novembre</c:v>
                </c:pt>
                <c:pt idx="36">
                  <c:v>Dicembre</c:v>
                </c:pt>
                <c:pt idx="37">
                  <c:v>Gennaio</c:v>
                </c:pt>
                <c:pt idx="38">
                  <c:v>Febbraio</c:v>
                </c:pt>
                <c:pt idx="39">
                  <c:v>Marzo</c:v>
                </c:pt>
                <c:pt idx="40">
                  <c:v>Aprile</c:v>
                </c:pt>
                <c:pt idx="41">
                  <c:v>Maggio</c:v>
                </c:pt>
                <c:pt idx="42">
                  <c:v>Giugno</c:v>
                </c:pt>
                <c:pt idx="43">
                  <c:v>Luglio</c:v>
                </c:pt>
                <c:pt idx="44">
                  <c:v>Agosto</c:v>
                </c:pt>
                <c:pt idx="45">
                  <c:v>Settembre</c:v>
                </c:pt>
                <c:pt idx="46">
                  <c:v>Ottobre</c:v>
                </c:pt>
                <c:pt idx="47">
                  <c:v>Novembre</c:v>
                </c:pt>
                <c:pt idx="48">
                  <c:v>Dicembre</c:v>
                </c:pt>
                <c:pt idx="49">
                  <c:v>Gennaio</c:v>
                </c:pt>
                <c:pt idx="50">
                  <c:v>Febbraio</c:v>
                </c:pt>
                <c:pt idx="51">
                  <c:v>Marzo</c:v>
                </c:pt>
                <c:pt idx="52">
                  <c:v>Aprile</c:v>
                </c:pt>
                <c:pt idx="53">
                  <c:v>Maggio</c:v>
                </c:pt>
                <c:pt idx="54">
                  <c:v>Giugno</c:v>
                </c:pt>
                <c:pt idx="55">
                  <c:v>Luglio</c:v>
                </c:pt>
                <c:pt idx="56">
                  <c:v>Agosto</c:v>
                </c:pt>
                <c:pt idx="57">
                  <c:v>Settembre</c:v>
                </c:pt>
                <c:pt idx="58">
                  <c:v>Ottobre</c:v>
                </c:pt>
                <c:pt idx="59">
                  <c:v>Novembre</c:v>
                </c:pt>
                <c:pt idx="60">
                  <c:v>Dicembre</c:v>
                </c:pt>
                <c:pt idx="61">
                  <c:v>Gennaio</c:v>
                </c:pt>
                <c:pt idx="62">
                  <c:v>Febbraio</c:v>
                </c:pt>
                <c:pt idx="63">
                  <c:v>Marzo</c:v>
                </c:pt>
                <c:pt idx="64">
                  <c:v>Aprile</c:v>
                </c:pt>
                <c:pt idx="65">
                  <c:v>Maggio</c:v>
                </c:pt>
                <c:pt idx="66">
                  <c:v>Giugno</c:v>
                </c:pt>
                <c:pt idx="67">
                  <c:v>Luglio</c:v>
                </c:pt>
                <c:pt idx="68">
                  <c:v>Agosto</c:v>
                </c:pt>
                <c:pt idx="69">
                  <c:v>Settembre</c:v>
                </c:pt>
                <c:pt idx="70">
                  <c:v>Ottobre</c:v>
                </c:pt>
                <c:pt idx="71">
                  <c:v>Novembre</c:v>
                </c:pt>
                <c:pt idx="72">
                  <c:v>Dicembre</c:v>
                </c:pt>
                <c:pt idx="73">
                  <c:v>Gennaio</c:v>
                </c:pt>
                <c:pt idx="74">
                  <c:v>Febbraio</c:v>
                </c:pt>
                <c:pt idx="75">
                  <c:v>Marzo</c:v>
                </c:pt>
                <c:pt idx="76">
                  <c:v>Aprile</c:v>
                </c:pt>
                <c:pt idx="77">
                  <c:v>Maggio</c:v>
                </c:pt>
                <c:pt idx="78">
                  <c:v>Giugno</c:v>
                </c:pt>
                <c:pt idx="79">
                  <c:v>Luglio</c:v>
                </c:pt>
                <c:pt idx="80">
                  <c:v>Agosto</c:v>
                </c:pt>
                <c:pt idx="81">
                  <c:v>Settembre</c:v>
                </c:pt>
                <c:pt idx="82">
                  <c:v>Ottobre</c:v>
                </c:pt>
                <c:pt idx="83">
                  <c:v>Novembre</c:v>
                </c:pt>
                <c:pt idx="84">
                  <c:v>Dicembre</c:v>
                </c:pt>
                <c:pt idx="85">
                  <c:v>Gennaio</c:v>
                </c:pt>
                <c:pt idx="86">
                  <c:v>Febbraio</c:v>
                </c:pt>
                <c:pt idx="87">
                  <c:v>Marzo</c:v>
                </c:pt>
                <c:pt idx="88">
                  <c:v>Aprile</c:v>
                </c:pt>
                <c:pt idx="89">
                  <c:v>Maggio</c:v>
                </c:pt>
                <c:pt idx="90">
                  <c:v>Giugno</c:v>
                </c:pt>
                <c:pt idx="91">
                  <c:v>Luglio</c:v>
                </c:pt>
                <c:pt idx="92">
                  <c:v>Agosto</c:v>
                </c:pt>
                <c:pt idx="93">
                  <c:v>Settembre</c:v>
                </c:pt>
                <c:pt idx="94">
                  <c:v>Ottobre</c:v>
                </c:pt>
                <c:pt idx="95">
                  <c:v>Novembre</c:v>
                </c:pt>
                <c:pt idx="96">
                  <c:v>Dicembre</c:v>
                </c:pt>
                <c:pt idx="97">
                  <c:v>Gennaio</c:v>
                </c:pt>
                <c:pt idx="98">
                  <c:v>Febbraio</c:v>
                </c:pt>
                <c:pt idx="99">
                  <c:v>Marzo</c:v>
                </c:pt>
                <c:pt idx="100">
                  <c:v>Aprile</c:v>
                </c:pt>
                <c:pt idx="101">
                  <c:v>Maggio</c:v>
                </c:pt>
                <c:pt idx="102">
                  <c:v>Giugno</c:v>
                </c:pt>
                <c:pt idx="103">
                  <c:v>Luglio</c:v>
                </c:pt>
                <c:pt idx="104">
                  <c:v>Agosto</c:v>
                </c:pt>
                <c:pt idx="105">
                  <c:v>Settembre</c:v>
                </c:pt>
                <c:pt idx="106">
                  <c:v>Ottobre</c:v>
                </c:pt>
                <c:pt idx="107">
                  <c:v>Novembre</c:v>
                </c:pt>
                <c:pt idx="108">
                  <c:v>Dicembre</c:v>
                </c:pt>
                <c:pt idx="109">
                  <c:v>Gennaio</c:v>
                </c:pt>
                <c:pt idx="110">
                  <c:v>Febbraio</c:v>
                </c:pt>
                <c:pt idx="111">
                  <c:v>Marzo</c:v>
                </c:pt>
                <c:pt idx="112">
                  <c:v>Aprile</c:v>
                </c:pt>
                <c:pt idx="113">
                  <c:v>Maggio</c:v>
                </c:pt>
                <c:pt idx="114">
                  <c:v>Giugno</c:v>
                </c:pt>
                <c:pt idx="115">
                  <c:v>Luglio</c:v>
                </c:pt>
                <c:pt idx="116">
                  <c:v>Agosto</c:v>
                </c:pt>
                <c:pt idx="117">
                  <c:v>Settembre</c:v>
                </c:pt>
                <c:pt idx="118">
                  <c:v>Ottobre</c:v>
                </c:pt>
                <c:pt idx="119">
                  <c:v>Novembre</c:v>
                </c:pt>
                <c:pt idx="120">
                  <c:v>Dicembre</c:v>
                </c:pt>
                <c:pt idx="121">
                  <c:v>Gennaio</c:v>
                </c:pt>
                <c:pt idx="122">
                  <c:v>Febbraio</c:v>
                </c:pt>
                <c:pt idx="123">
                  <c:v>Marzo</c:v>
                </c:pt>
                <c:pt idx="124">
                  <c:v>Aprile</c:v>
                </c:pt>
                <c:pt idx="125">
                  <c:v>Maggio</c:v>
                </c:pt>
                <c:pt idx="126">
                  <c:v>Giugno</c:v>
                </c:pt>
                <c:pt idx="127">
                  <c:v>Luglio</c:v>
                </c:pt>
                <c:pt idx="128">
                  <c:v>Agosto</c:v>
                </c:pt>
                <c:pt idx="129">
                  <c:v>Settembre</c:v>
                </c:pt>
                <c:pt idx="130">
                  <c:v>Ottobre</c:v>
                </c:pt>
                <c:pt idx="131">
                  <c:v>Novembre</c:v>
                </c:pt>
                <c:pt idx="132">
                  <c:v>Dicembre</c:v>
                </c:pt>
              </c:strCache>
            </c:strRef>
          </c:cat>
          <c:val>
            <c:numRef>
              <c:f>mensile!$E$13:$E$145</c:f>
              <c:numCache>
                <c:formatCode>#,##0</c:formatCode>
                <c:ptCount val="133"/>
                <c:pt idx="0">
                  <c:v>33204.5</c:v>
                </c:pt>
                <c:pt idx="1">
                  <c:v>33493.833333333336</c:v>
                </c:pt>
                <c:pt idx="2">
                  <c:v>33990.666666666664</c:v>
                </c:pt>
                <c:pt idx="3">
                  <c:v>33968.833333333336</c:v>
                </c:pt>
                <c:pt idx="4">
                  <c:v>34086.583333333336</c:v>
                </c:pt>
                <c:pt idx="5">
                  <c:v>34364.166666666664</c:v>
                </c:pt>
                <c:pt idx="6">
                  <c:v>34250.666666666664</c:v>
                </c:pt>
                <c:pt idx="7">
                  <c:v>34136.25</c:v>
                </c:pt>
                <c:pt idx="8">
                  <c:v>34045.75</c:v>
                </c:pt>
                <c:pt idx="9">
                  <c:v>34293.416666666664</c:v>
                </c:pt>
                <c:pt idx="10">
                  <c:v>34210.666666666664</c:v>
                </c:pt>
                <c:pt idx="11">
                  <c:v>33820.583333333336</c:v>
                </c:pt>
                <c:pt idx="12">
                  <c:v>33496.583333333336</c:v>
                </c:pt>
                <c:pt idx="13">
                  <c:v>32798.083333333336</c:v>
                </c:pt>
                <c:pt idx="14">
                  <c:v>32112.833333333332</c:v>
                </c:pt>
                <c:pt idx="15">
                  <c:v>31840.916666666668</c:v>
                </c:pt>
                <c:pt idx="16">
                  <c:v>31321.833333333332</c:v>
                </c:pt>
                <c:pt idx="17">
                  <c:v>30701.333333333332</c:v>
                </c:pt>
                <c:pt idx="18">
                  <c:v>30242.25</c:v>
                </c:pt>
                <c:pt idx="19">
                  <c:v>30013.333333333332</c:v>
                </c:pt>
                <c:pt idx="20">
                  <c:v>29997.25</c:v>
                </c:pt>
                <c:pt idx="21">
                  <c:v>30013.416666666668</c:v>
                </c:pt>
                <c:pt idx="22">
                  <c:v>29759.583333333332</c:v>
                </c:pt>
                <c:pt idx="23">
                  <c:v>30354.25</c:v>
                </c:pt>
                <c:pt idx="24">
                  <c:v>30904.083333333332</c:v>
                </c:pt>
                <c:pt idx="25">
                  <c:v>31011</c:v>
                </c:pt>
                <c:pt idx="26">
                  <c:v>31309.25</c:v>
                </c:pt>
                <c:pt idx="27">
                  <c:v>31728.583333333332</c:v>
                </c:pt>
                <c:pt idx="28">
                  <c:v>32157.75</c:v>
                </c:pt>
                <c:pt idx="29">
                  <c:v>32675.833333333332</c:v>
                </c:pt>
                <c:pt idx="30">
                  <c:v>33167.083333333336</c:v>
                </c:pt>
                <c:pt idx="31">
                  <c:v>33248</c:v>
                </c:pt>
                <c:pt idx="32">
                  <c:v>33286.333333333336</c:v>
                </c:pt>
                <c:pt idx="33">
                  <c:v>33271.75</c:v>
                </c:pt>
                <c:pt idx="34">
                  <c:v>33409.5</c:v>
                </c:pt>
                <c:pt idx="35">
                  <c:v>33432.166666666664</c:v>
                </c:pt>
                <c:pt idx="36">
                  <c:v>33288</c:v>
                </c:pt>
                <c:pt idx="37">
                  <c:v>33296.833333333336</c:v>
                </c:pt>
                <c:pt idx="38">
                  <c:v>33326.166666666664</c:v>
                </c:pt>
                <c:pt idx="39">
                  <c:v>32916.916666666664</c:v>
                </c:pt>
                <c:pt idx="40">
                  <c:v>32554.666666666668</c:v>
                </c:pt>
                <c:pt idx="41">
                  <c:v>32114.833333333332</c:v>
                </c:pt>
                <c:pt idx="42">
                  <c:v>31745</c:v>
                </c:pt>
                <c:pt idx="43">
                  <c:v>31954.5</c:v>
                </c:pt>
                <c:pt idx="44">
                  <c:v>32118.416666666668</c:v>
                </c:pt>
                <c:pt idx="45">
                  <c:v>31961.25</c:v>
                </c:pt>
                <c:pt idx="46">
                  <c:v>31828.833333333332</c:v>
                </c:pt>
                <c:pt idx="47">
                  <c:v>31091.833333333332</c:v>
                </c:pt>
                <c:pt idx="48">
                  <c:v>30683</c:v>
                </c:pt>
                <c:pt idx="49">
                  <c:v>30612</c:v>
                </c:pt>
                <c:pt idx="50">
                  <c:v>30473.75</c:v>
                </c:pt>
                <c:pt idx="51">
                  <c:v>30399.333333333332</c:v>
                </c:pt>
                <c:pt idx="52">
                  <c:v>30400.916666666668</c:v>
                </c:pt>
                <c:pt idx="53">
                  <c:v>29981.583333333332</c:v>
                </c:pt>
                <c:pt idx="54">
                  <c:v>29800</c:v>
                </c:pt>
                <c:pt idx="55">
                  <c:v>29488</c:v>
                </c:pt>
                <c:pt idx="56">
                  <c:v>29207.916666666668</c:v>
                </c:pt>
                <c:pt idx="57">
                  <c:v>28890.5</c:v>
                </c:pt>
                <c:pt idx="58">
                  <c:v>28405.5</c:v>
                </c:pt>
                <c:pt idx="59">
                  <c:v>27792.75</c:v>
                </c:pt>
                <c:pt idx="60">
                  <c:v>27557.5</c:v>
                </c:pt>
                <c:pt idx="61">
                  <c:v>27522.25</c:v>
                </c:pt>
                <c:pt idx="62">
                  <c:v>26877.5</c:v>
                </c:pt>
                <c:pt idx="63">
                  <c:v>26256.25</c:v>
                </c:pt>
                <c:pt idx="64">
                  <c:v>25946.583333333332</c:v>
                </c:pt>
                <c:pt idx="65">
                  <c:v>25780.5</c:v>
                </c:pt>
                <c:pt idx="66">
                  <c:v>25361.666666666668</c:v>
                </c:pt>
                <c:pt idx="67">
                  <c:v>25297.25</c:v>
                </c:pt>
                <c:pt idx="68">
                  <c:v>25227.416666666668</c:v>
                </c:pt>
                <c:pt idx="69">
                  <c:v>25058.666666666668</c:v>
                </c:pt>
                <c:pt idx="70">
                  <c:v>24809.583333333332</c:v>
                </c:pt>
                <c:pt idx="71">
                  <c:v>25127.5</c:v>
                </c:pt>
                <c:pt idx="72">
                  <c:v>24997.5</c:v>
                </c:pt>
                <c:pt idx="73">
                  <c:v>25068.333333333332</c:v>
                </c:pt>
                <c:pt idx="74">
                  <c:v>25218</c:v>
                </c:pt>
                <c:pt idx="75">
                  <c:v>25269.916666666668</c:v>
                </c:pt>
                <c:pt idx="76">
                  <c:v>25039.083333333332</c:v>
                </c:pt>
                <c:pt idx="77">
                  <c:v>24865.333333333332</c:v>
                </c:pt>
                <c:pt idx="78">
                  <c:v>24501.833333333332</c:v>
                </c:pt>
                <c:pt idx="79">
                  <c:v>24246.916666666668</c:v>
                </c:pt>
                <c:pt idx="80">
                  <c:v>24222.583333333332</c:v>
                </c:pt>
                <c:pt idx="81">
                  <c:v>24274.916666666668</c:v>
                </c:pt>
                <c:pt idx="82">
                  <c:v>24289.916666666668</c:v>
                </c:pt>
                <c:pt idx="83">
                  <c:v>24242.916666666668</c:v>
                </c:pt>
                <c:pt idx="84">
                  <c:v>24336.916666666668</c:v>
                </c:pt>
                <c:pt idx="85">
                  <c:v>24349.25</c:v>
                </c:pt>
                <c:pt idx="86">
                  <c:v>24538.916666666668</c:v>
                </c:pt>
                <c:pt idx="87">
                  <c:v>24725.666666666668</c:v>
                </c:pt>
                <c:pt idx="88">
                  <c:v>24907.583333333332</c:v>
                </c:pt>
                <c:pt idx="89">
                  <c:v>24950.5</c:v>
                </c:pt>
                <c:pt idx="90">
                  <c:v>25345.5</c:v>
                </c:pt>
                <c:pt idx="91">
                  <c:v>25835.916666666668</c:v>
                </c:pt>
                <c:pt idx="92">
                  <c:v>25952.083333333332</c:v>
                </c:pt>
                <c:pt idx="93">
                  <c:v>26177.5</c:v>
                </c:pt>
                <c:pt idx="94">
                  <c:v>26429.75</c:v>
                </c:pt>
                <c:pt idx="95">
                  <c:v>26515.833333333332</c:v>
                </c:pt>
                <c:pt idx="96">
                  <c:v>26632</c:v>
                </c:pt>
                <c:pt idx="97">
                  <c:v>26579.333333333332</c:v>
                </c:pt>
                <c:pt idx="98">
                  <c:v>26703.75</c:v>
                </c:pt>
                <c:pt idx="99">
                  <c:v>26731.333333333332</c:v>
                </c:pt>
                <c:pt idx="100">
                  <c:v>26808.666666666668</c:v>
                </c:pt>
                <c:pt idx="101">
                  <c:v>26839.083333333332</c:v>
                </c:pt>
                <c:pt idx="102">
                  <c:v>26712.166666666668</c:v>
                </c:pt>
                <c:pt idx="103">
                  <c:v>26779.75</c:v>
                </c:pt>
                <c:pt idx="104">
                  <c:v>26846</c:v>
                </c:pt>
                <c:pt idx="105">
                  <c:v>26744.333333333332</c:v>
                </c:pt>
                <c:pt idx="106">
                  <c:v>26669</c:v>
                </c:pt>
                <c:pt idx="107">
                  <c:v>26925.166666666668</c:v>
                </c:pt>
                <c:pt idx="108">
                  <c:v>27237.666666666668</c:v>
                </c:pt>
                <c:pt idx="109">
                  <c:v>27299.5</c:v>
                </c:pt>
                <c:pt idx="110">
                  <c:v>27223.166666666668</c:v>
                </c:pt>
                <c:pt idx="111">
                  <c:v>27231.833333333332</c:v>
                </c:pt>
                <c:pt idx="112">
                  <c:v>27303.5</c:v>
                </c:pt>
                <c:pt idx="113">
                  <c:v>27693.25</c:v>
                </c:pt>
                <c:pt idx="114">
                  <c:v>27920.166666666668</c:v>
                </c:pt>
                <c:pt idx="115">
                  <c:v>27789.75</c:v>
                </c:pt>
                <c:pt idx="116">
                  <c:v>27784.333333333332</c:v>
                </c:pt>
                <c:pt idx="117">
                  <c:v>28034.083333333332</c:v>
                </c:pt>
                <c:pt idx="118">
                  <c:v>28427.083333333332</c:v>
                </c:pt>
                <c:pt idx="119">
                  <c:v>28677.666666666668</c:v>
                </c:pt>
                <c:pt idx="120">
                  <c:v>28693.25</c:v>
                </c:pt>
                <c:pt idx="121">
                  <c:v>28780.25</c:v>
                </c:pt>
                <c:pt idx="122">
                  <c:v>28882.916666666668</c:v>
                </c:pt>
                <c:pt idx="123">
                  <c:v>29130.833333333332</c:v>
                </c:pt>
                <c:pt idx="124">
                  <c:v>29551.166666666668</c:v>
                </c:pt>
                <c:pt idx="125">
                  <c:v>29476.5</c:v>
                </c:pt>
                <c:pt idx="126">
                  <c:v>29667.833333333332</c:v>
                </c:pt>
                <c:pt idx="127">
                  <c:v>29621</c:v>
                </c:pt>
                <c:pt idx="128">
                  <c:v>29803.416666666668</c:v>
                </c:pt>
                <c:pt idx="129">
                  <c:v>29805.666666666668</c:v>
                </c:pt>
                <c:pt idx="130">
                  <c:v>29872.833333333332</c:v>
                </c:pt>
                <c:pt idx="131">
                  <c:v>30094.916666666668</c:v>
                </c:pt>
                <c:pt idx="132">
                  <c:v>30284.916666666668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428-46F8-906A-DC322749A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784968"/>
        <c:axId val="157785360"/>
      </c:lineChart>
      <c:catAx>
        <c:axId val="157784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txPr>
          <a:bodyPr/>
          <a:lstStyle/>
          <a:p>
            <a:pPr>
              <a:defRPr sz="9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57785360"/>
        <c:crosses val="autoZero"/>
        <c:auto val="0"/>
        <c:lblAlgn val="ctr"/>
        <c:lblOffset val="100"/>
        <c:noMultiLvlLbl val="0"/>
      </c:catAx>
      <c:valAx>
        <c:axId val="157785360"/>
        <c:scaling>
          <c:orientation val="minMax"/>
          <c:min val="500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spPr>
          <a:ln w="9525">
            <a:solidFill>
              <a:schemeClr val="bg1">
                <a:lumMod val="65000"/>
              </a:schemeClr>
            </a:solidFill>
          </a:ln>
        </c:spPr>
        <c:txPr>
          <a:bodyPr/>
          <a:lstStyle/>
          <a:p>
            <a:pPr>
              <a:defRPr sz="100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1577849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4CA06CC-DF2B-4766-BFC7-FDC658E828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60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5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2950"/>
            <a:ext cx="661828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7" y="4714875"/>
            <a:ext cx="5438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6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2" tIns="45241" rIns="90482" bIns="4524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C1303C6-5D75-4EB5-AB33-C6E03672B9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17960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1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77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1236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936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90488" y="742950"/>
            <a:ext cx="6618287" cy="372427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1303C6-5D75-4EB5-AB33-C6E03672B972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496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7383598"/>
      </p:ext>
    </p:extLst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76967"/>
      </p:ext>
    </p:extLst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5779852"/>
      </p:ext>
    </p:extLst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266587267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8589816"/>
      </p:ext>
    </p:extLst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826689"/>
      </p:ext>
    </p:extLst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306583"/>
      </p:ext>
    </p:extLst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450887"/>
      </p:ext>
    </p:extLst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2738116"/>
      </p:ext>
    </p:extLst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7409807"/>
      </p:ext>
    </p:extLst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837974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1459494"/>
      </p:ext>
    </p:extLst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4045"/>
      </p:ext>
    </p:extLst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230347"/>
      </p:ext>
    </p:extLst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1677282"/>
      </p:ext>
    </p:extLst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638"/>
            <a:ext cx="2844800" cy="5211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" y="274638"/>
            <a:ext cx="83312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808767"/>
      </p:ext>
    </p:extLst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03200" y="1371600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</p:spTree>
    <p:extLst>
      <p:ext uri="{BB962C8B-B14F-4D97-AF65-F5344CB8AC3E}">
        <p14:creationId xmlns:p14="http://schemas.microsoft.com/office/powerpoint/2010/main" val="3021146096"/>
      </p:ext>
    </p:extLst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Cen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9694" y="1006476"/>
            <a:ext cx="11128415" cy="4500563"/>
          </a:xfrm>
          <a:prstGeom prst="rect">
            <a:avLst/>
          </a:prstGeom>
        </p:spPr>
        <p:txBody>
          <a:bodyPr/>
          <a:lstStyle>
            <a:lvl1pPr marL="174625" indent="-174625">
              <a:spcAft>
                <a:spcPts val="115"/>
              </a:spcAft>
              <a:buFont typeface="Arial" pitchFamily="34" charset="0"/>
              <a:buNone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66688" indent="-166688">
              <a:spcAft>
                <a:spcPts val="115"/>
              </a:spcAft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77800" indent="-177800">
              <a:spcAft>
                <a:spcPts val="115"/>
              </a:spcAft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7800" indent="-177800">
              <a:spcAft>
                <a:spcPts val="115"/>
              </a:spcAft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4625" indent="-174625">
              <a:spcAft>
                <a:spcPts val="115"/>
              </a:spcAft>
              <a:buFont typeface="Arial" pitchFamily="34" charset="0"/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" name="Titolo 1"/>
          <p:cNvSpPr>
            <a:spLocks noGrp="1"/>
          </p:cNvSpPr>
          <p:nvPr>
            <p:ph type="title" hasCustomPrompt="1"/>
          </p:nvPr>
        </p:nvSpPr>
        <p:spPr>
          <a:xfrm>
            <a:off x="629693" y="249387"/>
            <a:ext cx="11148321" cy="583127"/>
          </a:xfrm>
          <a:prstGeom prst="rect">
            <a:avLst/>
          </a:prstGeom>
        </p:spPr>
        <p:txBody>
          <a:bodyPr/>
          <a:lstStyle>
            <a:lvl1pPr>
              <a:defRPr sz="2800" b="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text styles</a:t>
            </a:r>
            <a:endParaRPr lang="it-IT" dirty="0"/>
          </a:p>
        </p:txBody>
      </p:sp>
      <p:pic>
        <p:nvPicPr>
          <p:cNvPr id="2050" name="Picture 2" descr="C:\MARKETING\PROGETTI\PPT REPLY TEMPLATE\elements\omini tutti colori 3d\green\reply_3d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 userDrawn="1"/>
        </p:nvSpPr>
        <p:spPr>
          <a:xfrm>
            <a:off x="218902" y="6283327"/>
            <a:ext cx="521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005305-56AA-41FB-8E52-9E09D388040D}" type="slidenum">
              <a:rPr lang="it-IT" sz="1000" smtClean="0">
                <a:solidFill>
                  <a:srgbClr val="000000"/>
                </a:solidFill>
              </a:rPr>
              <a:pPr algn="r"/>
              <a:t>‹N›</a:t>
            </a:fld>
            <a:endParaRPr lang="it-IT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762301"/>
      </p:ext>
    </p:extLst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37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08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63151"/>
      </p:ext>
    </p:extLst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20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025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241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27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25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4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10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6523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4920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8414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3716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4006452"/>
      </p:ext>
    </p:extLst>
  </p:cSld>
  <p:clrMapOvr>
    <a:masterClrMapping/>
  </p:clrMapOvr>
  <p:transition spd="med">
    <p:strips dir="r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9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54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102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18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511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3885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75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2400" b="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374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49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8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414115"/>
      </p:ext>
    </p:extLst>
  </p:cSld>
  <p:clrMapOvr>
    <a:masterClrMapping/>
  </p:clrMapOvr>
  <p:transition spd="med">
    <p:strips dir="r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9486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it-IT" sz="2400" b="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22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497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 userDrawn="1"/>
        </p:nvSpPr>
        <p:spPr>
          <a:xfrm>
            <a:off x="236056" y="6193467"/>
            <a:ext cx="4320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0622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80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29287"/>
      </p:ext>
    </p:extLst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48115"/>
      </p:ext>
    </p:extLst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5745735"/>
      </p:ext>
    </p:extLst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196655"/>
      </p:ext>
    </p:extLst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sp>
        <p:nvSpPr>
          <p:cNvPr id="2" name="Rettangolo 1"/>
          <p:cNvSpPr/>
          <p:nvPr userDrawn="1"/>
        </p:nvSpPr>
        <p:spPr>
          <a:xfrm>
            <a:off x="217095" y="613709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83005305-56AA-41FB-8E52-9E09D388040D}" type="slidenum">
              <a:rPr lang="it-IT" sz="1100" smtClean="0">
                <a:solidFill>
                  <a:srgbClr val="000000"/>
                </a:solidFill>
              </a:rPr>
              <a:pPr/>
              <a:t>‹N›</a:t>
            </a:fld>
            <a:endParaRPr lang="it-IT" sz="1100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3200" y="13716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</p:txBody>
      </p:sp>
      <p:pic>
        <p:nvPicPr>
          <p:cNvPr id="4" name="Picture 2" descr="C:\MARKETING\PROGETTI\PPT REPLY TEMPLATE\elements\omini tutti colori 3d\green\reply_3d.png"/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11103710" y="6039136"/>
            <a:ext cx="885377" cy="719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ransition spd="med">
    <p:strips dir="rd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47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</p:sldLayoutIdLst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43472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t-IT" sz="4400" b="0" dirty="0">
                <a:solidFill>
                  <a:srgbClr val="FFFFFF"/>
                </a:solidFill>
              </a:rPr>
              <a:t>PRESENTAZIONE </a:t>
            </a:r>
            <a:endParaRPr lang="it-IT" sz="44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DATI DICEMBRE 2018</a:t>
            </a:r>
            <a:r>
              <a:rPr lang="it-IT" sz="4400" b="0" dirty="0">
                <a:solidFill>
                  <a:srgbClr val="FFFFFF"/>
                </a:solidFill>
              </a:rPr>
              <a:t/>
            </a:r>
            <a:br>
              <a:rPr lang="it-IT" sz="4400" b="0" dirty="0">
                <a:solidFill>
                  <a:srgbClr val="FFFFFF"/>
                </a:solidFill>
              </a:rPr>
            </a:br>
            <a:endParaRPr lang="it-IT" sz="2000" b="0" dirty="0" smtClean="0">
              <a:solidFill>
                <a:srgbClr val="FFFFFF"/>
              </a:solidFill>
            </a:endParaRP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OSSERVATORIO - FCP </a:t>
            </a:r>
          </a:p>
          <a:p>
            <a:pPr fontAlgn="auto">
              <a:spcAft>
                <a:spcPts val="0"/>
              </a:spcAft>
            </a:pPr>
            <a:r>
              <a:rPr lang="it-IT" sz="4400" b="0" dirty="0" smtClean="0">
                <a:solidFill>
                  <a:srgbClr val="FFFFFF"/>
                </a:solidFill>
              </a:rPr>
              <a:t>ASSORADIO</a:t>
            </a:r>
            <a:endParaRPr lang="it-IT" sz="4400" b="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415480" y="5175273"/>
            <a:ext cx="7585612" cy="438427"/>
          </a:xfrm>
        </p:spPr>
        <p:txBody>
          <a:bodyPr/>
          <a:lstStyle/>
          <a:p>
            <a:r>
              <a:rPr lang="it-IT" sz="2000" dirty="0" smtClean="0"/>
              <a:t>Milano, 30 gennaio 2019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32" y="373634"/>
            <a:ext cx="2533695" cy="1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374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4"/>
          <p:cNvSpPr/>
          <p:nvPr/>
        </p:nvSpPr>
        <p:spPr>
          <a:xfrm rot="5400000">
            <a:off x="4841700" y="-4373256"/>
            <a:ext cx="2520280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230642"/>
              </p:ext>
            </p:extLst>
          </p:nvPr>
        </p:nvGraphicFramePr>
        <p:xfrm>
          <a:off x="77227" y="620688"/>
          <a:ext cx="12062673" cy="210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9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83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9736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NUOVE nel periodo Gennaio 2017 – Dicembre 2018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32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76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RMC</a:t>
                      </a:r>
                      <a:r>
                        <a:rPr lang="it-IT" sz="1800" b="0" i="0" baseline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 Sport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MEDIAMOND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761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hteck 4"/>
          <p:cNvSpPr/>
          <p:nvPr/>
        </p:nvSpPr>
        <p:spPr>
          <a:xfrm rot="5400000">
            <a:off x="4841700" y="-1204904"/>
            <a:ext cx="2520280" cy="120761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de-DE" sz="1900" b="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12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266298"/>
              </p:ext>
            </p:extLst>
          </p:nvPr>
        </p:nvGraphicFramePr>
        <p:xfrm>
          <a:off x="80682" y="3861048"/>
          <a:ext cx="12063600" cy="2147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3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966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0633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 Black" panose="020B0A04020102020204" pitchFamily="34" charset="0"/>
                          <a:cs typeface="Arial"/>
                        </a:rPr>
                        <a:t>EMITTENTI CHIUSE nel periodo Gennaio 2017 – Dicembre 2018</a:t>
                      </a:r>
                    </a:p>
                    <a:p>
                      <a:pPr algn="ctr"/>
                      <a:endParaRPr lang="it-IT" sz="1800" b="0" i="0" baseline="0" noProof="0" dirty="0" smtClean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587"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NOME EMITTENTE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CONCESSIONARIA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1" i="0" noProof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cs typeface="Arial"/>
                        </a:rPr>
                        <a:t>NOTE</a:t>
                      </a:r>
                      <a:endParaRPr lang="it-IT" sz="1800" b="1" i="0" noProof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771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noProof="0" dirty="0" smtClean="0">
                          <a:solidFill>
                            <a:srgbClr val="000000"/>
                          </a:solidFill>
                          <a:latin typeface="+mj-lt"/>
                          <a:cs typeface="Arial"/>
                        </a:rPr>
                        <a:t>-</a:t>
                      </a:r>
                      <a:endParaRPr lang="it-IT" sz="1800" b="0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505"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800" b="1" i="0" noProof="0" dirty="0">
                        <a:solidFill>
                          <a:srgbClr val="000000"/>
                        </a:solidFill>
                        <a:latin typeface="+mj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99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77872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Totale Fatturato 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Extra Tabellare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in 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325530"/>
              </p:ext>
            </p:extLst>
          </p:nvPr>
        </p:nvGraphicFramePr>
        <p:xfrm>
          <a:off x="119336" y="1027298"/>
          <a:ext cx="11953328" cy="5138003"/>
        </p:xfrm>
        <a:graphic>
          <a:graphicData uri="http://schemas.openxmlformats.org/drawingml/2006/table">
            <a:tbl>
              <a:tblPr/>
              <a:tblGrid>
                <a:gridCol w="911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9392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7490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6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211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19.229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25.755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29.638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31.781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25.578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34.046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28.769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326.852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24.839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29.742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27.477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36.458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33.325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28.861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12.021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28.575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37.053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28.956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344.319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21.015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32.717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32.521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35.621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28.299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14.210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28.602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37.847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39.718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31.236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363.419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56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r>
                        <a:rPr lang="it-IT" sz="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1563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extra-tabellare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1.082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2.027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1.915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2.864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29.998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1563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-29,6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15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5211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-18,4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-16,5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611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6"/>
          <p:cNvSpPr txBox="1">
            <a:spLocks noChangeArrowheads="1"/>
          </p:cNvSpPr>
          <p:nvPr/>
        </p:nvSpPr>
        <p:spPr bwMode="auto">
          <a:xfrm>
            <a:off x="1524000" y="304190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Fatturato Tabellare 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migliaia di euro</a:t>
            </a:r>
            <a:r>
              <a:rPr lang="it-IT" altLang="it-IT" sz="1800" b="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Totale Avvisi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337223"/>
              </p:ext>
            </p:extLst>
          </p:nvPr>
        </p:nvGraphicFramePr>
        <p:xfrm>
          <a:off x="119336" y="1027293"/>
          <a:ext cx="11953328" cy="5138010"/>
        </p:xfrm>
        <a:graphic>
          <a:graphicData uri="http://schemas.openxmlformats.org/drawingml/2006/table">
            <a:tbl>
              <a:tblPr/>
              <a:tblGrid>
                <a:gridCol w="911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3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7005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9392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72654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Anno/</a:t>
                      </a:r>
                      <a:b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7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84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Fatturato Tabellare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23.821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27.212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24.091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28.466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27.828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28.031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23.903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30.090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31.426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298.418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23.270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27.731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25.450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33.129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29.475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26.245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26.006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33.449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33.776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26.453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313.884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19.633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23.504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30.431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30.348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32.847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32.286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25.357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12.802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26.727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34.848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36.266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28.372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333.421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60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-9,5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92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604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b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Avvisi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89.561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119.850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131.963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122.481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134.382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136.437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150.562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66.439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157.262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165.513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124.537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1.521.692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99.002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118.384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139.816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123.269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170.757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155.921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145.746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67.547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129.710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174.425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174.269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128.630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1.627.476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150.460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166.721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162.955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142.405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81.370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142.460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178.571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185.955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144.048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1.741.757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2604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-1,2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10,9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260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2018/2016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-5,4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16,1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5752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2018/2017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0687129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298994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Numero di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Avvisi</a:t>
            </a:r>
            <a:endParaRPr lang="it-IT" altLang="it-IT" sz="1800" dirty="0">
              <a:solidFill>
                <a:srgbClr val="A19DF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oup 1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331700"/>
              </p:ext>
            </p:extLst>
          </p:nvPr>
        </p:nvGraphicFramePr>
        <p:xfrm>
          <a:off x="150277" y="836712"/>
          <a:ext cx="11891446" cy="5030723"/>
        </p:xfrm>
        <a:graphic>
          <a:graphicData uri="http://schemas.openxmlformats.org/drawingml/2006/table">
            <a:tbl>
              <a:tblPr/>
              <a:tblGrid>
                <a:gridCol w="350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15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5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7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17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69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919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09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4522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82867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89164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8803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kern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25’’ e 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30’’ Avvisi</a:t>
                      </a: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4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33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Mesi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rowSpan="16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1" u="none" strike="noStrike" kern="1200" dirty="0" smtClean="0">
                        <a:solidFill>
                          <a:srgbClr val="80808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  <a:r>
                        <a:rPr lang="it-IT" sz="1300" b="0" i="0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Avvisi</a:t>
                      </a:r>
                      <a:endParaRPr lang="it-IT" sz="1300" b="0" i="0" u="none" strike="noStrike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0014" marR="90014" marT="46807" marB="46807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0" i="0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0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.% sul 2017</a:t>
                      </a:r>
                    </a:p>
                  </a:txBody>
                  <a:tcPr marL="90014" marR="90014" marT="46807" marB="468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300" dirty="0"/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101.512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19.904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17.726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62.739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122.791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4.941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337,6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24.337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-9,9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20.274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17,9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72.465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150.460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2.969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-28,5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31.032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24.729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90.183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162.509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5.070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36.652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36,8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30.029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89.853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166.721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6.812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47.293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27.545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83.819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1.252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162.955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45.342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27,3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24.691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88.321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-65,7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051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142.405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2.832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-46,9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23.660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68.940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8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81.370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-61,2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22.623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19,3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11.066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46.867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30,6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-83,7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142.460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9,8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25,4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34.277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18.782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86.054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16,0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-36,5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Ott-18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178.571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4.830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45,4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37.676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26.945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-2,7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106.907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2.213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185.955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48,6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39.695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-7,8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32.534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43,6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103.927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Dic-18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144.048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1.729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-37,6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41.346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24,0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21.737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76.556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11,9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59,4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8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4" marR="91454" marT="45700" marB="45700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it-IT" sz="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0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868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 2018</a:t>
                      </a:r>
                    </a:p>
                  </a:txBody>
                  <a:tcPr marL="91454" marR="91454" marT="45700" marB="457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it-IT" sz="1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1.741.757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7,0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43.304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-3,2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426.684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279.718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8,3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976.631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15.420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-19,6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294336"/>
            <a:ext cx="947371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Peso % delle diverse tipologie di avvisi, sulla base della durata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070355" y="6465806"/>
            <a:ext cx="737461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N.B. I dati riportati nel grafico si riferiscono ai dati presenti nella tavola III del report</a:t>
            </a:r>
            <a:endParaRPr lang="it-IT" sz="1000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-105444" y="975836"/>
            <a:ext cx="12297444" cy="5261476"/>
            <a:chOff x="-105444" y="975836"/>
            <a:chExt cx="12297444" cy="5261476"/>
          </a:xfrm>
        </p:grpSpPr>
        <p:sp>
          <p:nvSpPr>
            <p:cNvPr id="8" name="CasellaDiTesto 7"/>
            <p:cNvSpPr txBox="1"/>
            <p:nvPr/>
          </p:nvSpPr>
          <p:spPr>
            <a:xfrm>
              <a:off x="-105444" y="994017"/>
              <a:ext cx="1188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</a:rPr>
                <a:t>Gen. 2018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</a:rPr>
                <a:t>2.556.336</a:t>
              </a:r>
              <a:endParaRPr lang="it-IT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1082016" y="975836"/>
              <a:ext cx="1080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Anno </a:t>
              </a: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42.220.799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10275995" y="975837"/>
              <a:ext cx="1078246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</a:rPr>
                <a:t>Anno </a:t>
              </a: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</a:rPr>
                <a:t>2017</a:t>
              </a:r>
            </a:p>
            <a:p>
              <a:pPr algn="ctr" fontAlgn="ctr"/>
              <a:endParaRPr lang="it-IT" sz="500" b="0" dirty="0">
                <a:solidFill>
                  <a:schemeClr val="bg1">
                    <a:lumMod val="50000"/>
                  </a:schemeClr>
                </a:solidFill>
              </a:endParaRPr>
            </a:p>
            <a:p>
              <a:pPr algn="ctr" fontAlgn="ctr"/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</a:rPr>
                <a:t>39.558.950</a:t>
              </a:r>
              <a:endParaRPr lang="it-IT" b="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717440" y="1002691"/>
              <a:ext cx="122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Feb.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3.010.823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1586845" y="992160"/>
              <a:ext cx="1080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Mar.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3.748.352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2369587" y="992088"/>
              <a:ext cx="1080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Apr.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3.917.345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3134730" y="997471"/>
              <a:ext cx="111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Mag.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3.876.067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CasellaDiTesto 17"/>
            <p:cNvSpPr txBox="1"/>
            <p:nvPr/>
          </p:nvSpPr>
          <p:spPr>
            <a:xfrm>
              <a:off x="3912724" y="997471"/>
              <a:ext cx="111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Giu.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3.877.440</a:t>
              </a:r>
              <a:endParaRPr lang="it-IT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4707299" y="1006346"/>
              <a:ext cx="1116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Lug.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3.275.271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5449499" y="991013"/>
              <a:ext cx="1296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Ago.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1.972.568</a:t>
              </a:r>
              <a:endParaRPr lang="it-IT" sz="1200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6232789" y="980223"/>
              <a:ext cx="1296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Set.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3.519.826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7001121" y="986986"/>
              <a:ext cx="1296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Ott.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4.436.571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7819654" y="986986"/>
              <a:ext cx="1296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Nov.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4.554.494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8596833" y="982980"/>
              <a:ext cx="1296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Dic. 2018</a:t>
              </a: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endParaRPr lang="it-IT" sz="500" b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endParaRPr>
            </a:p>
            <a:p>
              <a:pPr algn="ctr" fontAlgn="ctr">
                <a:spcBef>
                  <a:spcPts val="0"/>
                </a:spcBef>
                <a:spcAft>
                  <a:spcPts val="0"/>
                </a:spcAft>
              </a:pPr>
              <a:r>
                <a:rPr lang="it-IT" dirty="0" smtClean="0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3.475.706</a:t>
              </a:r>
              <a:endParaRPr lang="it-IT" b="0" i="0" u="none" strike="noStrike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endParaRPr>
            </a:p>
          </p:txBody>
        </p:sp>
        <p:graphicFrame>
          <p:nvGraphicFramePr>
            <p:cNvPr id="25" name="Grafico 24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54073282"/>
                </p:ext>
              </p:extLst>
            </p:nvPr>
          </p:nvGraphicFramePr>
          <p:xfrm>
            <a:off x="0" y="1520524"/>
            <a:ext cx="12192000" cy="47167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5796930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6"/>
          <p:cNvSpPr txBox="1">
            <a:spLocks noChangeArrowheads="1"/>
          </p:cNvSpPr>
          <p:nvPr/>
        </p:nvSpPr>
        <p:spPr bwMode="auto">
          <a:xfrm>
            <a:off x="1415480" y="185130"/>
            <a:ext cx="947371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storico del peso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% delle diverse tipologie di avvisi, sulla base della durata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a Dicembre di ciascun anno </a:t>
            </a:r>
            <a:r>
              <a:rPr lang="it-IT" altLang="it-IT" sz="18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</a:t>
            </a:r>
            <a:r>
              <a:rPr lang="it-IT" altLang="it-IT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secondi)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069539" y="6322968"/>
            <a:ext cx="86268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N.B. I dati riportati nel grafico si riferiscono ai dati presenti nella tavola III del report di ciascun anno considerato</a:t>
            </a:r>
            <a:endParaRPr lang="it-IT" sz="1000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510076"/>
              </p:ext>
            </p:extLst>
          </p:nvPr>
        </p:nvGraphicFramePr>
        <p:xfrm>
          <a:off x="839416" y="1196752"/>
          <a:ext cx="10513168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63959666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5366" y="157426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Trend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mensile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Gennaio 2007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Dicembre 2018</a:t>
            </a:r>
            <a:endParaRPr lang="it-IT" altLang="it-IT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079880" y="6323834"/>
            <a:ext cx="97251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000" i="1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N.B. I dati riportati nel grafico si riferiscono a dati di fatturato totale presenti nella tavola I del report di ciascun anno considerato</a:t>
            </a:r>
            <a:endParaRPr lang="it-IT" sz="1000" i="1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400339" y="1226581"/>
            <a:ext cx="11370975" cy="4824536"/>
            <a:chOff x="400339" y="1226581"/>
            <a:chExt cx="11370975" cy="4824536"/>
          </a:xfrm>
        </p:grpSpPr>
        <p:sp>
          <p:nvSpPr>
            <p:cNvPr id="34" name="Rettangolo 33"/>
            <p:cNvSpPr/>
            <p:nvPr/>
          </p:nvSpPr>
          <p:spPr bwMode="auto">
            <a:xfrm>
              <a:off x="6473918" y="1620087"/>
              <a:ext cx="874800" cy="405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6" name="Rettangolo 35"/>
            <p:cNvSpPr/>
            <p:nvPr/>
          </p:nvSpPr>
          <p:spPr bwMode="auto">
            <a:xfrm>
              <a:off x="2926299" y="1620239"/>
              <a:ext cx="874800" cy="405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7" name="Rettangolo 36"/>
            <p:cNvSpPr/>
            <p:nvPr/>
          </p:nvSpPr>
          <p:spPr bwMode="auto">
            <a:xfrm>
              <a:off x="1142139" y="1620997"/>
              <a:ext cx="874800" cy="405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8" name="Rettangolo 37"/>
            <p:cNvSpPr/>
            <p:nvPr/>
          </p:nvSpPr>
          <p:spPr bwMode="auto">
            <a:xfrm>
              <a:off x="4705532" y="1620241"/>
              <a:ext cx="874800" cy="405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1164900" y="1313539"/>
              <a:ext cx="828000" cy="249775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ttangolo 49"/>
            <p:cNvSpPr/>
            <p:nvPr/>
          </p:nvSpPr>
          <p:spPr bwMode="auto">
            <a:xfrm>
              <a:off x="8244547" y="1619754"/>
              <a:ext cx="874800" cy="405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54" name="Rettangolo 53"/>
            <p:cNvSpPr/>
            <p:nvPr/>
          </p:nvSpPr>
          <p:spPr bwMode="auto">
            <a:xfrm>
              <a:off x="10016574" y="1619536"/>
              <a:ext cx="874800" cy="405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2065982" y="1315064"/>
              <a:ext cx="828000" cy="249775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</a:p>
          </p:txBody>
        </p:sp>
        <p:sp>
          <p:nvSpPr>
            <p:cNvPr id="24" name="CasellaDiTesto 23"/>
            <p:cNvSpPr txBox="1"/>
            <p:nvPr/>
          </p:nvSpPr>
          <p:spPr>
            <a:xfrm>
              <a:off x="2954170" y="1315814"/>
              <a:ext cx="828000" cy="249775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4733048" y="1315814"/>
              <a:ext cx="828000" cy="249775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3844583" y="1314758"/>
              <a:ext cx="828000" cy="249775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</a:p>
          </p:txBody>
        </p:sp>
        <p:sp>
          <p:nvSpPr>
            <p:cNvPr id="35" name="CasellaDiTesto 34"/>
            <p:cNvSpPr txBox="1"/>
            <p:nvPr/>
          </p:nvSpPr>
          <p:spPr>
            <a:xfrm>
              <a:off x="5613285" y="1313035"/>
              <a:ext cx="828000" cy="249775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6490397" y="1315942"/>
              <a:ext cx="828000" cy="249775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asellaDiTesto 40"/>
            <p:cNvSpPr txBox="1"/>
            <p:nvPr/>
          </p:nvSpPr>
          <p:spPr>
            <a:xfrm>
              <a:off x="7378082" y="1314801"/>
              <a:ext cx="828000" cy="249775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8274433" y="1316398"/>
              <a:ext cx="828000" cy="249775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CasellaDiTesto 56"/>
            <p:cNvSpPr txBox="1"/>
            <p:nvPr/>
          </p:nvSpPr>
          <p:spPr>
            <a:xfrm>
              <a:off x="9153825" y="1311733"/>
              <a:ext cx="828000" cy="249775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</a:p>
          </p:txBody>
        </p:sp>
        <p:sp>
          <p:nvSpPr>
            <p:cNvPr id="58" name="CasellaDiTesto 57"/>
            <p:cNvSpPr txBox="1"/>
            <p:nvPr/>
          </p:nvSpPr>
          <p:spPr>
            <a:xfrm>
              <a:off x="10040743" y="1313217"/>
              <a:ext cx="828000" cy="249775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10912924" y="1311733"/>
              <a:ext cx="828000" cy="239556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</a:p>
          </p:txBody>
        </p:sp>
        <p:graphicFrame>
          <p:nvGraphicFramePr>
            <p:cNvPr id="26" name="Grafico 2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59036033"/>
                </p:ext>
              </p:extLst>
            </p:nvPr>
          </p:nvGraphicFramePr>
          <p:xfrm>
            <a:off x="400339" y="1226581"/>
            <a:ext cx="11370975" cy="48245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971016765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18" name="Text Box 66"/>
          <p:cNvSpPr txBox="1">
            <a:spLocks noChangeArrowheads="1"/>
          </p:cNvSpPr>
          <p:nvPr/>
        </p:nvSpPr>
        <p:spPr bwMode="auto">
          <a:xfrm>
            <a:off x="1524000" y="159654"/>
            <a:ext cx="91440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      Fatturato Totale </a:t>
            </a:r>
            <a:r>
              <a:rPr lang="it-IT" altLang="it-IT" sz="1800" b="0" dirty="0">
                <a:latin typeface="Arial" panose="020B0604020202020204" pitchFamily="34" charset="0"/>
                <a:cs typeface="Arial" panose="020B0604020202020204" pitchFamily="34" charset="0"/>
              </a:rPr>
              <a:t>(in migliaia di euro)</a:t>
            </a:r>
            <a:endParaRPr lang="it-IT" altLang="it-IT" sz="1800" b="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None/>
            </a:pP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Media </a:t>
            </a:r>
            <a:r>
              <a:rPr lang="it-IT" altLang="it-IT" sz="1800" dirty="0">
                <a:latin typeface="Arial Black" panose="020B0A04020102020204" pitchFamily="34" charset="0"/>
                <a:cs typeface="Arial" panose="020B0604020202020204" pitchFamily="34" charset="0"/>
              </a:rPr>
              <a:t>mobile Gennaio 2007 – </a:t>
            </a:r>
            <a:r>
              <a:rPr lang="it-IT" altLang="it-IT" sz="1800" dirty="0" smtClean="0">
                <a:latin typeface="Arial Black" panose="020B0A04020102020204" pitchFamily="34" charset="0"/>
                <a:cs typeface="Arial" panose="020B0604020202020204" pitchFamily="34" charset="0"/>
              </a:rPr>
              <a:t>Dicembre 2018</a:t>
            </a:r>
            <a:endParaRPr lang="it-IT" altLang="it-IT" sz="1600" dirty="0">
              <a:solidFill>
                <a:srgbClr val="A19DF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491890" y="1268760"/>
            <a:ext cx="11236612" cy="5557612"/>
            <a:chOff x="491890" y="1268760"/>
            <a:chExt cx="11236612" cy="5557612"/>
          </a:xfrm>
        </p:grpSpPr>
        <p:graphicFrame>
          <p:nvGraphicFramePr>
            <p:cNvPr id="40" name="Grafico 3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84873218"/>
                </p:ext>
              </p:extLst>
            </p:nvPr>
          </p:nvGraphicFramePr>
          <p:xfrm>
            <a:off x="732218" y="1655622"/>
            <a:ext cx="10996284" cy="47740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Rettangolo 24"/>
            <p:cNvSpPr/>
            <p:nvPr/>
          </p:nvSpPr>
          <p:spPr bwMode="auto">
            <a:xfrm>
              <a:off x="6803853" y="1638703"/>
              <a:ext cx="9648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0" name="Rettangolo 29"/>
            <p:cNvSpPr/>
            <p:nvPr/>
          </p:nvSpPr>
          <p:spPr bwMode="auto">
            <a:xfrm>
              <a:off x="2994617" y="1635696"/>
              <a:ext cx="9648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 dirty="0"/>
            </a:p>
          </p:txBody>
        </p:sp>
        <p:sp>
          <p:nvSpPr>
            <p:cNvPr id="31" name="Rettangolo 30"/>
            <p:cNvSpPr/>
            <p:nvPr/>
          </p:nvSpPr>
          <p:spPr bwMode="auto">
            <a:xfrm>
              <a:off x="1087867" y="1636524"/>
              <a:ext cx="9648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2" name="Rettangolo 31"/>
            <p:cNvSpPr/>
            <p:nvPr/>
          </p:nvSpPr>
          <p:spPr bwMode="auto">
            <a:xfrm>
              <a:off x="4904051" y="1635698"/>
              <a:ext cx="9648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33" name="CasellaDiTesto 32"/>
            <p:cNvSpPr txBox="1"/>
            <p:nvPr/>
          </p:nvSpPr>
          <p:spPr>
            <a:xfrm>
              <a:off x="1120866" y="1270732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ttangolo 33"/>
            <p:cNvSpPr/>
            <p:nvPr/>
          </p:nvSpPr>
          <p:spPr bwMode="auto">
            <a:xfrm>
              <a:off x="8706946" y="1641514"/>
              <a:ext cx="9648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1" name="Rettangolo 40"/>
            <p:cNvSpPr/>
            <p:nvPr/>
          </p:nvSpPr>
          <p:spPr bwMode="auto">
            <a:xfrm>
              <a:off x="10608125" y="1641685"/>
              <a:ext cx="954000" cy="4320000"/>
            </a:xfrm>
            <a:prstGeom prst="rect">
              <a:avLst/>
            </a:prstGeom>
            <a:solidFill>
              <a:schemeClr val="bg1">
                <a:lumMod val="85000"/>
                <a:alpha val="20000"/>
              </a:schemeClr>
            </a:solidFill>
            <a:ln w="63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it-IT"/>
            </a:p>
          </p:txBody>
        </p:sp>
        <p:sp>
          <p:nvSpPr>
            <p:cNvPr id="42" name="CasellaDiTesto 41"/>
            <p:cNvSpPr txBox="1"/>
            <p:nvPr/>
          </p:nvSpPr>
          <p:spPr>
            <a:xfrm>
              <a:off x="2092062" y="1272398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46" name="CasellaDiTesto 45"/>
            <p:cNvSpPr txBox="1"/>
            <p:nvPr/>
          </p:nvSpPr>
          <p:spPr>
            <a:xfrm>
              <a:off x="3027052" y="1273217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2010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CasellaDiTesto 46"/>
            <p:cNvSpPr txBox="1"/>
            <p:nvPr/>
          </p:nvSpPr>
          <p:spPr>
            <a:xfrm>
              <a:off x="4922230" y="1273217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2012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CasellaDiTesto 47"/>
            <p:cNvSpPr txBox="1"/>
            <p:nvPr/>
          </p:nvSpPr>
          <p:spPr>
            <a:xfrm>
              <a:off x="3999564" y="1272064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2011</a:t>
              </a: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5899823" y="1270182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2013</a:t>
              </a:r>
            </a:p>
          </p:txBody>
        </p:sp>
        <p:sp>
          <p:nvSpPr>
            <p:cNvPr id="50" name="CasellaDiTesto 49"/>
            <p:cNvSpPr txBox="1"/>
            <p:nvPr/>
          </p:nvSpPr>
          <p:spPr>
            <a:xfrm>
              <a:off x="6819850" y="1273357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2014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CasellaDiTesto 50"/>
            <p:cNvSpPr txBox="1"/>
            <p:nvPr/>
          </p:nvSpPr>
          <p:spPr>
            <a:xfrm>
              <a:off x="7790972" y="1272110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2015</a:t>
              </a:r>
            </a:p>
          </p:txBody>
        </p:sp>
        <p:sp>
          <p:nvSpPr>
            <p:cNvPr id="52" name="CasellaDiTesto 51"/>
            <p:cNvSpPr txBox="1"/>
            <p:nvPr/>
          </p:nvSpPr>
          <p:spPr>
            <a:xfrm>
              <a:off x="8714972" y="1273855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2016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CasellaDiTesto 52"/>
            <p:cNvSpPr txBox="1"/>
            <p:nvPr/>
          </p:nvSpPr>
          <p:spPr>
            <a:xfrm>
              <a:off x="9704031" y="1268760"/>
              <a:ext cx="900000" cy="261610"/>
            </a:xfrm>
            <a:prstGeom prst="rect">
              <a:avLst/>
            </a:prstGeom>
            <a:noFill/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2017</a:t>
              </a:r>
            </a:p>
          </p:txBody>
        </p:sp>
        <p:sp>
          <p:nvSpPr>
            <p:cNvPr id="54" name="CasellaDiTesto 53"/>
            <p:cNvSpPr txBox="1"/>
            <p:nvPr/>
          </p:nvSpPr>
          <p:spPr>
            <a:xfrm>
              <a:off x="10635757" y="1268760"/>
              <a:ext cx="936000" cy="261610"/>
            </a:xfrm>
            <a:prstGeom prst="rect">
              <a:avLst/>
            </a:prstGeom>
            <a:solidFill>
              <a:srgbClr val="D9D9D9">
                <a:alpha val="20000"/>
              </a:srgbClr>
            </a:solidFill>
            <a:ln>
              <a:solidFill>
                <a:srgbClr val="D9D9D9">
                  <a:alpha val="20000"/>
                </a:srgbClr>
              </a:solidFill>
            </a:ln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2018</a:t>
              </a:r>
              <a:endParaRPr lang="it-IT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aphicFrame>
          <p:nvGraphicFramePr>
            <p:cNvPr id="22" name="Grafico 2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67066365"/>
                </p:ext>
              </p:extLst>
            </p:nvPr>
          </p:nvGraphicFramePr>
          <p:xfrm>
            <a:off x="491890" y="1530370"/>
            <a:ext cx="11236612" cy="52960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1276590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418" grpId="0" autoUpdateAnimBg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1_Default Design 7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99FF"/>
      </a:accent1>
      <a:accent2>
        <a:srgbClr val="99FFCC"/>
      </a:accent2>
      <a:accent3>
        <a:srgbClr val="FFFFFF"/>
      </a:accent3>
      <a:accent4>
        <a:srgbClr val="000000"/>
      </a:accent4>
      <a:accent5>
        <a:srgbClr val="ADCAFF"/>
      </a:accent5>
      <a:accent6>
        <a:srgbClr val="8AE7B9"/>
      </a:accent6>
      <a:hlink>
        <a:srgbClr val="CC00CC"/>
      </a:hlink>
      <a:folHlink>
        <a:srgbClr val="B2B2B2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8575">
          <a:solidFill>
            <a:srgbClr val="FF0000"/>
          </a:solidFill>
          <a:round/>
          <a:headEnd/>
          <a:tailEnd/>
        </a:ln>
      </a:spPr>
      <a:bodyPr>
        <a:spAutoFit/>
      </a:bodyPr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28977</TotalTime>
  <Words>1060</Words>
  <Application>Microsoft Office PowerPoint</Application>
  <PresentationFormat>Widescreen</PresentationFormat>
  <Paragraphs>797</Paragraphs>
  <Slides>10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Verdana</vt:lpstr>
      <vt:lpstr>Wingdings</vt:lpstr>
      <vt:lpstr>1_Default Design</vt:lpstr>
      <vt:lpstr>2_Default Design</vt:lpstr>
      <vt:lpstr>Reply</vt:lpstr>
      <vt:lpstr>1_Reply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Company>Reply Consulting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Dati Mensili Osservatorio Stampa</dc:title>
  <dc:creator>FCP</dc:creator>
  <cp:lastModifiedBy>Castelli Chiara</cp:lastModifiedBy>
  <cp:revision>2109</cp:revision>
  <cp:lastPrinted>2019-01-17T17:09:01Z</cp:lastPrinted>
  <dcterms:created xsi:type="dcterms:W3CDTF">2006-03-29T09:09:15Z</dcterms:created>
  <dcterms:modified xsi:type="dcterms:W3CDTF">2019-01-21T08:31:20Z</dcterms:modified>
</cp:coreProperties>
</file>