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78" r:id="rId3"/>
    <p:sldMasterId id="2147483696" r:id="rId4"/>
    <p:sldMasterId id="2147483712" r:id="rId5"/>
  </p:sldMasterIdLst>
  <p:notesMasterIdLst>
    <p:notesMasterId r:id="rId16"/>
  </p:notesMasterIdLst>
  <p:handoutMasterIdLst>
    <p:handoutMasterId r:id="rId17"/>
  </p:handoutMasterIdLst>
  <p:sldIdLst>
    <p:sldId id="407" r:id="rId6"/>
    <p:sldId id="396" r:id="rId7"/>
    <p:sldId id="389" r:id="rId8"/>
    <p:sldId id="393" r:id="rId9"/>
    <p:sldId id="373" r:id="rId10"/>
    <p:sldId id="411" r:id="rId11"/>
    <p:sldId id="410" r:id="rId12"/>
    <p:sldId id="387" r:id="rId13"/>
    <p:sldId id="388" r:id="rId14"/>
    <p:sldId id="408" r:id="rId15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88D"/>
    <a:srgbClr val="002060"/>
    <a:srgbClr val="00467A"/>
    <a:srgbClr val="00266B"/>
    <a:srgbClr val="FFD88B"/>
    <a:srgbClr val="EE832A"/>
    <a:srgbClr val="FFB219"/>
    <a:srgbClr val="FFB400"/>
    <a:srgbClr val="FFDC95"/>
    <a:srgbClr val="DB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3716" autoAdjust="0"/>
  </p:normalViewPr>
  <p:slideViewPr>
    <p:cSldViewPr>
      <p:cViewPr varScale="1">
        <p:scale>
          <a:sx n="66" d="100"/>
          <a:sy n="66" d="100"/>
        </p:scale>
        <p:origin x="996" y="66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05.%20Maggio\Elaborati%20finali\Secondi%20di%20Avvi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05.%20Maggio\Elaborati%20finali\Secondi%20di%20Avvi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04.%20Aprile\Elaborati%20finali\Trend%20Fatturato%20Totale%20per%20tabel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8\04.%20Aprile\Elaborati%20finali\Trend%20Fatturato%20Totale%20per%20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045356847472324E-2"/>
          <c:y val="3.1460392784242508E-2"/>
          <c:w val="0.97390928630505536"/>
          <c:h val="0.77326807947926623"/>
        </c:manualLayout>
      </c:layout>
      <c:barChart>
        <c:barDir val="col"/>
        <c:grouping val="percentStacked"/>
        <c:varyColors val="0"/>
        <c:ser>
          <c:idx val="0"/>
          <c:order val="0"/>
          <c:tx>
            <c:v>&lt; 15" - Nazionale</c:v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(grafico!$B$2:$G$2,grafico!$O$2:$P$2)</c:f>
              <c:numCache>
                <c:formatCode>0.0%</c:formatCode>
                <c:ptCount val="8"/>
                <c:pt idx="0">
                  <c:v>1.99347816562455E-3</c:v>
                </c:pt>
                <c:pt idx="1">
                  <c:v>1.3128636256598278E-2</c:v>
                </c:pt>
                <c:pt idx="2">
                  <c:v>6.3366514137412925E-3</c:v>
                </c:pt>
                <c:pt idx="3">
                  <c:v>1.0353951464576135E-2</c:v>
                </c:pt>
                <c:pt idx="4">
                  <c:v>1.4059612488638613E-2</c:v>
                </c:pt>
                <c:pt idx="5">
                  <c:v>0</c:v>
                </c:pt>
                <c:pt idx="6">
                  <c:v>7.7732969752492597E-3</c:v>
                </c:pt>
                <c:pt idx="7">
                  <c:v>9.5524423132888024E-3</c:v>
                </c:pt>
              </c:numCache>
            </c:numRef>
          </c:val>
        </c:ser>
        <c:ser>
          <c:idx val="1"/>
          <c:order val="1"/>
          <c:tx>
            <c:v>15" - Nazionale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14,0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18,3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14,0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(grafico!$B$3:$G$3,grafico!$O$3:$P$3)</c:f>
              <c:numCache>
                <c:formatCode>0.0%</c:formatCode>
                <c:ptCount val="8"/>
                <c:pt idx="0">
                  <c:v>0.11679215877724994</c:v>
                </c:pt>
                <c:pt idx="1">
                  <c:v>0.12124757915028549</c:v>
                </c:pt>
                <c:pt idx="2">
                  <c:v>0.12418257410189865</c:v>
                </c:pt>
                <c:pt idx="3">
                  <c:v>0.14034505513300463</c:v>
                </c:pt>
                <c:pt idx="4">
                  <c:v>0.18301928217443095</c:v>
                </c:pt>
                <c:pt idx="5">
                  <c:v>0</c:v>
                </c:pt>
                <c:pt idx="6">
                  <c:v>0.1349697466271837</c:v>
                </c:pt>
                <c:pt idx="7">
                  <c:v>0.13959207134195414</c:v>
                </c:pt>
              </c:numCache>
            </c:numRef>
          </c:val>
        </c:ser>
        <c:ser>
          <c:idx val="2"/>
          <c:order val="2"/>
          <c:tx>
            <c:v>20" - Nazionale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14,2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14,1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(grafico!$B$4:$G$4,grafico!$O$4:$P$4)</c:f>
              <c:numCache>
                <c:formatCode>0.0%</c:formatCode>
                <c:ptCount val="8"/>
                <c:pt idx="0">
                  <c:v>0.13868286485031703</c:v>
                </c:pt>
                <c:pt idx="1">
                  <c:v>0.13467414059212382</c:v>
                </c:pt>
                <c:pt idx="2">
                  <c:v>0.13194598586258707</c:v>
                </c:pt>
                <c:pt idx="3">
                  <c:v>0.15331302195747376</c:v>
                </c:pt>
                <c:pt idx="4">
                  <c:v>0.14212860613606523</c:v>
                </c:pt>
                <c:pt idx="5">
                  <c:v>0</c:v>
                </c:pt>
                <c:pt idx="6">
                  <c:v>0.13504431227293748</c:v>
                </c:pt>
                <c:pt idx="7">
                  <c:v>0.14063187963380278</c:v>
                </c:pt>
              </c:numCache>
            </c:numRef>
          </c:val>
        </c:ser>
        <c:ser>
          <c:idx val="3"/>
          <c:order val="3"/>
          <c:tx>
            <c:v>25" e 30" - Nazionale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73,4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72,0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68,6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64,7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70,0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69,7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(grafico!$B$5:$G$5,grafico!$O$5:$P$5)</c:f>
              <c:numCache>
                <c:formatCode>0.0%</c:formatCode>
                <c:ptCount val="8"/>
                <c:pt idx="0">
                  <c:v>0.73382215796358541</c:v>
                </c:pt>
                <c:pt idx="1">
                  <c:v>0.71963845101488866</c:v>
                </c:pt>
                <c:pt idx="2">
                  <c:v>0.71937534148340387</c:v>
                </c:pt>
                <c:pt idx="3">
                  <c:v>0.68582292343411166</c:v>
                </c:pt>
                <c:pt idx="4">
                  <c:v>0.64658015457421147</c:v>
                </c:pt>
                <c:pt idx="5">
                  <c:v>0</c:v>
                </c:pt>
                <c:pt idx="6">
                  <c:v>0.69974610865606057</c:v>
                </c:pt>
                <c:pt idx="7">
                  <c:v>0.69740596763454954</c:v>
                </c:pt>
              </c:numCache>
            </c:numRef>
          </c:val>
        </c:ser>
        <c:ser>
          <c:idx val="4"/>
          <c:order val="4"/>
          <c:tx>
            <c:v>&gt; 30" - Nazionale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(grafico!$B$6:$G$6,grafico!$O$6:$P$6)</c:f>
              <c:numCache>
                <c:formatCode>0.0%</c:formatCode>
                <c:ptCount val="8"/>
                <c:pt idx="0">
                  <c:v>8.709340243223113E-3</c:v>
                </c:pt>
                <c:pt idx="1">
                  <c:v>1.1311192986103799E-2</c:v>
                </c:pt>
                <c:pt idx="2">
                  <c:v>1.8159447138369075E-2</c:v>
                </c:pt>
                <c:pt idx="3">
                  <c:v>1.0165048010833868E-2</c:v>
                </c:pt>
                <c:pt idx="4">
                  <c:v>1.4212344626653771E-2</c:v>
                </c:pt>
                <c:pt idx="5">
                  <c:v>0</c:v>
                </c:pt>
                <c:pt idx="6">
                  <c:v>2.2466535468568957E-2</c:v>
                </c:pt>
                <c:pt idx="7">
                  <c:v>1.2817639076404751E-2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7707584"/>
        <c:axId val="137707976"/>
      </c:barChart>
      <c:catAx>
        <c:axId val="137707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707976"/>
        <c:crosses val="autoZero"/>
        <c:auto val="1"/>
        <c:lblAlgn val="ctr"/>
        <c:lblOffset val="100"/>
        <c:noMultiLvlLbl val="0"/>
      </c:catAx>
      <c:valAx>
        <c:axId val="1377079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770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843648861802866E-2"/>
          <c:y val="2.8842652766938166E-2"/>
          <c:w val="0.92480071954062748"/>
          <c:h val="0.8106232986642674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'trend storico'!$C$30</c:f>
              <c:strCache>
                <c:ptCount val="1"/>
                <c:pt idx="0">
                  <c:v>&lt; 15" - Nazionale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282966541035777E-3"/>
                  <c:y val="1.17604919330431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storico'!$C$31:$C$37</c:f>
              <c:numCache>
                <c:formatCode>0%</c:formatCode>
                <c:ptCount val="7"/>
                <c:pt idx="0">
                  <c:v>1.657867670086114E-2</c:v>
                </c:pt>
                <c:pt idx="1">
                  <c:v>8.756848631057048E-3</c:v>
                </c:pt>
                <c:pt idx="2">
                  <c:v>1.0717249681160496E-2</c:v>
                </c:pt>
                <c:pt idx="3">
                  <c:v>7.8260476197656702E-3</c:v>
                </c:pt>
                <c:pt idx="4">
                  <c:v>1.3702972669996495E-2</c:v>
                </c:pt>
                <c:pt idx="5">
                  <c:v>9.3346498834999559E-3</c:v>
                </c:pt>
                <c:pt idx="6">
                  <c:v>1.4059612488638613E-2</c:v>
                </c:pt>
              </c:numCache>
            </c:numRef>
          </c:val>
        </c:ser>
        <c:ser>
          <c:idx val="1"/>
          <c:order val="1"/>
          <c:tx>
            <c:strRef>
              <c:f>'trend storico'!$D$30</c:f>
              <c:strCache>
                <c:ptCount val="1"/>
                <c:pt idx="0">
                  <c:v>15" - Nazionale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282966541035777E-3"/>
                  <c:y val="-1.41125903196520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storico'!$D$31:$D$37</c:f>
              <c:numCache>
                <c:formatCode>0%</c:formatCode>
                <c:ptCount val="7"/>
                <c:pt idx="0">
                  <c:v>0.1658980460981577</c:v>
                </c:pt>
                <c:pt idx="1">
                  <c:v>0.13785378882522725</c:v>
                </c:pt>
                <c:pt idx="2">
                  <c:v>0.13391259157521299</c:v>
                </c:pt>
                <c:pt idx="3">
                  <c:v>0.16554013299757225</c:v>
                </c:pt>
                <c:pt idx="4">
                  <c:v>1.3321173350128787E-2</c:v>
                </c:pt>
                <c:pt idx="5">
                  <c:v>0.15561452094620737</c:v>
                </c:pt>
                <c:pt idx="6">
                  <c:v>0.18301928217443095</c:v>
                </c:pt>
              </c:numCache>
            </c:numRef>
          </c:val>
        </c:ser>
        <c:ser>
          <c:idx val="2"/>
          <c:order val="2"/>
          <c:tx>
            <c:strRef>
              <c:f>'trend storico'!$E$30</c:f>
              <c:strCache>
                <c:ptCount val="1"/>
                <c:pt idx="0">
                  <c:v>20" - Nazionale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storico'!$E$31:$E$37</c:f>
              <c:numCache>
                <c:formatCode>0%</c:formatCode>
                <c:ptCount val="7"/>
                <c:pt idx="0">
                  <c:v>0.15841055307297205</c:v>
                </c:pt>
                <c:pt idx="1">
                  <c:v>0.11516535274774192</c:v>
                </c:pt>
                <c:pt idx="2">
                  <c:v>0.13143346528825478</c:v>
                </c:pt>
                <c:pt idx="3">
                  <c:v>0.11443144291810546</c:v>
                </c:pt>
                <c:pt idx="4">
                  <c:v>0.10875010189443528</c:v>
                </c:pt>
                <c:pt idx="5">
                  <c:v>0.1476798244382794</c:v>
                </c:pt>
                <c:pt idx="6">
                  <c:v>0.14212860613606523</c:v>
                </c:pt>
              </c:numCache>
            </c:numRef>
          </c:val>
        </c:ser>
        <c:ser>
          <c:idx val="3"/>
          <c:order val="3"/>
          <c:tx>
            <c:strRef>
              <c:f>'trend storico'!$F$30</c:f>
              <c:strCache>
                <c:ptCount val="1"/>
                <c:pt idx="0">
                  <c:v>25" e 30" - Nazionale</c:v>
                </c:pt>
              </c:strCache>
            </c:strRef>
          </c:tx>
          <c:spPr>
            <a:solidFill>
              <a:srgbClr val="00467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65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storico'!$F$31:$F$37</c:f>
              <c:numCache>
                <c:formatCode>0%</c:formatCode>
                <c:ptCount val="7"/>
                <c:pt idx="0">
                  <c:v>0.61457056604493454</c:v>
                </c:pt>
                <c:pt idx="1">
                  <c:v>0.71059581295225116</c:v>
                </c:pt>
                <c:pt idx="2">
                  <c:v>0.71394727282851078</c:v>
                </c:pt>
                <c:pt idx="3">
                  <c:v>0.69544950766771718</c:v>
                </c:pt>
                <c:pt idx="4">
                  <c:v>0.84157139682117232</c:v>
                </c:pt>
                <c:pt idx="5">
                  <c:v>0.66580366721875528</c:v>
                </c:pt>
                <c:pt idx="6">
                  <c:v>0.64658015457421147</c:v>
                </c:pt>
              </c:numCache>
            </c:numRef>
          </c:val>
        </c:ser>
        <c:ser>
          <c:idx val="4"/>
          <c:order val="4"/>
          <c:tx>
            <c:strRef>
              <c:f>'trend storico'!$G$30</c:f>
              <c:strCache>
                <c:ptCount val="1"/>
                <c:pt idx="0">
                  <c:v>&gt; 30" - Nazionale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storico'!$G$31:$G$37</c:f>
              <c:numCache>
                <c:formatCode>0%</c:formatCode>
                <c:ptCount val="7"/>
                <c:pt idx="0">
                  <c:v>4.4542158083074608E-2</c:v>
                </c:pt>
                <c:pt idx="1">
                  <c:v>2.7628196843722627E-2</c:v>
                </c:pt>
                <c:pt idx="2">
                  <c:v>9.9894206268610012E-3</c:v>
                </c:pt>
                <c:pt idx="3">
                  <c:v>1.6752868796839421E-2</c:v>
                </c:pt>
                <c:pt idx="4">
                  <c:v>2.2654355264267137E-2</c:v>
                </c:pt>
                <c:pt idx="5">
                  <c:v>2.156733751325806E-2</c:v>
                </c:pt>
                <c:pt idx="6">
                  <c:v>1.4212344626653771E-2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7708760"/>
        <c:axId val="137709152"/>
      </c:barChart>
      <c:catAx>
        <c:axId val="13770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37709152"/>
        <c:crosses val="autoZero"/>
        <c:auto val="1"/>
        <c:lblAlgn val="ctr"/>
        <c:lblOffset val="100"/>
        <c:noMultiLvlLbl val="0"/>
      </c:catAx>
      <c:valAx>
        <c:axId val="13770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3770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8204653309870255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5">
                  <a:lumMod val="2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2"/>
            <c:marker>
              <c:symbol val="none"/>
            </c:marker>
            <c:bubble3D val="0"/>
            <c:spPr>
              <a:ln w="28575" cap="rnd">
                <a:solidFill>
                  <a:srgbClr val="002060"/>
                </a:solidFill>
                <a:round/>
              </a:ln>
              <a:effectLst/>
            </c:spPr>
          </c:dPt>
          <c:trendline>
            <c:spPr>
              <a:ln w="22225" cap="rnd">
                <a:solidFill>
                  <a:srgbClr val="FFC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mensile!$C$2:$C$137</c:f>
              <c:strCache>
                <c:ptCount val="136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Gennaio</c:v>
                </c:pt>
                <c:pt idx="13">
                  <c:v>Febbraio</c:v>
                </c:pt>
                <c:pt idx="14">
                  <c:v>Marzo</c:v>
                </c:pt>
                <c:pt idx="15">
                  <c:v>Aprile</c:v>
                </c:pt>
                <c:pt idx="16">
                  <c:v>Maggio</c:v>
                </c:pt>
                <c:pt idx="17">
                  <c:v>Giugno</c:v>
                </c:pt>
                <c:pt idx="18">
                  <c:v>Luglio</c:v>
                </c:pt>
                <c:pt idx="19">
                  <c:v>Agosto</c:v>
                </c:pt>
                <c:pt idx="20">
                  <c:v>Settembre</c:v>
                </c:pt>
                <c:pt idx="21">
                  <c:v>Ottobre</c:v>
                </c:pt>
                <c:pt idx="22">
                  <c:v>Novembre</c:v>
                </c:pt>
                <c:pt idx="23">
                  <c:v>Dicembre</c:v>
                </c:pt>
                <c:pt idx="24">
                  <c:v>Gennaio</c:v>
                </c:pt>
                <c:pt idx="25">
                  <c:v>Febbraio</c:v>
                </c:pt>
                <c:pt idx="26">
                  <c:v>Marzo</c:v>
                </c:pt>
                <c:pt idx="27">
                  <c:v>Aprile</c:v>
                </c:pt>
                <c:pt idx="28">
                  <c:v>Maggio</c:v>
                </c:pt>
                <c:pt idx="29">
                  <c:v>Giugno</c:v>
                </c:pt>
                <c:pt idx="30">
                  <c:v>Luglio</c:v>
                </c:pt>
                <c:pt idx="31">
                  <c:v>Agosto</c:v>
                </c:pt>
                <c:pt idx="32">
                  <c:v>Settembre</c:v>
                </c:pt>
                <c:pt idx="33">
                  <c:v>Ottobre</c:v>
                </c:pt>
                <c:pt idx="34">
                  <c:v>Novembre</c:v>
                </c:pt>
                <c:pt idx="35">
                  <c:v>Dicembre</c:v>
                </c:pt>
                <c:pt idx="36">
                  <c:v>Gennaio</c:v>
                </c:pt>
                <c:pt idx="37">
                  <c:v>Febbraio</c:v>
                </c:pt>
                <c:pt idx="38">
                  <c:v>Marzo</c:v>
                </c:pt>
                <c:pt idx="39">
                  <c:v>Aprile</c:v>
                </c:pt>
                <c:pt idx="40">
                  <c:v>Maggio</c:v>
                </c:pt>
                <c:pt idx="41">
                  <c:v>Giugno</c:v>
                </c:pt>
                <c:pt idx="42">
                  <c:v>Luglio</c:v>
                </c:pt>
                <c:pt idx="43">
                  <c:v>Agosto</c:v>
                </c:pt>
                <c:pt idx="44">
                  <c:v>Settembre</c:v>
                </c:pt>
                <c:pt idx="45">
                  <c:v>Ottobre</c:v>
                </c:pt>
                <c:pt idx="46">
                  <c:v>Novembre</c:v>
                </c:pt>
                <c:pt idx="47">
                  <c:v>Dicembre</c:v>
                </c:pt>
                <c:pt idx="48">
                  <c:v>Gennaio</c:v>
                </c:pt>
                <c:pt idx="49">
                  <c:v>Febbraio</c:v>
                </c:pt>
                <c:pt idx="50">
                  <c:v>Marzo</c:v>
                </c:pt>
                <c:pt idx="51">
                  <c:v>Aprile</c:v>
                </c:pt>
                <c:pt idx="52">
                  <c:v>Maggio</c:v>
                </c:pt>
                <c:pt idx="53">
                  <c:v>Giugno</c:v>
                </c:pt>
                <c:pt idx="54">
                  <c:v>Luglio</c:v>
                </c:pt>
                <c:pt idx="55">
                  <c:v>Agosto</c:v>
                </c:pt>
                <c:pt idx="56">
                  <c:v>Settembre</c:v>
                </c:pt>
                <c:pt idx="57">
                  <c:v>Ottobre</c:v>
                </c:pt>
                <c:pt idx="58">
                  <c:v>Novembre</c:v>
                </c:pt>
                <c:pt idx="59">
                  <c:v>Dicembre</c:v>
                </c:pt>
                <c:pt idx="60">
                  <c:v>Gennaio</c:v>
                </c:pt>
                <c:pt idx="61">
                  <c:v>Febbraio</c:v>
                </c:pt>
                <c:pt idx="62">
                  <c:v>Marzo</c:v>
                </c:pt>
                <c:pt idx="63">
                  <c:v>Aprile</c:v>
                </c:pt>
                <c:pt idx="64">
                  <c:v>Maggio</c:v>
                </c:pt>
                <c:pt idx="65">
                  <c:v>Giugno</c:v>
                </c:pt>
                <c:pt idx="66">
                  <c:v>Luglio</c:v>
                </c:pt>
                <c:pt idx="67">
                  <c:v>Agosto</c:v>
                </c:pt>
                <c:pt idx="68">
                  <c:v>Settembre</c:v>
                </c:pt>
                <c:pt idx="69">
                  <c:v>Ottobre</c:v>
                </c:pt>
                <c:pt idx="70">
                  <c:v>Novembre</c:v>
                </c:pt>
                <c:pt idx="71">
                  <c:v>Dicembre</c:v>
                </c:pt>
                <c:pt idx="72">
                  <c:v>Gennaio</c:v>
                </c:pt>
                <c:pt idx="73">
                  <c:v>Febbraio</c:v>
                </c:pt>
                <c:pt idx="74">
                  <c:v>Marzo</c:v>
                </c:pt>
                <c:pt idx="75">
                  <c:v>Aprile</c:v>
                </c:pt>
                <c:pt idx="76">
                  <c:v>Maggio</c:v>
                </c:pt>
                <c:pt idx="77">
                  <c:v>Giugno</c:v>
                </c:pt>
                <c:pt idx="78">
                  <c:v>Luglio</c:v>
                </c:pt>
                <c:pt idx="79">
                  <c:v>Agosto</c:v>
                </c:pt>
                <c:pt idx="80">
                  <c:v>Settembre</c:v>
                </c:pt>
                <c:pt idx="81">
                  <c:v>Ottobre</c:v>
                </c:pt>
                <c:pt idx="82">
                  <c:v>Novembre</c:v>
                </c:pt>
                <c:pt idx="83">
                  <c:v>Dicembre</c:v>
                </c:pt>
                <c:pt idx="84">
                  <c:v>Gennaio</c:v>
                </c:pt>
                <c:pt idx="85">
                  <c:v>Febbraio</c:v>
                </c:pt>
                <c:pt idx="86">
                  <c:v>Marzo</c:v>
                </c:pt>
                <c:pt idx="87">
                  <c:v>Aprile</c:v>
                </c:pt>
                <c:pt idx="88">
                  <c:v>Maggio</c:v>
                </c:pt>
                <c:pt idx="89">
                  <c:v>Giugno</c:v>
                </c:pt>
                <c:pt idx="90">
                  <c:v>Luglio</c:v>
                </c:pt>
                <c:pt idx="91">
                  <c:v>Agosto</c:v>
                </c:pt>
                <c:pt idx="92">
                  <c:v>Settembre</c:v>
                </c:pt>
                <c:pt idx="93">
                  <c:v>Ottobre</c:v>
                </c:pt>
                <c:pt idx="94">
                  <c:v>Novembre</c:v>
                </c:pt>
                <c:pt idx="95">
                  <c:v>Dicembre</c:v>
                </c:pt>
                <c:pt idx="96">
                  <c:v>Gennaio</c:v>
                </c:pt>
                <c:pt idx="97">
                  <c:v>Febbraio</c:v>
                </c:pt>
                <c:pt idx="98">
                  <c:v>Marzo</c:v>
                </c:pt>
                <c:pt idx="99">
                  <c:v>Aprile</c:v>
                </c:pt>
                <c:pt idx="100">
                  <c:v>Maggio</c:v>
                </c:pt>
                <c:pt idx="101">
                  <c:v>Giugno</c:v>
                </c:pt>
                <c:pt idx="102">
                  <c:v>Luglio</c:v>
                </c:pt>
                <c:pt idx="103">
                  <c:v>Agosto</c:v>
                </c:pt>
                <c:pt idx="104">
                  <c:v>Settembre</c:v>
                </c:pt>
                <c:pt idx="105">
                  <c:v>Ottobre</c:v>
                </c:pt>
                <c:pt idx="106">
                  <c:v>Novembre</c:v>
                </c:pt>
                <c:pt idx="107">
                  <c:v>Dicembre</c:v>
                </c:pt>
                <c:pt idx="108">
                  <c:v>Gennaio</c:v>
                </c:pt>
                <c:pt idx="109">
                  <c:v>Febbraio</c:v>
                </c:pt>
                <c:pt idx="110">
                  <c:v>Marzo</c:v>
                </c:pt>
                <c:pt idx="111">
                  <c:v>Aprile</c:v>
                </c:pt>
                <c:pt idx="112">
                  <c:v>Maggio</c:v>
                </c:pt>
                <c:pt idx="113">
                  <c:v>Giugno</c:v>
                </c:pt>
                <c:pt idx="114">
                  <c:v>Luglio</c:v>
                </c:pt>
                <c:pt idx="115">
                  <c:v>Agosto</c:v>
                </c:pt>
                <c:pt idx="116">
                  <c:v>Settembre</c:v>
                </c:pt>
                <c:pt idx="117">
                  <c:v>Ottobre</c:v>
                </c:pt>
                <c:pt idx="118">
                  <c:v>Novembre</c:v>
                </c:pt>
                <c:pt idx="119">
                  <c:v>Dicembre</c:v>
                </c:pt>
                <c:pt idx="120">
                  <c:v>Gennaio</c:v>
                </c:pt>
                <c:pt idx="121">
                  <c:v>Febbraio</c:v>
                </c:pt>
                <c:pt idx="122">
                  <c:v>Marzo</c:v>
                </c:pt>
                <c:pt idx="123">
                  <c:v>Aprile</c:v>
                </c:pt>
                <c:pt idx="124">
                  <c:v>Maggio</c:v>
                </c:pt>
                <c:pt idx="125">
                  <c:v>Giugno</c:v>
                </c:pt>
                <c:pt idx="126">
                  <c:v>Luglio</c:v>
                </c:pt>
                <c:pt idx="127">
                  <c:v>Agosto</c:v>
                </c:pt>
                <c:pt idx="128">
                  <c:v>Settembre</c:v>
                </c:pt>
                <c:pt idx="129">
                  <c:v>Ottobre</c:v>
                </c:pt>
                <c:pt idx="130">
                  <c:v>Novembre</c:v>
                </c:pt>
                <c:pt idx="131">
                  <c:v>Dicembre</c:v>
                </c:pt>
                <c:pt idx="132">
                  <c:v>Gennaio</c:v>
                </c:pt>
                <c:pt idx="133">
                  <c:v>Febbraio</c:v>
                </c:pt>
                <c:pt idx="134">
                  <c:v>Marzo</c:v>
                </c:pt>
                <c:pt idx="135">
                  <c:v>Aprile</c:v>
                </c:pt>
              </c:strCache>
            </c:strRef>
          </c:cat>
          <c:val>
            <c:numRef>
              <c:f>mensile!$D$2:$D$137</c:f>
              <c:numCache>
                <c:formatCode>#,##0</c:formatCode>
                <c:ptCount val="136"/>
                <c:pt idx="0">
                  <c:v>23659</c:v>
                </c:pt>
                <c:pt idx="1">
                  <c:v>27916</c:v>
                </c:pt>
                <c:pt idx="2">
                  <c:v>38195</c:v>
                </c:pt>
                <c:pt idx="3">
                  <c:v>33986</c:v>
                </c:pt>
                <c:pt idx="4">
                  <c:v>43187</c:v>
                </c:pt>
                <c:pt idx="5">
                  <c:v>44366</c:v>
                </c:pt>
                <c:pt idx="6">
                  <c:v>31941</c:v>
                </c:pt>
                <c:pt idx="7">
                  <c:v>13240</c:v>
                </c:pt>
                <c:pt idx="8">
                  <c:v>28194</c:v>
                </c:pt>
                <c:pt idx="9">
                  <c:v>42806</c:v>
                </c:pt>
                <c:pt idx="10">
                  <c:v>40158</c:v>
                </c:pt>
                <c:pt idx="11">
                  <c:v>30806</c:v>
                </c:pt>
                <c:pt idx="12">
                  <c:v>27131</c:v>
                </c:pt>
                <c:pt idx="13">
                  <c:v>33878</c:v>
                </c:pt>
                <c:pt idx="14">
                  <c:v>37933</c:v>
                </c:pt>
                <c:pt idx="15">
                  <c:v>35399</c:v>
                </c:pt>
                <c:pt idx="16">
                  <c:v>46518</c:v>
                </c:pt>
                <c:pt idx="17">
                  <c:v>43004</c:v>
                </c:pt>
                <c:pt idx="18">
                  <c:v>30568</c:v>
                </c:pt>
                <c:pt idx="19">
                  <c:v>12154</c:v>
                </c:pt>
                <c:pt idx="20">
                  <c:v>31166</c:v>
                </c:pt>
                <c:pt idx="21">
                  <c:v>41813</c:v>
                </c:pt>
                <c:pt idx="22">
                  <c:v>35477</c:v>
                </c:pt>
                <c:pt idx="23">
                  <c:v>26918</c:v>
                </c:pt>
                <c:pt idx="24">
                  <c:v>18749</c:v>
                </c:pt>
                <c:pt idx="25">
                  <c:v>25655</c:v>
                </c:pt>
                <c:pt idx="26">
                  <c:v>34670</c:v>
                </c:pt>
                <c:pt idx="27">
                  <c:v>29170</c:v>
                </c:pt>
                <c:pt idx="28">
                  <c:v>39072</c:v>
                </c:pt>
                <c:pt idx="29">
                  <c:v>37495</c:v>
                </c:pt>
                <c:pt idx="30">
                  <c:v>27821</c:v>
                </c:pt>
                <c:pt idx="31">
                  <c:v>11961</c:v>
                </c:pt>
                <c:pt idx="32">
                  <c:v>31360</c:v>
                </c:pt>
                <c:pt idx="33">
                  <c:v>38767</c:v>
                </c:pt>
                <c:pt idx="34">
                  <c:v>42613</c:v>
                </c:pt>
                <c:pt idx="35">
                  <c:v>33516</c:v>
                </c:pt>
                <c:pt idx="36">
                  <c:v>20032</c:v>
                </c:pt>
                <c:pt idx="37">
                  <c:v>29234</c:v>
                </c:pt>
                <c:pt idx="38">
                  <c:v>39702</c:v>
                </c:pt>
                <c:pt idx="39">
                  <c:v>34320</c:v>
                </c:pt>
                <c:pt idx="40">
                  <c:v>45289</c:v>
                </c:pt>
                <c:pt idx="41">
                  <c:v>43390</c:v>
                </c:pt>
                <c:pt idx="42">
                  <c:v>28792</c:v>
                </c:pt>
                <c:pt idx="43">
                  <c:v>12421</c:v>
                </c:pt>
                <c:pt idx="44">
                  <c:v>31185</c:v>
                </c:pt>
                <c:pt idx="45">
                  <c:v>40420</c:v>
                </c:pt>
                <c:pt idx="46">
                  <c:v>42885</c:v>
                </c:pt>
                <c:pt idx="47">
                  <c:v>31786</c:v>
                </c:pt>
                <c:pt idx="48">
                  <c:v>20138</c:v>
                </c:pt>
                <c:pt idx="49">
                  <c:v>29586</c:v>
                </c:pt>
                <c:pt idx="50">
                  <c:v>34791</c:v>
                </c:pt>
                <c:pt idx="51">
                  <c:v>29973</c:v>
                </c:pt>
                <c:pt idx="52">
                  <c:v>40011</c:v>
                </c:pt>
                <c:pt idx="53">
                  <c:v>38952</c:v>
                </c:pt>
                <c:pt idx="54">
                  <c:v>31306</c:v>
                </c:pt>
                <c:pt idx="55">
                  <c:v>14388</c:v>
                </c:pt>
                <c:pt idx="56">
                  <c:v>29299</c:v>
                </c:pt>
                <c:pt idx="57">
                  <c:v>38831</c:v>
                </c:pt>
                <c:pt idx="58">
                  <c:v>34041</c:v>
                </c:pt>
                <c:pt idx="59">
                  <c:v>26880</c:v>
                </c:pt>
                <c:pt idx="60">
                  <c:v>19286</c:v>
                </c:pt>
                <c:pt idx="61">
                  <c:v>27927</c:v>
                </c:pt>
                <c:pt idx="62">
                  <c:v>33898</c:v>
                </c:pt>
                <c:pt idx="63">
                  <c:v>29992</c:v>
                </c:pt>
                <c:pt idx="64">
                  <c:v>34979</c:v>
                </c:pt>
                <c:pt idx="65">
                  <c:v>36773</c:v>
                </c:pt>
                <c:pt idx="66">
                  <c:v>27562</c:v>
                </c:pt>
                <c:pt idx="67">
                  <c:v>11027</c:v>
                </c:pt>
                <c:pt idx="68">
                  <c:v>25490</c:v>
                </c:pt>
                <c:pt idx="69">
                  <c:v>33011</c:v>
                </c:pt>
                <c:pt idx="70">
                  <c:v>26688</c:v>
                </c:pt>
                <c:pt idx="71">
                  <c:v>24057</c:v>
                </c:pt>
                <c:pt idx="72">
                  <c:v>18863</c:v>
                </c:pt>
                <c:pt idx="73">
                  <c:v>20190</c:v>
                </c:pt>
                <c:pt idx="74">
                  <c:v>26443</c:v>
                </c:pt>
                <c:pt idx="75">
                  <c:v>26276</c:v>
                </c:pt>
                <c:pt idx="76">
                  <c:v>32986</c:v>
                </c:pt>
                <c:pt idx="77">
                  <c:v>31747</c:v>
                </c:pt>
                <c:pt idx="78">
                  <c:v>26789</c:v>
                </c:pt>
                <c:pt idx="79">
                  <c:v>10189</c:v>
                </c:pt>
                <c:pt idx="80">
                  <c:v>23465</c:v>
                </c:pt>
                <c:pt idx="81">
                  <c:v>30022</c:v>
                </c:pt>
                <c:pt idx="82">
                  <c:v>30503</c:v>
                </c:pt>
                <c:pt idx="83">
                  <c:v>22497</c:v>
                </c:pt>
                <c:pt idx="84">
                  <c:v>19713</c:v>
                </c:pt>
                <c:pt idx="85">
                  <c:v>21986</c:v>
                </c:pt>
                <c:pt idx="86">
                  <c:v>27066</c:v>
                </c:pt>
                <c:pt idx="87">
                  <c:v>23506</c:v>
                </c:pt>
                <c:pt idx="88">
                  <c:v>30901</c:v>
                </c:pt>
                <c:pt idx="89">
                  <c:v>27385</c:v>
                </c:pt>
                <c:pt idx="90">
                  <c:v>23730</c:v>
                </c:pt>
                <c:pt idx="91">
                  <c:v>9897</c:v>
                </c:pt>
                <c:pt idx="92">
                  <c:v>24093</c:v>
                </c:pt>
                <c:pt idx="93" formatCode="General">
                  <c:v>30202</c:v>
                </c:pt>
                <c:pt idx="94">
                  <c:v>29939</c:v>
                </c:pt>
                <c:pt idx="95">
                  <c:v>23625</c:v>
                </c:pt>
                <c:pt idx="96" formatCode="General">
                  <c:v>19861</c:v>
                </c:pt>
                <c:pt idx="97" formatCode="General">
                  <c:v>24262</c:v>
                </c:pt>
                <c:pt idx="98" formatCode="General">
                  <c:v>29307</c:v>
                </c:pt>
                <c:pt idx="99" formatCode="General">
                  <c:v>25689</c:v>
                </c:pt>
                <c:pt idx="100">
                  <c:v>31416</c:v>
                </c:pt>
                <c:pt idx="101">
                  <c:v>32125</c:v>
                </c:pt>
                <c:pt idx="102">
                  <c:v>29615</c:v>
                </c:pt>
                <c:pt idx="103">
                  <c:v>11291</c:v>
                </c:pt>
                <c:pt idx="104">
                  <c:v>26798</c:v>
                </c:pt>
                <c:pt idx="105">
                  <c:v>33229</c:v>
                </c:pt>
                <c:pt idx="106">
                  <c:v>30972</c:v>
                </c:pt>
                <c:pt idx="107">
                  <c:v>25019</c:v>
                </c:pt>
                <c:pt idx="108">
                  <c:v>19229</c:v>
                </c:pt>
                <c:pt idx="109">
                  <c:v>25755</c:v>
                </c:pt>
                <c:pt idx="110">
                  <c:v>29638</c:v>
                </c:pt>
                <c:pt idx="111">
                  <c:v>26617</c:v>
                </c:pt>
                <c:pt idx="112">
                  <c:v>31781</c:v>
                </c:pt>
                <c:pt idx="113">
                  <c:v>30602</c:v>
                </c:pt>
                <c:pt idx="114">
                  <c:v>30426</c:v>
                </c:pt>
                <c:pt idx="115">
                  <c:v>12086</c:v>
                </c:pt>
                <c:pt idx="116">
                  <c:v>25578</c:v>
                </c:pt>
                <c:pt idx="117">
                  <c:v>32325</c:v>
                </c:pt>
                <c:pt idx="118">
                  <c:v>34046</c:v>
                </c:pt>
                <c:pt idx="119">
                  <c:v>28769</c:v>
                </c:pt>
                <c:pt idx="120">
                  <c:v>19971</c:v>
                </c:pt>
                <c:pt idx="121">
                  <c:v>24839</c:v>
                </c:pt>
                <c:pt idx="122">
                  <c:v>29742</c:v>
                </c:pt>
                <c:pt idx="123">
                  <c:v>27477</c:v>
                </c:pt>
                <c:pt idx="124">
                  <c:v>36475</c:v>
                </c:pt>
                <c:pt idx="125">
                  <c:v>33328</c:v>
                </c:pt>
                <c:pt idx="126">
                  <c:v>28882</c:v>
                </c:pt>
                <c:pt idx="127">
                  <c:v>12051</c:v>
                </c:pt>
                <c:pt idx="128">
                  <c:v>28561</c:v>
                </c:pt>
                <c:pt idx="129">
                  <c:v>37024</c:v>
                </c:pt>
                <c:pt idx="130">
                  <c:v>37126</c:v>
                </c:pt>
                <c:pt idx="131">
                  <c:v>28876</c:v>
                </c:pt>
                <c:pt idx="132">
                  <c:v>21033</c:v>
                </c:pt>
                <c:pt idx="133">
                  <c:v>26058</c:v>
                </c:pt>
                <c:pt idx="134">
                  <c:v>32717</c:v>
                </c:pt>
                <c:pt idx="135">
                  <c:v>32521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709936"/>
        <c:axId val="196764184"/>
      </c:lineChart>
      <c:catAx>
        <c:axId val="13770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6764184"/>
        <c:crosses val="autoZero"/>
        <c:auto val="1"/>
        <c:lblAlgn val="ctr"/>
        <c:lblOffset val="100"/>
        <c:noMultiLvlLbl val="0"/>
      </c:catAx>
      <c:valAx>
        <c:axId val="196764184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3770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765360"/>
        <c:axId val="196765752"/>
      </c:lineChart>
      <c:catAx>
        <c:axId val="19676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96765752"/>
        <c:crosses val="autoZero"/>
        <c:auto val="1"/>
        <c:lblAlgn val="ctr"/>
        <c:lblOffset val="100"/>
        <c:noMultiLvlLbl val="0"/>
      </c:catAx>
      <c:valAx>
        <c:axId val="196765752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96765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27104756866079E-2"/>
          <c:y val="1.5323606604101288E-2"/>
          <c:w val="0.92978998629935505"/>
          <c:h val="0.80258189810017788"/>
        </c:manualLayout>
      </c:layout>
      <c:lineChart>
        <c:grouping val="standard"/>
        <c:varyColors val="0"/>
        <c:ser>
          <c:idx val="1"/>
          <c:order val="0"/>
          <c:tx>
            <c:strRef>
              <c:f>mensile!$C$13:$C$137</c:f>
              <c:strCache>
                <c:ptCount val="125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4"/>
            <c:spPr>
              <a:noFill/>
              <a:ln>
                <a:noFill/>
              </a:ln>
            </c:spPr>
          </c:marker>
          <c:trendline>
            <c:spPr>
              <a:ln w="22225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mensile!$C$13:$C$137</c:f>
              <c:strCache>
                <c:ptCount val="125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</c:strCache>
            </c:strRef>
          </c:cat>
          <c:val>
            <c:numRef>
              <c:f>mensile!$E$13:$E$137</c:f>
              <c:numCache>
                <c:formatCode>#,##0</c:formatCode>
                <c:ptCount val="125"/>
                <c:pt idx="0">
                  <c:v>33204.5</c:v>
                </c:pt>
                <c:pt idx="1">
                  <c:v>33493.833333333336</c:v>
                </c:pt>
                <c:pt idx="2">
                  <c:v>33990.666666666664</c:v>
                </c:pt>
                <c:pt idx="3">
                  <c:v>33968.833333333336</c:v>
                </c:pt>
                <c:pt idx="4">
                  <c:v>34086.583333333336</c:v>
                </c:pt>
                <c:pt idx="5">
                  <c:v>34364.166666666664</c:v>
                </c:pt>
                <c:pt idx="6">
                  <c:v>34250.666666666664</c:v>
                </c:pt>
                <c:pt idx="7">
                  <c:v>34136.25</c:v>
                </c:pt>
                <c:pt idx="8">
                  <c:v>34045.75</c:v>
                </c:pt>
                <c:pt idx="9">
                  <c:v>34293.416666666664</c:v>
                </c:pt>
                <c:pt idx="10">
                  <c:v>34210.666666666664</c:v>
                </c:pt>
                <c:pt idx="11">
                  <c:v>33820.583333333336</c:v>
                </c:pt>
                <c:pt idx="12">
                  <c:v>33496.583333333336</c:v>
                </c:pt>
                <c:pt idx="13">
                  <c:v>32798.083333333336</c:v>
                </c:pt>
                <c:pt idx="14">
                  <c:v>32112.833333333332</c:v>
                </c:pt>
                <c:pt idx="15">
                  <c:v>31840.916666666668</c:v>
                </c:pt>
                <c:pt idx="16">
                  <c:v>31321.833333333332</c:v>
                </c:pt>
                <c:pt idx="17">
                  <c:v>30701.333333333332</c:v>
                </c:pt>
                <c:pt idx="18">
                  <c:v>30242.25</c:v>
                </c:pt>
                <c:pt idx="19">
                  <c:v>30013.333333333332</c:v>
                </c:pt>
                <c:pt idx="20">
                  <c:v>29997.25</c:v>
                </c:pt>
                <c:pt idx="21">
                  <c:v>30013.416666666668</c:v>
                </c:pt>
                <c:pt idx="22">
                  <c:v>29759.583333333332</c:v>
                </c:pt>
                <c:pt idx="23">
                  <c:v>30354.25</c:v>
                </c:pt>
                <c:pt idx="24">
                  <c:v>30904.083333333332</c:v>
                </c:pt>
                <c:pt idx="25">
                  <c:v>31011</c:v>
                </c:pt>
                <c:pt idx="26">
                  <c:v>31309.25</c:v>
                </c:pt>
                <c:pt idx="27">
                  <c:v>31728.583333333332</c:v>
                </c:pt>
                <c:pt idx="28">
                  <c:v>32157.75</c:v>
                </c:pt>
                <c:pt idx="29">
                  <c:v>32675.833333333332</c:v>
                </c:pt>
                <c:pt idx="30">
                  <c:v>33167.083333333336</c:v>
                </c:pt>
                <c:pt idx="31">
                  <c:v>33248</c:v>
                </c:pt>
                <c:pt idx="32">
                  <c:v>33286.333333333336</c:v>
                </c:pt>
                <c:pt idx="33">
                  <c:v>33271.75</c:v>
                </c:pt>
                <c:pt idx="34">
                  <c:v>33409.5</c:v>
                </c:pt>
                <c:pt idx="35">
                  <c:v>33432.166666666664</c:v>
                </c:pt>
                <c:pt idx="36">
                  <c:v>33288</c:v>
                </c:pt>
                <c:pt idx="37">
                  <c:v>33296.833333333336</c:v>
                </c:pt>
                <c:pt idx="38">
                  <c:v>33326.166666666664</c:v>
                </c:pt>
                <c:pt idx="39">
                  <c:v>32916.916666666664</c:v>
                </c:pt>
                <c:pt idx="40">
                  <c:v>32554.666666666668</c:v>
                </c:pt>
                <c:pt idx="41">
                  <c:v>32114.833333333332</c:v>
                </c:pt>
                <c:pt idx="42">
                  <c:v>31745</c:v>
                </c:pt>
                <c:pt idx="43">
                  <c:v>31954.5</c:v>
                </c:pt>
                <c:pt idx="44">
                  <c:v>32118.416666666668</c:v>
                </c:pt>
                <c:pt idx="45">
                  <c:v>31961.25</c:v>
                </c:pt>
                <c:pt idx="46">
                  <c:v>31828.833333333332</c:v>
                </c:pt>
                <c:pt idx="47">
                  <c:v>31091.833333333332</c:v>
                </c:pt>
                <c:pt idx="48">
                  <c:v>30683</c:v>
                </c:pt>
                <c:pt idx="49">
                  <c:v>30612</c:v>
                </c:pt>
                <c:pt idx="50">
                  <c:v>30473.75</c:v>
                </c:pt>
                <c:pt idx="51">
                  <c:v>30399.333333333332</c:v>
                </c:pt>
                <c:pt idx="52">
                  <c:v>30400.916666666668</c:v>
                </c:pt>
                <c:pt idx="53">
                  <c:v>29981.583333333332</c:v>
                </c:pt>
                <c:pt idx="54">
                  <c:v>29800</c:v>
                </c:pt>
                <c:pt idx="55">
                  <c:v>29488</c:v>
                </c:pt>
                <c:pt idx="56">
                  <c:v>29207.916666666668</c:v>
                </c:pt>
                <c:pt idx="57">
                  <c:v>28890.5</c:v>
                </c:pt>
                <c:pt idx="58">
                  <c:v>28405.5</c:v>
                </c:pt>
                <c:pt idx="59">
                  <c:v>27792.75</c:v>
                </c:pt>
                <c:pt idx="60">
                  <c:v>27557.5</c:v>
                </c:pt>
                <c:pt idx="61">
                  <c:v>27522.25</c:v>
                </c:pt>
                <c:pt idx="62">
                  <c:v>26877.5</c:v>
                </c:pt>
                <c:pt idx="63">
                  <c:v>26256.25</c:v>
                </c:pt>
                <c:pt idx="64">
                  <c:v>25946.583333333332</c:v>
                </c:pt>
                <c:pt idx="65">
                  <c:v>25780.5</c:v>
                </c:pt>
                <c:pt idx="66">
                  <c:v>25361.666666666668</c:v>
                </c:pt>
                <c:pt idx="67">
                  <c:v>25297.25</c:v>
                </c:pt>
                <c:pt idx="68">
                  <c:v>25227.416666666668</c:v>
                </c:pt>
                <c:pt idx="69">
                  <c:v>25058.666666666668</c:v>
                </c:pt>
                <c:pt idx="70">
                  <c:v>24809.583333333332</c:v>
                </c:pt>
                <c:pt idx="71">
                  <c:v>25127.5</c:v>
                </c:pt>
                <c:pt idx="72">
                  <c:v>24997.5</c:v>
                </c:pt>
                <c:pt idx="73">
                  <c:v>25068.333333333332</c:v>
                </c:pt>
                <c:pt idx="74">
                  <c:v>25218</c:v>
                </c:pt>
                <c:pt idx="75">
                  <c:v>25269.916666666668</c:v>
                </c:pt>
                <c:pt idx="76">
                  <c:v>25039.083333333332</c:v>
                </c:pt>
                <c:pt idx="77">
                  <c:v>24865.333333333332</c:v>
                </c:pt>
                <c:pt idx="78">
                  <c:v>24501.833333333332</c:v>
                </c:pt>
                <c:pt idx="79">
                  <c:v>24246.916666666668</c:v>
                </c:pt>
                <c:pt idx="80">
                  <c:v>24222.583333333332</c:v>
                </c:pt>
                <c:pt idx="81">
                  <c:v>24274.916666666668</c:v>
                </c:pt>
                <c:pt idx="82">
                  <c:v>24289.916666666668</c:v>
                </c:pt>
                <c:pt idx="83">
                  <c:v>24242.916666666668</c:v>
                </c:pt>
                <c:pt idx="84">
                  <c:v>24336.916666666668</c:v>
                </c:pt>
                <c:pt idx="85">
                  <c:v>24349.25</c:v>
                </c:pt>
                <c:pt idx="86">
                  <c:v>24538.916666666668</c:v>
                </c:pt>
                <c:pt idx="87">
                  <c:v>24725.666666666668</c:v>
                </c:pt>
                <c:pt idx="88">
                  <c:v>24907.583333333332</c:v>
                </c:pt>
                <c:pt idx="89">
                  <c:v>24950.5</c:v>
                </c:pt>
                <c:pt idx="90">
                  <c:v>25345.5</c:v>
                </c:pt>
                <c:pt idx="91">
                  <c:v>25835.916666666668</c:v>
                </c:pt>
                <c:pt idx="92">
                  <c:v>25952.083333333332</c:v>
                </c:pt>
                <c:pt idx="93">
                  <c:v>26177.5</c:v>
                </c:pt>
                <c:pt idx="94">
                  <c:v>26429.75</c:v>
                </c:pt>
                <c:pt idx="95">
                  <c:v>26515.833333333332</c:v>
                </c:pt>
                <c:pt idx="96">
                  <c:v>26632</c:v>
                </c:pt>
                <c:pt idx="97">
                  <c:v>26579.333333333332</c:v>
                </c:pt>
                <c:pt idx="98">
                  <c:v>26703.75</c:v>
                </c:pt>
                <c:pt idx="99">
                  <c:v>26731.333333333332</c:v>
                </c:pt>
                <c:pt idx="100">
                  <c:v>26808.666666666668</c:v>
                </c:pt>
                <c:pt idx="101">
                  <c:v>26839.083333333332</c:v>
                </c:pt>
                <c:pt idx="102">
                  <c:v>26712.166666666668</c:v>
                </c:pt>
                <c:pt idx="103">
                  <c:v>26779.75</c:v>
                </c:pt>
                <c:pt idx="104">
                  <c:v>26846</c:v>
                </c:pt>
                <c:pt idx="105">
                  <c:v>26744.333333333332</c:v>
                </c:pt>
                <c:pt idx="106">
                  <c:v>26669</c:v>
                </c:pt>
                <c:pt idx="107">
                  <c:v>26925.166666666668</c:v>
                </c:pt>
                <c:pt idx="108">
                  <c:v>27237.666666666668</c:v>
                </c:pt>
                <c:pt idx="109">
                  <c:v>27299.5</c:v>
                </c:pt>
                <c:pt idx="110">
                  <c:v>27223.166666666668</c:v>
                </c:pt>
                <c:pt idx="111">
                  <c:v>27231.833333333332</c:v>
                </c:pt>
                <c:pt idx="112">
                  <c:v>27303.5</c:v>
                </c:pt>
                <c:pt idx="113">
                  <c:v>27694.666666666668</c:v>
                </c:pt>
                <c:pt idx="114">
                  <c:v>27921.833333333332</c:v>
                </c:pt>
                <c:pt idx="115">
                  <c:v>27793.166666666668</c:v>
                </c:pt>
                <c:pt idx="116">
                  <c:v>27790.25</c:v>
                </c:pt>
                <c:pt idx="117">
                  <c:v>28038.833333333332</c:v>
                </c:pt>
                <c:pt idx="118">
                  <c:v>28430.416666666668</c:v>
                </c:pt>
                <c:pt idx="119">
                  <c:v>28687.083333333332</c:v>
                </c:pt>
                <c:pt idx="120">
                  <c:v>28696</c:v>
                </c:pt>
                <c:pt idx="121">
                  <c:v>28784.5</c:v>
                </c:pt>
                <c:pt idx="122">
                  <c:v>28886.083333333332</c:v>
                </c:pt>
                <c:pt idx="123">
                  <c:v>29134</c:v>
                </c:pt>
                <c:pt idx="124">
                  <c:v>29554.333333333332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757104"/>
        <c:axId val="196757496"/>
      </c:lineChart>
      <c:catAx>
        <c:axId val="19675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96757496"/>
        <c:crosses val="autoZero"/>
        <c:auto val="0"/>
        <c:lblAlgn val="ctr"/>
        <c:lblOffset val="100"/>
        <c:noMultiLvlLbl val="0"/>
      </c:catAx>
      <c:valAx>
        <c:axId val="196757496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967571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8287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9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49" y="6331379"/>
            <a:ext cx="1379035" cy="3234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2" y="304364"/>
            <a:ext cx="3594826" cy="188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6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30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8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88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3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69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0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2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5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38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33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99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2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07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051887"/>
      </p:ext>
    </p:extLst>
  </p:cSld>
  <p:clrMapOvr>
    <a:masterClrMapping/>
  </p:clrMapOvr>
  <p:transition spd="med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43472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4400" b="0" dirty="0">
                <a:solidFill>
                  <a:srgbClr val="FFFFFF"/>
                </a:solidFill>
              </a:rPr>
              <a:t>PRESENTAZIONE </a:t>
            </a:r>
            <a:endParaRPr lang="it-IT" sz="44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DATI MAGGIO 2018</a:t>
            </a:r>
            <a:r>
              <a:rPr lang="it-IT" sz="4400" b="0" dirty="0">
                <a:solidFill>
                  <a:srgbClr val="FFFFFF"/>
                </a:solidFill>
              </a:rPr>
              <a:t/>
            </a:r>
            <a:br>
              <a:rPr lang="it-IT" sz="4400" b="0" dirty="0">
                <a:solidFill>
                  <a:srgbClr val="FFFFFF"/>
                </a:solidFill>
              </a:rPr>
            </a:br>
            <a:endParaRPr lang="it-IT" sz="20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OSSERVATORIO - FCP </a:t>
            </a: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ASSORADIO</a:t>
            </a:r>
            <a:endParaRPr lang="it-IT" sz="4400" b="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415480" y="5175273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26 giugno 2018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32" y="373634"/>
            <a:ext cx="2533695" cy="1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/>
          <p:nvPr/>
        </p:nvSpPr>
        <p:spPr>
          <a:xfrm rot="5400000">
            <a:off x="4841700" y="-4373256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390115"/>
              </p:ext>
            </p:extLst>
          </p:nvPr>
        </p:nvGraphicFramePr>
        <p:xfrm>
          <a:off x="77227" y="620688"/>
          <a:ext cx="12062673" cy="210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956"/>
                <a:gridCol w="3779231"/>
                <a:gridCol w="3683486"/>
              </a:tblGrid>
              <a:tr h="149736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NUOVE nel periodo Gennaio 2017 – Maggio 2018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RMC</a:t>
                      </a:r>
                      <a:r>
                        <a:rPr lang="it-IT" sz="1800" b="0" i="0" baseline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Sport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MEDIAMOND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hteck 4"/>
          <p:cNvSpPr/>
          <p:nvPr/>
        </p:nvSpPr>
        <p:spPr>
          <a:xfrm rot="5400000">
            <a:off x="4841700" y="-1204904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209901"/>
              </p:ext>
            </p:extLst>
          </p:nvPr>
        </p:nvGraphicFramePr>
        <p:xfrm>
          <a:off x="80682" y="3861048"/>
          <a:ext cx="12063600" cy="214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06"/>
                <a:gridCol w="4113098"/>
                <a:gridCol w="3496696"/>
              </a:tblGrid>
              <a:tr h="660633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CHIUSE nel periodo Gennaio 2017 – Maggio 2018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1458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2177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68688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Totale Fatturato 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Extra Tabellare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in 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39651"/>
              </p:ext>
            </p:extLst>
          </p:nvPr>
        </p:nvGraphicFramePr>
        <p:xfrm>
          <a:off x="74222" y="1027297"/>
          <a:ext cx="11953328" cy="4939948"/>
        </p:xfrm>
        <a:graphic>
          <a:graphicData uri="http://schemas.openxmlformats.org/drawingml/2006/table">
            <a:tbl>
              <a:tblPr/>
              <a:tblGrid>
                <a:gridCol w="911426"/>
                <a:gridCol w="1013322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693923"/>
                <a:gridCol w="864096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42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28.769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133.020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27.477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138.487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32.521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147.886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extra-tabellare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11.283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11.123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524000" y="11663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Tabellare 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Totale Avvisi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86187"/>
              </p:ext>
            </p:extLst>
          </p:nvPr>
        </p:nvGraphicFramePr>
        <p:xfrm>
          <a:off x="74222" y="1027297"/>
          <a:ext cx="11953328" cy="4865230"/>
        </p:xfrm>
        <a:graphic>
          <a:graphicData uri="http://schemas.openxmlformats.org/drawingml/2006/table">
            <a:tbl>
              <a:tblPr/>
              <a:tblGrid>
                <a:gridCol w="911426"/>
                <a:gridCol w="1013322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693923"/>
                <a:gridCol w="864096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5705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121.737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33.776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26.453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128.374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23.504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30.348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32.847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136.763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131.963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66.439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157.262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165.513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124.537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598.237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139.816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129.710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174.425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128.630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651.228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166.721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703.993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871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8288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Numero di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Avvisi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621002"/>
              </p:ext>
            </p:extLst>
          </p:nvPr>
        </p:nvGraphicFramePr>
        <p:xfrm>
          <a:off x="150277" y="836712"/>
          <a:ext cx="11891446" cy="5228843"/>
        </p:xfrm>
        <a:graphic>
          <a:graphicData uri="http://schemas.openxmlformats.org/drawingml/2006/table">
            <a:tbl>
              <a:tblPr/>
              <a:tblGrid>
                <a:gridCol w="350215"/>
                <a:gridCol w="863428"/>
                <a:gridCol w="217062"/>
                <a:gridCol w="891552"/>
                <a:gridCol w="875384"/>
                <a:gridCol w="217062"/>
                <a:gridCol w="851770"/>
                <a:gridCol w="816991"/>
                <a:gridCol w="839193"/>
                <a:gridCol w="810963"/>
                <a:gridCol w="845221"/>
                <a:gridCol w="828674"/>
                <a:gridCol w="891643"/>
                <a:gridCol w="864096"/>
                <a:gridCol w="864096"/>
                <a:gridCol w="864096"/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25’’ e 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22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u="none" strike="noStrike" kern="1200" dirty="0" smtClean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9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3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17.726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62.739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337,6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20.274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72.465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24.729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90.183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36.652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89.853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166.721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47.293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83.819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703.993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20.429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159.218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120.303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399.059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Peso % delle diverse tipologie di avvisi, sulla base della durata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231023" y="1052628"/>
            <a:ext cx="12675201" cy="5328700"/>
            <a:chOff x="-231023" y="1052628"/>
            <a:chExt cx="12675201" cy="5328700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8915786" y="1052736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</a:t>
              </a: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17.108.923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-231023" y="1052736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Gennaio 2018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2.556.336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7593270" y="1052736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err="1" smtClean="0">
                  <a:solidFill>
                    <a:schemeClr val="bg1">
                      <a:lumMod val="50000"/>
                    </a:schemeClr>
                  </a:solidFill>
                </a:rPr>
                <a:t>Prog</a:t>
              </a: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. 2017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16.026.147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13693" y="1052736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Febbraio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3.010.823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414793" y="1052700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Marzo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3.748.352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703343" y="1052628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Aprile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3.917.345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051779" y="1055530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Maggio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3.876.067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7" name="Grafico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3983251"/>
                </p:ext>
              </p:extLst>
            </p:nvPr>
          </p:nvGraphicFramePr>
          <p:xfrm>
            <a:off x="741605" y="1652792"/>
            <a:ext cx="10708791" cy="4728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5796930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storico del peso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% delle diverse tipologie di avvisi, sulla base della durata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 Maggio di ciascun anno </a:t>
            </a:r>
            <a:r>
              <a:rPr lang="it-IT" altLang="it-IT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570595"/>
              </p:ext>
            </p:extLst>
          </p:nvPr>
        </p:nvGraphicFramePr>
        <p:xfrm>
          <a:off x="865997" y="1124744"/>
          <a:ext cx="10460007" cy="539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95966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5366" y="-2228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mensile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2007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Maggio 2018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407368" y="1104907"/>
            <a:ext cx="11261983" cy="5551714"/>
            <a:chOff x="407368" y="1104907"/>
            <a:chExt cx="11261983" cy="5551714"/>
          </a:xfrm>
        </p:grpSpPr>
        <p:sp>
          <p:nvSpPr>
            <p:cNvPr id="34" name="Rettangolo 33"/>
            <p:cNvSpPr/>
            <p:nvPr/>
          </p:nvSpPr>
          <p:spPr bwMode="auto">
            <a:xfrm>
              <a:off x="6589881" y="1451895"/>
              <a:ext cx="903600" cy="43956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 bwMode="auto">
            <a:xfrm>
              <a:off x="2973684" y="1452061"/>
              <a:ext cx="903600" cy="43956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7" name="Rettangolo 36"/>
            <p:cNvSpPr/>
            <p:nvPr/>
          </p:nvSpPr>
          <p:spPr bwMode="auto">
            <a:xfrm>
              <a:off x="1167264" y="1452889"/>
              <a:ext cx="903600" cy="43956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 bwMode="auto">
            <a:xfrm>
              <a:off x="4781518" y="1452063"/>
              <a:ext cx="903600" cy="43956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1204187" y="1106879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ttangolo 49"/>
            <p:cNvSpPr/>
            <p:nvPr/>
          </p:nvSpPr>
          <p:spPr bwMode="auto">
            <a:xfrm>
              <a:off x="8399311" y="1454706"/>
              <a:ext cx="903600" cy="43956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54" name="Rettangolo 53"/>
            <p:cNvSpPr/>
            <p:nvPr/>
          </p:nvSpPr>
          <p:spPr bwMode="auto">
            <a:xfrm>
              <a:off x="10206408" y="1451293"/>
              <a:ext cx="903600" cy="43956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104263" y="1108545"/>
              <a:ext cx="846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001788" y="1109364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4809336" y="1109364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926675" y="1108211"/>
              <a:ext cx="846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5731684" y="1106329"/>
              <a:ext cx="846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6615516" y="1109504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7530123" y="1108257"/>
              <a:ext cx="846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8430628" y="1110002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9342126" y="1104907"/>
              <a:ext cx="846000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10243437" y="1106528"/>
              <a:ext cx="86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11165351" y="1104907"/>
              <a:ext cx="504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</p:txBody>
        </p:sp>
        <p:graphicFrame>
          <p:nvGraphicFramePr>
            <p:cNvPr id="26" name="Grafico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31065866"/>
                </p:ext>
              </p:extLst>
            </p:nvPr>
          </p:nvGraphicFramePr>
          <p:xfrm>
            <a:off x="407368" y="1268761"/>
            <a:ext cx="11089232" cy="53878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10167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0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   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Media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mobile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Maggio 2018</a:t>
            </a:r>
            <a:endParaRPr lang="it-IT" altLang="it-IT" sz="16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551384" y="1191139"/>
            <a:ext cx="11155753" cy="5686829"/>
            <a:chOff x="551384" y="1191139"/>
            <a:chExt cx="11155753" cy="5686829"/>
          </a:xfrm>
        </p:grpSpPr>
        <p:sp>
          <p:nvSpPr>
            <p:cNvPr id="25" name="Rettangolo 24"/>
            <p:cNvSpPr/>
            <p:nvPr/>
          </p:nvSpPr>
          <p:spPr bwMode="auto">
            <a:xfrm>
              <a:off x="7169839" y="1575143"/>
              <a:ext cx="9972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3189153" y="1572136"/>
              <a:ext cx="9972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1" name="Rettangolo 30"/>
            <p:cNvSpPr/>
            <p:nvPr/>
          </p:nvSpPr>
          <p:spPr bwMode="auto">
            <a:xfrm>
              <a:off x="1208108" y="1572964"/>
              <a:ext cx="9972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 bwMode="auto">
            <a:xfrm>
              <a:off x="5181137" y="1572138"/>
              <a:ext cx="9972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1263447" y="1193111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ttangolo 33"/>
            <p:cNvSpPr/>
            <p:nvPr/>
          </p:nvSpPr>
          <p:spPr bwMode="auto">
            <a:xfrm>
              <a:off x="9158657" y="1577954"/>
              <a:ext cx="9936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graphicFrame>
          <p:nvGraphicFramePr>
            <p:cNvPr id="40" name="Grafico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81879670"/>
                </p:ext>
              </p:extLst>
            </p:nvPr>
          </p:nvGraphicFramePr>
          <p:xfrm>
            <a:off x="831652" y="1565301"/>
            <a:ext cx="10799572" cy="477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1" name="Rettangolo 40"/>
            <p:cNvSpPr/>
            <p:nvPr/>
          </p:nvSpPr>
          <p:spPr bwMode="auto">
            <a:xfrm>
              <a:off x="11148674" y="1573589"/>
              <a:ext cx="3312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2280363" y="1194777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3251548" y="1195596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5238166" y="1195596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4258350" y="1194443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6242429" y="1192561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7215796" y="1195736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8230733" y="1194489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9200453" y="1196234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10193231" y="1191139"/>
              <a:ext cx="936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11185735" y="1191139"/>
              <a:ext cx="521402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6" name="Grafico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54717132"/>
                </p:ext>
              </p:extLst>
            </p:nvPr>
          </p:nvGraphicFramePr>
          <p:xfrm>
            <a:off x="551384" y="1488832"/>
            <a:ext cx="11136702" cy="53891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27659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4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23364</TotalTime>
  <Words>908</Words>
  <Application>Microsoft Office PowerPoint</Application>
  <PresentationFormat>Widescreen</PresentationFormat>
  <Paragraphs>737</Paragraphs>
  <Slides>10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Verdana</vt:lpstr>
      <vt:lpstr>Wingdings</vt:lpstr>
      <vt:lpstr>1_Default Design</vt:lpstr>
      <vt:lpstr>2_Default Design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FCP</dc:creator>
  <cp:lastModifiedBy>Selvaggi Laura</cp:lastModifiedBy>
  <cp:revision>2018</cp:revision>
  <cp:lastPrinted>2018-06-19T10:58:58Z</cp:lastPrinted>
  <dcterms:created xsi:type="dcterms:W3CDTF">2006-03-29T09:09:15Z</dcterms:created>
  <dcterms:modified xsi:type="dcterms:W3CDTF">2018-06-19T14:10:06Z</dcterms:modified>
</cp:coreProperties>
</file>