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FFD88B"/>
    <a:srgbClr val="EE832A"/>
    <a:srgbClr val="FFB219"/>
    <a:srgbClr val="FFB400"/>
    <a:srgbClr val="FFDC95"/>
    <a:srgbClr val="DBE2ED"/>
    <a:srgbClr val="BAC5D0"/>
    <a:srgbClr val="D2D9E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 varScale="1">
        <p:scale>
          <a:sx n="71" d="100"/>
          <a:sy n="71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2.%20Dicem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2.%20Dicembre\Elaborati%20finali\Trend%20Fatturato%20Totale%20per%20tab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12.%20Dic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17806685218579E-2"/>
          <c:y val="7.2684016264971577E-2"/>
          <c:w val="0.97736438662956282"/>
          <c:h val="0.78581024776962638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'[Secondi di Avvisi.xlsx]grafico'!$B$1:$M$1,'[Secondi di Avvisi.xlsx]grafico'!$O$1:$P$1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'[Secondi di Avvisi.xlsx]grafico'!$B$2:$N$2,'[Secondi di Avvisi.xlsx]grafico'!$O$2:$P$2</c:f>
              <c:numCache>
                <c:formatCode>0.0%</c:formatCode>
                <c:ptCount val="15"/>
                <c:pt idx="0">
                  <c:v>2.655515633948368E-3</c:v>
                </c:pt>
                <c:pt idx="1">
                  <c:v>3.0572313574723279E-3</c:v>
                </c:pt>
                <c:pt idx="2">
                  <c:v>1.1534352322552038E-2</c:v>
                </c:pt>
                <c:pt idx="3">
                  <c:v>1.5323977453264555E-2</c:v>
                </c:pt>
                <c:pt idx="4">
                  <c:v>9.3351284251486991E-3</c:v>
                </c:pt>
                <c:pt idx="5">
                  <c:v>2.0698334536912728E-2</c:v>
                </c:pt>
                <c:pt idx="6">
                  <c:v>1.2676586362808773E-2</c:v>
                </c:pt>
                <c:pt idx="7">
                  <c:v>9.0053126612927824E-3</c:v>
                </c:pt>
                <c:pt idx="8">
                  <c:v>5.0426728941196357E-3</c:v>
                </c:pt>
                <c:pt idx="9">
                  <c:v>6.1733587319054923E-3</c:v>
                </c:pt>
                <c:pt idx="10">
                  <c:v>8.0533327470467177E-3</c:v>
                </c:pt>
                <c:pt idx="11">
                  <c:v>7.184920230259957E-3</c:v>
                </c:pt>
                <c:pt idx="13">
                  <c:v>8.7899001398814621E-3</c:v>
                </c:pt>
                <c:pt idx="14">
                  <c:v>9.4392662891687427E-3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'[Secondi di Avvisi.xlsx]grafico'!$B$1:$M$1,'[Secondi di Avvisi.xlsx]grafico'!$O$1:$P$1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'[Secondi di Avvisi.xlsx]grafico'!$B$3:$N$3,'[Secondi di Avvisi.xlsx]grafico'!$O$3:$P$3</c:f>
              <c:numCache>
                <c:formatCode>0.0%</c:formatCode>
                <c:ptCount val="15"/>
                <c:pt idx="0">
                  <c:v>0.1221737155142902</c:v>
                </c:pt>
                <c:pt idx="1">
                  <c:v>0.13715906979200199</c:v>
                </c:pt>
                <c:pt idx="2">
                  <c:v>0.12153504105953931</c:v>
                </c:pt>
                <c:pt idx="3">
                  <c:v>0.13759632638559216</c:v>
                </c:pt>
                <c:pt idx="4">
                  <c:v>0.15558588061825696</c:v>
                </c:pt>
                <c:pt idx="5">
                  <c:v>0.1438923596133683</c:v>
                </c:pt>
                <c:pt idx="6">
                  <c:v>0.19560644010981226</c:v>
                </c:pt>
                <c:pt idx="7">
                  <c:v>0.17697456609322965</c:v>
                </c:pt>
                <c:pt idx="8">
                  <c:v>0.1546242054605412</c:v>
                </c:pt>
                <c:pt idx="9">
                  <c:v>0.13901907541823763</c:v>
                </c:pt>
                <c:pt idx="10">
                  <c:v>0.15101402246335338</c:v>
                </c:pt>
                <c:pt idx="11">
                  <c:v>0.1622591241870259</c:v>
                </c:pt>
                <c:pt idx="13">
                  <c:v>0.16771333870418315</c:v>
                </c:pt>
                <c:pt idx="14">
                  <c:v>0.14903261359028888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'[Secondi di Avvisi.xlsx]grafico'!$B$1:$M$1,'[Secondi di Avvisi.xlsx]grafico'!$O$1:$P$1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'[Secondi di Avvisi.xlsx]grafico'!$B$4:$N$4,'[Secondi di Avvisi.xlsx]grafico'!$O$4:$P$4</c:f>
              <c:numCache>
                <c:formatCode>0.0%</c:formatCode>
                <c:ptCount val="15"/>
                <c:pt idx="0">
                  <c:v>0.12235368268827766</c:v>
                </c:pt>
                <c:pt idx="1">
                  <c:v>0.11600013133367656</c:v>
                </c:pt>
                <c:pt idx="2">
                  <c:v>0.13300592712251949</c:v>
                </c:pt>
                <c:pt idx="3">
                  <c:v>0.15055263785591705</c:v>
                </c:pt>
                <c:pt idx="4">
                  <c:v>0.14768739525749111</c:v>
                </c:pt>
                <c:pt idx="5">
                  <c:v>0.12859182287619395</c:v>
                </c:pt>
                <c:pt idx="6">
                  <c:v>0.14118295599103847</c:v>
                </c:pt>
                <c:pt idx="7">
                  <c:v>0.12718509889718541</c:v>
                </c:pt>
                <c:pt idx="8">
                  <c:v>0.12281897775510242</c:v>
                </c:pt>
                <c:pt idx="9">
                  <c:v>0.12865811238542876</c:v>
                </c:pt>
                <c:pt idx="10">
                  <c:v>0.1059479166983394</c:v>
                </c:pt>
                <c:pt idx="11">
                  <c:v>0.14555366569751979</c:v>
                </c:pt>
                <c:pt idx="13">
                  <c:v>0.13219136898711936</c:v>
                </c:pt>
                <c:pt idx="14">
                  <c:v>0.13073133303474513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70,4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71,6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66,3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69,0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'[Secondi di Avvisi.xlsx]grafico'!$B$1:$M$1,'[Secondi di Avvisi.xlsx]grafico'!$O$1:$P$1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'[Secondi di Avvisi.xlsx]grafico'!$B$5:$N$5,'[Secondi di Avvisi.xlsx]grafico'!$O$5:$P$5</c:f>
              <c:numCache>
                <c:formatCode>0.0%</c:formatCode>
                <c:ptCount val="15"/>
                <c:pt idx="0">
                  <c:v>0.73613532891600575</c:v>
                </c:pt>
                <c:pt idx="1">
                  <c:v>0.72961983977968436</c:v>
                </c:pt>
                <c:pt idx="2">
                  <c:v>0.71043248698372474</c:v>
                </c:pt>
                <c:pt idx="3">
                  <c:v>0.66197645205733491</c:v>
                </c:pt>
                <c:pt idx="4">
                  <c:v>0.66582315253438729</c:v>
                </c:pt>
                <c:pt idx="5">
                  <c:v>0.68194997094715504</c:v>
                </c:pt>
                <c:pt idx="6">
                  <c:v>0.63547893764978824</c:v>
                </c:pt>
                <c:pt idx="7">
                  <c:v>0.66782325330617132</c:v>
                </c:pt>
                <c:pt idx="8">
                  <c:v>0.69965793574565149</c:v>
                </c:pt>
                <c:pt idx="9">
                  <c:v>0.70448507245238579</c:v>
                </c:pt>
                <c:pt idx="10">
                  <c:v>0.7157401817847141</c:v>
                </c:pt>
                <c:pt idx="11">
                  <c:v>0.66325292138752767</c:v>
                </c:pt>
                <c:pt idx="13">
                  <c:v>0.66604274036004374</c:v>
                </c:pt>
                <c:pt idx="14">
                  <c:v>0.68980217722927517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'[Secondi di Avvisi.xlsx]grafico'!$B$1:$M$1,'[Secondi di Avvisi.xlsx]grafico'!$O$1:$P$1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'[Secondi di Avvisi.xlsx]grafico'!$B$6:$N$6,'[Secondi di Avvisi.xlsx]grafico'!$O$6:$P$6</c:f>
              <c:numCache>
                <c:formatCode>0.0%</c:formatCode>
                <c:ptCount val="15"/>
                <c:pt idx="0">
                  <c:v>1.6681757247478061E-2</c:v>
                </c:pt>
                <c:pt idx="1">
                  <c:v>1.4163727737164756E-2</c:v>
                </c:pt>
                <c:pt idx="2">
                  <c:v>2.3492192511664414E-2</c:v>
                </c:pt>
                <c:pt idx="3">
                  <c:v>3.4550606247891344E-2</c:v>
                </c:pt>
                <c:pt idx="4">
                  <c:v>2.1568443164715949E-2</c:v>
                </c:pt>
                <c:pt idx="5">
                  <c:v>2.4867512026369967E-2</c:v>
                </c:pt>
                <c:pt idx="6">
                  <c:v>1.5055079886552275E-2</c:v>
                </c:pt>
                <c:pt idx="7">
                  <c:v>1.9011769042120881E-2</c:v>
                </c:pt>
                <c:pt idx="8">
                  <c:v>1.7856208144585214E-2</c:v>
                </c:pt>
                <c:pt idx="9">
                  <c:v>2.1664381012042325E-2</c:v>
                </c:pt>
                <c:pt idx="10">
                  <c:v>1.9244546306546349E-2</c:v>
                </c:pt>
                <c:pt idx="11">
                  <c:v>2.1749368497666653E-2</c:v>
                </c:pt>
                <c:pt idx="13">
                  <c:v>2.5262651808772327E-2</c:v>
                </c:pt>
                <c:pt idx="14">
                  <c:v>2.0994609856522101E-2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87354376"/>
        <c:axId val="87354768"/>
      </c:barChart>
      <c:catAx>
        <c:axId val="87354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354768"/>
        <c:crosses val="autoZero"/>
        <c:auto val="1"/>
        <c:lblAlgn val="ctr"/>
        <c:lblOffset val="100"/>
        <c:noMultiLvlLbl val="0"/>
      </c:catAx>
      <c:valAx>
        <c:axId val="87354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35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5552"/>
        <c:axId val="87355944"/>
      </c:lineChart>
      <c:catAx>
        <c:axId val="8735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87355944"/>
        <c:crosses val="autoZero"/>
        <c:auto val="1"/>
        <c:lblAlgn val="ctr"/>
        <c:lblOffset val="100"/>
        <c:noMultiLvlLbl val="0"/>
      </c:catAx>
      <c:valAx>
        <c:axId val="8735594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8735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8540911847E-2"/>
          <c:y val="3.20447798745776E-2"/>
          <c:w val="0.92395959226026991"/>
          <c:h val="0.808988039035083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mensile!$C$2:$C$133</c:f>
              <c:strCache>
                <c:ptCount val="13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</c:strCache>
            </c:strRef>
          </c:cat>
          <c:val>
            <c:numRef>
              <c:f>mensile!$D$2:$D$133</c:f>
              <c:numCache>
                <c:formatCode>#,##0</c:formatCode>
                <c:ptCount val="132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  <c:pt idx="130">
                  <c:v>37126</c:v>
                </c:pt>
                <c:pt idx="131">
                  <c:v>28863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356728"/>
        <c:axId val="87357120"/>
      </c:lineChart>
      <c:catAx>
        <c:axId val="8735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7357120"/>
        <c:crosses val="autoZero"/>
        <c:auto val="1"/>
        <c:lblAlgn val="ctr"/>
        <c:lblOffset val="100"/>
        <c:noMultiLvlLbl val="0"/>
      </c:catAx>
      <c:valAx>
        <c:axId val="87357120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735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37620548826143E-2"/>
          <c:y val="2.6976426538348655E-2"/>
          <c:w val="0.92294778905461894"/>
          <c:h val="0.81330860799352134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mensile!$C$13:$C$133</c:f>
              <c:strCache>
                <c:ptCount val="121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mensile!$C$13:$C$133</c:f>
              <c:strCache>
                <c:ptCount val="121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</c:strCache>
            </c:strRef>
          </c:cat>
          <c:val>
            <c:numRef>
              <c:f>mensile!$E$13:$E$133</c:f>
              <c:numCache>
                <c:formatCode>#,##0</c:formatCode>
                <c:ptCount val="121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  <c:pt idx="119">
                  <c:v>28693.916666666668</c:v>
                </c:pt>
                <c:pt idx="120">
                  <c:v>28700.583333333332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48848"/>
        <c:axId val="201249240"/>
      </c:lineChart>
      <c:catAx>
        <c:axId val="20124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noFill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1249240"/>
        <c:crosses val="autoZero"/>
        <c:auto val="0"/>
        <c:lblAlgn val="ctr"/>
        <c:lblOffset val="100"/>
        <c:noMultiLvlLbl val="0"/>
      </c:catAx>
      <c:valAx>
        <c:axId val="20124924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1248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DICEMBRE 2017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24 gennaio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70383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– Dicembre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 SPECIAL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Nuova da Gennaio 2017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15967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– Dicembre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 2015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Chiusa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da Dicembre 2016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69153"/>
              </p:ext>
            </p:extLst>
          </p:nvPr>
        </p:nvGraphicFramePr>
        <p:xfrm>
          <a:off x="299357" y="1077886"/>
          <a:ext cx="11593287" cy="4715335"/>
        </p:xfrm>
        <a:graphic>
          <a:graphicData uri="http://schemas.openxmlformats.org/drawingml/2006/table">
            <a:tbl>
              <a:tblPr/>
              <a:tblGrid>
                <a:gridCol w="936104"/>
                <a:gridCol w="972745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734881"/>
                <a:gridCol w="86586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r>
                        <a:rPr lang="it-IT" sz="13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326.852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137.988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139.468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1.408.652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1.521.692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1.631.485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38965"/>
              </p:ext>
            </p:extLst>
          </p:nvPr>
        </p:nvGraphicFramePr>
        <p:xfrm>
          <a:off x="191345" y="980728"/>
          <a:ext cx="11809311" cy="4791575"/>
        </p:xfrm>
        <a:graphic>
          <a:graphicData uri="http://schemas.openxmlformats.org/drawingml/2006/table">
            <a:tbl>
              <a:tblPr/>
              <a:tblGrid>
                <a:gridCol w="936104"/>
                <a:gridCol w="1057470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739967"/>
                <a:gridCol w="936133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22.869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03738"/>
              </p:ext>
            </p:extLst>
          </p:nvPr>
        </p:nvGraphicFramePr>
        <p:xfrm>
          <a:off x="150277" y="1135326"/>
          <a:ext cx="11891446" cy="503072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68.391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1.631.485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393.443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913.577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93122"/>
              </p:ext>
            </p:extLst>
          </p:nvPr>
        </p:nvGraphicFramePr>
        <p:xfrm>
          <a:off x="75798" y="996232"/>
          <a:ext cx="12040404" cy="4896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1546"/>
                <a:gridCol w="809286"/>
                <a:gridCol w="796361"/>
                <a:gridCol w="841671"/>
                <a:gridCol w="751051"/>
                <a:gridCol w="796361"/>
                <a:gridCol w="868757"/>
                <a:gridCol w="796361"/>
                <a:gridCol w="796361"/>
                <a:gridCol w="796361"/>
                <a:gridCol w="878821"/>
                <a:gridCol w="874473"/>
                <a:gridCol w="606810"/>
                <a:gridCol w="820558"/>
                <a:gridCol w="835626"/>
              </a:tblGrid>
              <a:tr h="42091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r>
                        <a:rPr lang="it-IT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2.500.456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2.954.307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3.513.678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3.014.361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4.096.355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3.713.922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3.366.837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1.606.163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3.171.334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4.303.654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4.275.497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3.083.124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36.457.297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39.599.688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42456"/>
              </p:ext>
            </p:extLst>
          </p:nvPr>
        </p:nvGraphicFramePr>
        <p:xfrm>
          <a:off x="-75691" y="1558351"/>
          <a:ext cx="12343381" cy="496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17720" y="1037424"/>
            <a:ext cx="10956560" cy="5820576"/>
            <a:chOff x="684056" y="1037424"/>
            <a:chExt cx="10956560" cy="5820576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991936" y="1497898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3288744" y="1501239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27714" y="1498892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5141028" y="1501241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452834" y="1153234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838831" y="1500709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901241"/>
                </p:ext>
              </p:extLst>
            </p:nvPr>
          </p:nvGraphicFramePr>
          <p:xfrm>
            <a:off x="715166" y="1037424"/>
            <a:ext cx="10799572" cy="5157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680218" y="1501741"/>
              <a:ext cx="795600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395455" y="1154900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324730" y="115571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159583" y="115571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248347" y="1154566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088281" y="1152684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000688" y="115585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936885" y="1154612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865965" y="1156357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799688" y="1151262"/>
              <a:ext cx="864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701693" y="1152883"/>
              <a:ext cx="756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6523410"/>
                </p:ext>
              </p:extLst>
            </p:nvPr>
          </p:nvGraphicFramePr>
          <p:xfrm>
            <a:off x="684056" y="1325336"/>
            <a:ext cx="10956560" cy="5532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2017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49826" y="1255111"/>
            <a:ext cx="10692348" cy="5429672"/>
            <a:chOff x="804252" y="1255111"/>
            <a:chExt cx="10692348" cy="5429672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7464152" y="1713207"/>
              <a:ext cx="1085504" cy="4150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9564153" y="1715995"/>
              <a:ext cx="1085504" cy="4150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17775" y="1726122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3424706" y="1715353"/>
              <a:ext cx="1085504" cy="415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5442464" y="1718036"/>
              <a:ext cx="1085504" cy="4150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425508" y="1259071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542287" y="1260766"/>
              <a:ext cx="864000" cy="280143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463483" y="1261599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475310" y="1261599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573514" y="1260426"/>
              <a:ext cx="864000" cy="277562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608239" y="1258511"/>
              <a:ext cx="864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515727" y="1261742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645243" y="1260473"/>
              <a:ext cx="864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591947" y="1262248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0706170" y="1255111"/>
              <a:ext cx="540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graphicFrame>
          <p:nvGraphicFramePr>
            <p:cNvPr id="29" name="Grafico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1602875"/>
                </p:ext>
              </p:extLst>
            </p:nvPr>
          </p:nvGraphicFramePr>
          <p:xfrm>
            <a:off x="804252" y="1577472"/>
            <a:ext cx="10692348" cy="5107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22326</TotalTime>
  <Words>912</Words>
  <Application>Microsoft Office PowerPoint</Application>
  <PresentationFormat>Widescreen</PresentationFormat>
  <Paragraphs>740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1943</cp:revision>
  <cp:lastPrinted>2017-12-19T11:26:10Z</cp:lastPrinted>
  <dcterms:created xsi:type="dcterms:W3CDTF">2006-03-29T09:09:15Z</dcterms:created>
  <dcterms:modified xsi:type="dcterms:W3CDTF">2018-01-22T14:40:46Z</dcterms:modified>
</cp:coreProperties>
</file>