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47" r:id="rId2"/>
    <p:sldId id="346" r:id="rId3"/>
    <p:sldId id="348" r:id="rId4"/>
    <p:sldId id="34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2013"/>
    <a:srgbClr val="B52D1A"/>
    <a:srgbClr val="CC0000"/>
    <a:srgbClr val="360812"/>
    <a:srgbClr val="5B9BD5"/>
    <a:srgbClr val="DDDDDD"/>
    <a:srgbClr val="D81E27"/>
    <a:srgbClr val="D7D8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01" autoAdjust="0"/>
    <p:restoredTop sz="95422" autoAdjust="0"/>
  </p:normalViewPr>
  <p:slideViewPr>
    <p:cSldViewPr snapToGrid="0">
      <p:cViewPr varScale="1">
        <p:scale>
          <a:sx n="83" d="100"/>
          <a:sy n="83" d="100"/>
        </p:scale>
        <p:origin x="96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199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FB7B4-76C5-47CD-9832-BC7D3E0A0091}" type="datetimeFigureOut">
              <a:rPr lang="it-IT" smtClean="0"/>
              <a:t>27/11/2018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F47538-38C9-4D79-9313-92D7539C2B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45542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B27007-D99C-4C6E-A614-6C2C9B5CF773}" type="datetimeFigureOut">
              <a:rPr lang="it-IT" smtClean="0"/>
              <a:t>27/11/2018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C35BBD-EDBA-4378-90C8-96F811C362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61033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323408" y="36948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latin typeface="Franklin Gothic Book" panose="020B0503020102020204" pitchFamily="34" charset="0"/>
              </a:defRPr>
            </a:lvl1pPr>
          </a:lstStyle>
          <a:p>
            <a:fld id="{9B213E47-7D87-1444-9A76-101074257B5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0304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323408" y="36948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latin typeface="Franklin Gothic Book" panose="020B0503020102020204" pitchFamily="34" charset="0"/>
              </a:defRPr>
            </a:lvl1pPr>
          </a:lstStyle>
          <a:p>
            <a:fld id="{9B213E47-7D87-1444-9A76-101074257B5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1733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/>
          <p:nvPr userDrawn="1"/>
        </p:nvSpPr>
        <p:spPr>
          <a:xfrm>
            <a:off x="0" y="322776"/>
            <a:ext cx="12192000" cy="367259"/>
          </a:xfrm>
          <a:prstGeom prst="rect">
            <a:avLst/>
          </a:prstGeom>
          <a:gradFill flip="none" rotWithShape="1">
            <a:gsLst>
              <a:gs pos="100000">
                <a:srgbClr val="119AA8"/>
              </a:gs>
              <a:gs pos="25000">
                <a:srgbClr val="CC0000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3200" dirty="0">
              <a:solidFill>
                <a:srgbClr val="CC0000"/>
              </a:solidFill>
            </a:endParaRP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323408" y="36948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latin typeface="Franklin Gothic Book" panose="020B0503020102020204" pitchFamily="34" charset="0"/>
              </a:defRPr>
            </a:lvl1pPr>
          </a:lstStyle>
          <a:p>
            <a:fld id="{9B213E47-7D87-1444-9A76-101074257B5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49092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56"/>
          <p:cNvSpPr txBox="1">
            <a:spLocks noChangeArrowheads="1"/>
          </p:cNvSpPr>
          <p:nvPr/>
        </p:nvSpPr>
        <p:spPr bwMode="auto">
          <a:xfrm>
            <a:off x="1044576" y="6600039"/>
            <a:ext cx="1339810" cy="25796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 lIns="92841" tIns="46421" rIns="92841" bIns="46421" anchor="b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28522">
              <a:spcBef>
                <a:spcPts val="305"/>
              </a:spcBef>
              <a:buNone/>
              <a:defRPr/>
            </a:pPr>
            <a:r>
              <a:rPr lang="it-IT" altLang="it-IT" sz="1067" spc="2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Fonte: Nielsen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1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33000" y="875953"/>
            <a:ext cx="8441925" cy="6093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it-IT" sz="2400" b="1" dirty="0">
                <a:latin typeface="TrebuchetMS-Bold"/>
                <a:cs typeface="TrebuchetMS-Bold"/>
              </a:rPr>
              <a:t>ANALISI </a:t>
            </a:r>
            <a:r>
              <a:rPr lang="it-IT" sz="2400" b="1" dirty="0" smtClean="0">
                <a:latin typeface="TrebuchetMS-Bold"/>
                <a:cs typeface="TrebuchetMS-Bold"/>
              </a:rPr>
              <a:t>SETTORI </a:t>
            </a:r>
            <a:r>
              <a:rPr lang="it-IT" sz="2400" b="1" dirty="0">
                <a:latin typeface="TrebuchetMS-Bold"/>
                <a:cs typeface="TrebuchetMS-Bold"/>
              </a:rPr>
              <a:t>MERCATO </a:t>
            </a:r>
            <a:r>
              <a:rPr lang="it-IT" sz="2400" b="1" dirty="0" smtClean="0">
                <a:latin typeface="TrebuchetMS-Bold"/>
                <a:cs typeface="TrebuchetMS-Bold"/>
              </a:rPr>
              <a:t>RADIO PER N. SECONDI</a:t>
            </a:r>
            <a:endParaRPr lang="it-IT" sz="2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endParaRPr lang="it-IT" sz="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r>
              <a:rPr lang="it-IT" sz="1600" b="1" i="1" u="sng" spc="93" dirty="0" smtClean="0">
                <a:solidFill>
                  <a:srgbClr val="C30017"/>
                </a:solidFill>
                <a:latin typeface="Times New Roman"/>
                <a:cs typeface="Times New Roman"/>
              </a:rPr>
              <a:t>Gennaio-ottobre </a:t>
            </a:r>
            <a:r>
              <a:rPr lang="it-IT" sz="1600" b="1" i="1" u="sng" spc="93" dirty="0" smtClean="0">
                <a:solidFill>
                  <a:srgbClr val="C30017"/>
                </a:solidFill>
                <a:latin typeface="Times New Roman"/>
                <a:cs typeface="Times New Roman"/>
              </a:rPr>
              <a:t>2018</a:t>
            </a:r>
            <a:endParaRPr lang="it-IT" sz="1600" b="1" i="1" u="sng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228612"/>
              </p:ext>
            </p:extLst>
          </p:nvPr>
        </p:nvGraphicFramePr>
        <p:xfrm>
          <a:off x="4014485" y="1530347"/>
          <a:ext cx="7442523" cy="5217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96571"/>
                <a:gridCol w="1545952"/>
              </a:tblGrid>
              <a:tr h="632064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TOTALE</a:t>
                      </a:r>
                      <a:r>
                        <a:rPr lang="it-IT" sz="1200" baseline="0" dirty="0" smtClean="0">
                          <a:latin typeface="Franklin Gothic Book" panose="020B0503020102020204" pitchFamily="34" charset="0"/>
                        </a:rPr>
                        <a:t> SECONDI: </a:t>
                      </a:r>
                      <a:r>
                        <a:rPr lang="it-IT" sz="1800" baseline="0" dirty="0" smtClean="0">
                          <a:latin typeface="Franklin Gothic Book" panose="020B0503020102020204" pitchFamily="34" charset="0"/>
                        </a:rPr>
                        <a:t>28.961.396 </a:t>
                      </a:r>
                      <a:r>
                        <a:rPr lang="it-IT" sz="1200" baseline="0" dirty="0" smtClean="0">
                          <a:latin typeface="Franklin Gothic Book" panose="020B0503020102020204" pitchFamily="34" charset="0"/>
                        </a:rPr>
                        <a:t>(+3% </a:t>
                      </a:r>
                      <a:r>
                        <a:rPr lang="it-IT" sz="1200" baseline="0" dirty="0" smtClean="0">
                          <a:latin typeface="Franklin Gothic Book" panose="020B0503020102020204" pitchFamily="34" charset="0"/>
                        </a:rPr>
                        <a:t>vs 2017)</a:t>
                      </a:r>
                      <a:endParaRPr lang="it-IT" sz="12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DELTA %</a:t>
                      </a:r>
                      <a:br>
                        <a:rPr lang="it-IT" sz="1200" dirty="0" smtClean="0">
                          <a:latin typeface="Franklin Gothic Book" panose="020B0503020102020204" pitchFamily="34" charset="0"/>
                        </a:rPr>
                      </a:br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2018 VS 2017</a:t>
                      </a:r>
                      <a:endParaRPr lang="it-IT" sz="12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>
                    <a:solidFill>
                      <a:srgbClr val="360812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-62%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3658" y="2030211"/>
            <a:ext cx="8266892" cy="4827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42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56"/>
          <p:cNvSpPr txBox="1">
            <a:spLocks noChangeArrowheads="1"/>
          </p:cNvSpPr>
          <p:nvPr/>
        </p:nvSpPr>
        <p:spPr bwMode="auto">
          <a:xfrm>
            <a:off x="1044576" y="6600039"/>
            <a:ext cx="1339810" cy="25796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 lIns="92841" tIns="46421" rIns="92841" bIns="46421" anchor="b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28522">
              <a:spcBef>
                <a:spcPts val="305"/>
              </a:spcBef>
              <a:buNone/>
              <a:defRPr/>
            </a:pPr>
            <a:r>
              <a:rPr lang="it-IT" altLang="it-IT" sz="1067" spc="2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Fonte: Nielsen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1033000" y="875953"/>
            <a:ext cx="8441925" cy="6093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it-IT" sz="2400" b="1" dirty="0">
                <a:latin typeface="TrebuchetMS-Bold"/>
                <a:cs typeface="TrebuchetMS-Bold"/>
              </a:rPr>
              <a:t>ANALISI </a:t>
            </a:r>
            <a:r>
              <a:rPr lang="it-IT" sz="2400" b="1" dirty="0" smtClean="0">
                <a:latin typeface="TrebuchetMS-Bold"/>
                <a:cs typeface="TrebuchetMS-Bold"/>
              </a:rPr>
              <a:t>CAMPAGNE RADIO</a:t>
            </a:r>
            <a:endParaRPr lang="it-IT" sz="2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endParaRPr lang="it-IT" sz="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r>
              <a:rPr lang="it-IT" sz="1600" b="1" i="1" u="sng" spc="93" dirty="0" smtClean="0">
                <a:solidFill>
                  <a:srgbClr val="C30017"/>
                </a:solidFill>
                <a:latin typeface="Times New Roman"/>
                <a:cs typeface="Times New Roman"/>
              </a:rPr>
              <a:t>Gennaio-ottobre </a:t>
            </a:r>
            <a:r>
              <a:rPr lang="it-IT" sz="1600" b="1" i="1" u="sng" spc="93" dirty="0" smtClean="0">
                <a:solidFill>
                  <a:srgbClr val="C30017"/>
                </a:solidFill>
                <a:latin typeface="Times New Roman"/>
                <a:cs typeface="Times New Roman"/>
              </a:rPr>
              <a:t>2018 vs </a:t>
            </a:r>
            <a:r>
              <a:rPr lang="it-IT" sz="1600" b="1" i="1" u="sng" spc="93" dirty="0" smtClean="0">
                <a:solidFill>
                  <a:srgbClr val="C30017"/>
                </a:solidFill>
                <a:latin typeface="Times New Roman"/>
                <a:cs typeface="Times New Roman"/>
              </a:rPr>
              <a:t>gennaio-ottobre </a:t>
            </a:r>
            <a:r>
              <a:rPr lang="it-IT" sz="1600" b="1" i="1" u="sng" spc="93" dirty="0" smtClean="0">
                <a:solidFill>
                  <a:srgbClr val="C30017"/>
                </a:solidFill>
                <a:latin typeface="Times New Roman"/>
                <a:cs typeface="Times New Roman"/>
              </a:rPr>
              <a:t>2017</a:t>
            </a:r>
            <a:endParaRPr lang="it-IT" sz="1600" b="1" i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85349"/>
              </p:ext>
            </p:extLst>
          </p:nvPr>
        </p:nvGraphicFramePr>
        <p:xfrm>
          <a:off x="696182" y="1959915"/>
          <a:ext cx="3376412" cy="3929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1607"/>
                <a:gridCol w="875285"/>
                <a:gridCol w="875285"/>
                <a:gridCol w="744235"/>
              </a:tblGrid>
              <a:tr h="225985">
                <a:tc gridSpan="4">
                  <a:txBody>
                    <a:bodyPr/>
                    <a:lstStyle/>
                    <a:p>
                      <a:pPr marL="0" marR="0" indent="0" algn="ctr" defTabSz="52143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u="none" strike="noStrike" dirty="0" smtClean="0">
                          <a:effectLst/>
                          <a:latin typeface="Franklin Gothic Book" panose="020B0503020102020204" pitchFamily="34" charset="0"/>
                        </a:rPr>
                        <a:t>ANALISI</a:t>
                      </a:r>
                      <a:r>
                        <a:rPr lang="it-IT" sz="1200" b="1" i="0" u="none" strike="noStrike" baseline="0" dirty="0" smtClean="0">
                          <a:effectLst/>
                          <a:latin typeface="Franklin Gothic Book" panose="020B0503020102020204" pitchFamily="34" charset="0"/>
                        </a:rPr>
                        <a:t> PER N° SECONDI</a:t>
                      </a:r>
                      <a:endParaRPr lang="it-IT" sz="1200" b="1" i="0" u="none" strike="noStrike" dirty="0" smtClean="0"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519" marR="6519" marT="6519" marB="0" anchor="ctr">
                    <a:solidFill>
                      <a:srgbClr val="83201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784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Emittente</a:t>
                      </a: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2018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Delta </a:t>
                      </a:r>
                      <a:b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</a:b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18 </a:t>
                      </a:r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vs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TOT RADIO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28.961.396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28.005.689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105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2.712.150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2.538.470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24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2.605.236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2.479.475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DEEJAY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2.558.577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2.516.688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RDS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2.557.860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2.549.979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RISMI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2.438.905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2.240.382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R101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2.422.240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2.216.120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VIRGIN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2.409.570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2.164.261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RMC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2.387.635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2.135.837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CAPITAL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1.968.018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1.909.189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RTL 102.5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1.914.604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2.071.721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-8%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KISS KISS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1.373.487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1.732.260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-21%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1.004.012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1.036.543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-3%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M2O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989.735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880.917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843.366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827.011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CNR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697.826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619.561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78.175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87.275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-10%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05224"/>
              </p:ext>
            </p:extLst>
          </p:nvPr>
        </p:nvGraphicFramePr>
        <p:xfrm>
          <a:off x="4427722" y="1959915"/>
          <a:ext cx="3376410" cy="3929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705"/>
                <a:gridCol w="744235"/>
                <a:gridCol w="744235"/>
                <a:gridCol w="744235"/>
              </a:tblGrid>
              <a:tr h="226439">
                <a:tc gridSpan="4">
                  <a:txBody>
                    <a:bodyPr/>
                    <a:lstStyle/>
                    <a:p>
                      <a:pPr marL="0" marR="0" indent="0" algn="ctr" defTabSz="52143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ANALISI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PER N° CAMPAGNE</a:t>
                      </a:r>
                      <a:endParaRPr lang="it-IT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519" marR="6519" marT="6519" marB="0" anchor="ctr">
                    <a:solidFill>
                      <a:srgbClr val="83201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784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Emittente</a:t>
                      </a: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2018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Delta </a:t>
                      </a:r>
                      <a:b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</a:b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18 </a:t>
                      </a:r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vs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TOT RADIO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2.291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2.215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DEEJAY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931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909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RISMI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908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842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RDS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894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884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105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888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858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R101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794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722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RMC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782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691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RTL 102.5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731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799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-9%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VIRGIN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731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644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649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674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-4%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CAPITAL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623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616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24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619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607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611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632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-3%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KISS KISS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461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537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-14%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CNR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262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251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286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-12%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M2O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223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239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-7%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el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192309"/>
              </p:ext>
            </p:extLst>
          </p:nvPr>
        </p:nvGraphicFramePr>
        <p:xfrm>
          <a:off x="8159262" y="1959915"/>
          <a:ext cx="3376410" cy="3929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705"/>
                <a:gridCol w="744235"/>
                <a:gridCol w="744235"/>
                <a:gridCol w="744235"/>
              </a:tblGrid>
              <a:tr h="226439">
                <a:tc gridSpan="4">
                  <a:txBody>
                    <a:bodyPr/>
                    <a:lstStyle/>
                    <a:p>
                      <a:pPr marL="0" marR="0" indent="0" algn="ctr" defTabSz="52143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ANALISI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PER N° INSERZIONISTI</a:t>
                      </a:r>
                      <a:endParaRPr lang="it-IT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519" marR="6519" marT="6519" marB="0" anchor="ctr">
                    <a:solidFill>
                      <a:srgbClr val="83201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784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Emittente</a:t>
                      </a: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2018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Delta </a:t>
                      </a:r>
                      <a:b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</a:b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18 </a:t>
                      </a:r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vs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TOT RADIO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1.143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1.084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RDS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383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373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RTL 102.5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373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371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DEEJAY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367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366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RISMI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345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314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105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343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364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-6%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24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343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344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RMC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322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301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R101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307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291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VIRGIN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284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260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256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278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-8%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CAPITAL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236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231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228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250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-9%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KISS KISS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-24%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CNR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28%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-13%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M2O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30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56"/>
          <p:cNvSpPr txBox="1">
            <a:spLocks noChangeArrowheads="1"/>
          </p:cNvSpPr>
          <p:nvPr/>
        </p:nvSpPr>
        <p:spPr bwMode="auto">
          <a:xfrm>
            <a:off x="1044576" y="6600039"/>
            <a:ext cx="1339810" cy="25796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 lIns="92841" tIns="46421" rIns="92841" bIns="46421" anchor="b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28522">
              <a:spcBef>
                <a:spcPts val="305"/>
              </a:spcBef>
              <a:buNone/>
              <a:defRPr/>
            </a:pPr>
            <a:r>
              <a:rPr lang="it-IT" altLang="it-IT" sz="1067" spc="2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Fonte: Nielsen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33000" y="875953"/>
            <a:ext cx="8441925" cy="6093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it-IT" sz="2400" b="1" dirty="0">
                <a:latin typeface="TrebuchetMS-Bold"/>
                <a:cs typeface="TrebuchetMS-Bold"/>
              </a:rPr>
              <a:t>ANALISI </a:t>
            </a:r>
            <a:r>
              <a:rPr lang="it-IT" sz="2400" b="1" dirty="0" smtClean="0">
                <a:latin typeface="TrebuchetMS-Bold"/>
                <a:cs typeface="TrebuchetMS-Bold"/>
              </a:rPr>
              <a:t>SETTORI </a:t>
            </a:r>
            <a:r>
              <a:rPr lang="it-IT" sz="2400" b="1" dirty="0">
                <a:latin typeface="TrebuchetMS-Bold"/>
                <a:cs typeface="TrebuchetMS-Bold"/>
              </a:rPr>
              <a:t>MERCATO </a:t>
            </a:r>
            <a:r>
              <a:rPr lang="it-IT" sz="2400" b="1" dirty="0" smtClean="0">
                <a:latin typeface="TrebuchetMS-Bold"/>
                <a:cs typeface="TrebuchetMS-Bold"/>
              </a:rPr>
              <a:t>RADIO PER N. SECONDI</a:t>
            </a:r>
          </a:p>
          <a:p>
            <a:pPr>
              <a:lnSpc>
                <a:spcPct val="90000"/>
              </a:lnSpc>
            </a:pPr>
            <a:endParaRPr lang="it-IT" sz="400" b="1" dirty="0" smtClean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r>
              <a:rPr lang="it-IT" sz="1600" b="1" i="1" u="sng" spc="93" dirty="0" smtClean="0">
                <a:solidFill>
                  <a:srgbClr val="C30017"/>
                </a:solidFill>
                <a:latin typeface="Times New Roman"/>
                <a:cs typeface="Times New Roman"/>
              </a:rPr>
              <a:t>Ottobre </a:t>
            </a:r>
            <a:r>
              <a:rPr lang="it-IT" sz="1600" b="1" i="1" u="sng" spc="93" dirty="0" smtClean="0">
                <a:solidFill>
                  <a:srgbClr val="C30017"/>
                </a:solidFill>
                <a:latin typeface="Times New Roman"/>
                <a:cs typeface="Times New Roman"/>
              </a:rPr>
              <a:t>2018</a:t>
            </a:r>
            <a:endParaRPr lang="it-IT" sz="1600" b="1" i="1" u="sng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551803"/>
              </p:ext>
            </p:extLst>
          </p:nvPr>
        </p:nvGraphicFramePr>
        <p:xfrm>
          <a:off x="4014485" y="1530347"/>
          <a:ext cx="7442523" cy="5217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96571"/>
                <a:gridCol w="1545952"/>
              </a:tblGrid>
              <a:tr h="632064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TOTALE</a:t>
                      </a:r>
                      <a:r>
                        <a:rPr lang="it-IT" sz="1200" baseline="0" dirty="0" smtClean="0">
                          <a:latin typeface="Franklin Gothic Book" panose="020B0503020102020204" pitchFamily="34" charset="0"/>
                        </a:rPr>
                        <a:t> SECONDI: </a:t>
                      </a:r>
                      <a:r>
                        <a:rPr lang="it-IT" sz="1800" baseline="0" dirty="0" smtClean="0">
                          <a:latin typeface="Franklin Gothic Book" panose="020B0503020102020204" pitchFamily="34" charset="0"/>
                        </a:rPr>
                        <a:t>3.713.737</a:t>
                      </a:r>
                      <a:r>
                        <a:rPr lang="it-IT" sz="1900" baseline="0" dirty="0" smtClean="0"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it-IT" sz="1200" baseline="0" dirty="0" smtClean="0">
                          <a:latin typeface="Franklin Gothic Book" panose="020B0503020102020204" pitchFamily="34" charset="0"/>
                        </a:rPr>
                        <a:t>(+3% </a:t>
                      </a:r>
                      <a:r>
                        <a:rPr lang="it-IT" sz="1200" baseline="0" dirty="0" smtClean="0">
                          <a:latin typeface="Franklin Gothic Book" panose="020B0503020102020204" pitchFamily="34" charset="0"/>
                        </a:rPr>
                        <a:t>vs 2017)</a:t>
                      </a:r>
                      <a:endParaRPr lang="it-IT" sz="12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DELTA %</a:t>
                      </a:r>
                      <a:br>
                        <a:rPr lang="it-IT" sz="1200" dirty="0" smtClean="0">
                          <a:latin typeface="Franklin Gothic Book" panose="020B0503020102020204" pitchFamily="34" charset="0"/>
                        </a:rPr>
                      </a:br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2018 VS 2017</a:t>
                      </a:r>
                      <a:endParaRPr lang="it-IT" sz="12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>
                    <a:solidFill>
                      <a:srgbClr val="360812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-30%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-30%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-53%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1068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6711" y="2038737"/>
            <a:ext cx="8752239" cy="4822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00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56"/>
          <p:cNvSpPr txBox="1">
            <a:spLocks noChangeArrowheads="1"/>
          </p:cNvSpPr>
          <p:nvPr/>
        </p:nvSpPr>
        <p:spPr bwMode="auto">
          <a:xfrm>
            <a:off x="1044576" y="6600039"/>
            <a:ext cx="1339810" cy="25796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 lIns="92841" tIns="46421" rIns="92841" bIns="46421" anchor="b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28522">
              <a:spcBef>
                <a:spcPts val="305"/>
              </a:spcBef>
              <a:buNone/>
              <a:defRPr/>
            </a:pPr>
            <a:r>
              <a:rPr lang="it-IT" altLang="it-IT" sz="1067" spc="2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Fonte: Nielsen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1033000" y="875953"/>
            <a:ext cx="8441925" cy="6093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it-IT" sz="2400" b="1" dirty="0">
                <a:latin typeface="TrebuchetMS-Bold"/>
                <a:cs typeface="TrebuchetMS-Bold"/>
              </a:rPr>
              <a:t>ANALISI </a:t>
            </a:r>
            <a:r>
              <a:rPr lang="it-IT" sz="2400" b="1" dirty="0" smtClean="0">
                <a:latin typeface="TrebuchetMS-Bold"/>
                <a:cs typeface="TrebuchetMS-Bold"/>
              </a:rPr>
              <a:t>CAMPAGNE RADIO</a:t>
            </a:r>
            <a:endParaRPr lang="it-IT" sz="2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endParaRPr lang="it-IT" sz="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r>
              <a:rPr lang="it-IT" sz="1600" b="1" i="1" u="sng" spc="93" dirty="0" smtClean="0">
                <a:solidFill>
                  <a:srgbClr val="C30017"/>
                </a:solidFill>
                <a:latin typeface="Times New Roman"/>
                <a:cs typeface="Times New Roman"/>
              </a:rPr>
              <a:t>Ottobre 2018 </a:t>
            </a:r>
            <a:r>
              <a:rPr lang="it-IT" sz="1600" b="1" i="1" u="sng" spc="93" dirty="0" smtClean="0">
                <a:solidFill>
                  <a:srgbClr val="C30017"/>
                </a:solidFill>
                <a:latin typeface="Times New Roman"/>
                <a:cs typeface="Times New Roman"/>
              </a:rPr>
              <a:t>vs </a:t>
            </a:r>
            <a:r>
              <a:rPr lang="it-IT" sz="1600" b="1" i="1" u="sng" spc="93" dirty="0" smtClean="0">
                <a:solidFill>
                  <a:srgbClr val="C30017"/>
                </a:solidFill>
                <a:latin typeface="Times New Roman"/>
                <a:cs typeface="Times New Roman"/>
              </a:rPr>
              <a:t>ottobre </a:t>
            </a:r>
            <a:r>
              <a:rPr lang="it-IT" sz="1600" b="1" i="1" u="sng" spc="93" dirty="0" smtClean="0">
                <a:solidFill>
                  <a:srgbClr val="C30017"/>
                </a:solidFill>
                <a:latin typeface="Times New Roman"/>
                <a:cs typeface="Times New Roman"/>
              </a:rPr>
              <a:t>2017</a:t>
            </a:r>
            <a:endParaRPr lang="it-IT" sz="1600" b="1" i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722573"/>
              </p:ext>
            </p:extLst>
          </p:nvPr>
        </p:nvGraphicFramePr>
        <p:xfrm>
          <a:off x="696181" y="1959912"/>
          <a:ext cx="3376412" cy="3929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7843"/>
                <a:gridCol w="822167"/>
                <a:gridCol w="822167"/>
                <a:gridCol w="744235"/>
              </a:tblGrid>
              <a:tr h="225985">
                <a:tc gridSpan="4">
                  <a:txBody>
                    <a:bodyPr/>
                    <a:lstStyle/>
                    <a:p>
                      <a:pPr marL="0" marR="0" indent="0" algn="ctr" defTabSz="52143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u="none" strike="noStrike" dirty="0" smtClean="0">
                          <a:effectLst/>
                          <a:latin typeface="Franklin Gothic Book" panose="020B0503020102020204" pitchFamily="34" charset="0"/>
                        </a:rPr>
                        <a:t>ANALISI</a:t>
                      </a:r>
                      <a:r>
                        <a:rPr lang="it-IT" sz="1200" b="1" i="0" u="none" strike="noStrike" baseline="0" dirty="0" smtClean="0">
                          <a:effectLst/>
                          <a:latin typeface="Franklin Gothic Book" panose="020B0503020102020204" pitchFamily="34" charset="0"/>
                        </a:rPr>
                        <a:t> PER N° SECONDI</a:t>
                      </a:r>
                      <a:endParaRPr lang="it-IT" sz="1200" b="1" i="0" u="none" strike="noStrike" dirty="0" smtClean="0"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519" marR="6519" marT="6519" marB="0" anchor="ctr">
                    <a:solidFill>
                      <a:srgbClr val="83201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784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Emittente</a:t>
                      </a: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2018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Delta </a:t>
                      </a:r>
                      <a:b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</a:b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18 </a:t>
                      </a:r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vs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TOT RADIO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3.713.737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3.620.019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24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371.520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345.833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105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339.280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318.780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RDS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319.985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331.117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-3%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DEEJAY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318.720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323.556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VIRGIN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312.445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285.730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RISMI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306.157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272.752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RMC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301.045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289.725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R101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300.175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288.850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CAPITAL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273.040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246.510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RTL 102.5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235.240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249.741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-6%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KISS KISS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167.405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221.300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-24%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128.245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124.375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M2O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122.000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122.520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116.390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102.080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CNR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89.850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86.575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12.240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10.575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930559"/>
              </p:ext>
            </p:extLst>
          </p:nvPr>
        </p:nvGraphicFramePr>
        <p:xfrm>
          <a:off x="4427722" y="1959912"/>
          <a:ext cx="3376410" cy="3929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705"/>
                <a:gridCol w="744235"/>
                <a:gridCol w="744235"/>
                <a:gridCol w="744235"/>
              </a:tblGrid>
              <a:tr h="226439">
                <a:tc gridSpan="4">
                  <a:txBody>
                    <a:bodyPr/>
                    <a:lstStyle/>
                    <a:p>
                      <a:pPr marL="0" marR="0" indent="0" algn="ctr" defTabSz="52143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ANALISI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PER N° CAMPAGNE</a:t>
                      </a:r>
                      <a:endParaRPr lang="it-IT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519" marR="6519" marT="6519" marB="0" anchor="ctr">
                    <a:solidFill>
                      <a:srgbClr val="83201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784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Emittente</a:t>
                      </a: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2018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Delta </a:t>
                      </a:r>
                      <a:b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</a:b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18 </a:t>
                      </a:r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vs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TOT RADIO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604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594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DEEJAY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231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237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-3%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RDS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228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228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105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227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225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RISMI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227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R101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24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RMC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VIRGIN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RTL 102.5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-13%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CAPITAL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-6%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-14%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KISS KISS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-14%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CNR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M2O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el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718598"/>
              </p:ext>
            </p:extLst>
          </p:nvPr>
        </p:nvGraphicFramePr>
        <p:xfrm>
          <a:off x="8159262" y="1959912"/>
          <a:ext cx="3376410" cy="3929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705"/>
                <a:gridCol w="744235"/>
                <a:gridCol w="744235"/>
                <a:gridCol w="744235"/>
              </a:tblGrid>
              <a:tr h="226439">
                <a:tc gridSpan="4">
                  <a:txBody>
                    <a:bodyPr/>
                    <a:lstStyle/>
                    <a:p>
                      <a:pPr marL="0" marR="0" indent="0" algn="ctr" defTabSz="52143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ANALISI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PER N° INSERZIONISTI</a:t>
                      </a:r>
                      <a:endParaRPr lang="it-IT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519" marR="6519" marT="6519" marB="0" anchor="ctr">
                    <a:solidFill>
                      <a:srgbClr val="83201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784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Emittente</a:t>
                      </a: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2018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Delta </a:t>
                      </a:r>
                      <a:b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</a:b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18 </a:t>
                      </a:r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vs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832013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TOT RADIO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412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404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24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RDS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-4%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105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RISMI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DEEJAY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-8%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RTL 102.5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-13%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RMC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R101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VIRGIN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CAPITAL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-10%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KISS KISS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-22%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CNR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M2O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-8%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771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3098</TotalTime>
  <Words>835</Words>
  <Application>Microsoft Office PowerPoint</Application>
  <PresentationFormat>Widescreen</PresentationFormat>
  <Paragraphs>510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Franklin Gothic Book</vt:lpstr>
      <vt:lpstr>Times New Roman</vt:lpstr>
      <vt:lpstr>TrebuchetMS-Bold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Il Sole 24 ORE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Gobbi Valeria</dc:creator>
  <cp:lastModifiedBy>Lemma Jessica Tina</cp:lastModifiedBy>
  <cp:revision>311</cp:revision>
  <dcterms:created xsi:type="dcterms:W3CDTF">2016-12-22T14:38:52Z</dcterms:created>
  <dcterms:modified xsi:type="dcterms:W3CDTF">2018-11-27T11:53:47Z</dcterms:modified>
</cp:coreProperties>
</file>