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48" r:id="rId2"/>
    <p:sldId id="34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013"/>
    <a:srgbClr val="B52D1A"/>
    <a:srgbClr val="CC0000"/>
    <a:srgbClr val="360812"/>
    <a:srgbClr val="5B9BD5"/>
    <a:srgbClr val="DDDDDD"/>
    <a:srgbClr val="D81E27"/>
    <a:srgbClr val="D7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501" autoAdjust="0"/>
    <p:restoredTop sz="95422" autoAdjust="0"/>
  </p:normalViewPr>
  <p:slideViewPr>
    <p:cSldViewPr snapToGrid="0">
      <p:cViewPr varScale="1">
        <p:scale>
          <a:sx n="109" d="100"/>
          <a:sy n="109" d="100"/>
        </p:scale>
        <p:origin x="-6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774528"/>
        <c:axId val="68797184"/>
      </c:barChart>
      <c:catAx>
        <c:axId val="6877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797184"/>
        <c:crosses val="autoZero"/>
        <c:auto val="1"/>
        <c:lblAlgn val="ctr"/>
        <c:lblOffset val="100"/>
        <c:noMultiLvlLbl val="0"/>
      </c:catAx>
      <c:valAx>
        <c:axId val="687971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877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File'!$A$4:$A$27</c:f>
              <c:strCache>
                <c:ptCount val="23"/>
                <c:pt idx="0">
                  <c:v>ELETTRODOMESTICI</c:v>
                </c:pt>
                <c:pt idx="1">
                  <c:v>TOILETRIES</c:v>
                </c:pt>
                <c:pt idx="2">
                  <c:v>ABBIGLIAMENTO</c:v>
                </c:pt>
                <c:pt idx="3">
                  <c:v>OGGETTI PERSONALI</c:v>
                </c:pt>
                <c:pt idx="4">
                  <c:v>VARIE</c:v>
                </c:pt>
                <c:pt idx="5">
                  <c:v>BEVANDE/ALCOOLICI</c:v>
                </c:pt>
                <c:pt idx="6">
                  <c:v>ENTI/ISTITUZIONI</c:v>
                </c:pt>
                <c:pt idx="7">
                  <c:v>INDUSTRIA/EDILIZIA/ATTIVITA'</c:v>
                </c:pt>
                <c:pt idx="8">
                  <c:v>GESTIONE CASA</c:v>
                </c:pt>
                <c:pt idx="9">
                  <c:v>SERVIZI PROFESSIONALI</c:v>
                </c:pt>
                <c:pt idx="10">
                  <c:v>INFORMATICA/FOTOGRAFIA</c:v>
                </c:pt>
                <c:pt idx="11">
                  <c:v>CURA PERSONA</c:v>
                </c:pt>
                <c:pt idx="12">
                  <c:v>FARMACEUTICI/SANITARI</c:v>
                </c:pt>
                <c:pt idx="13">
                  <c:v>ALIMENTARI</c:v>
                </c:pt>
                <c:pt idx="14">
                  <c:v>TEMPO LIBERO</c:v>
                </c:pt>
                <c:pt idx="15">
                  <c:v>ABITAZIONE</c:v>
                </c:pt>
                <c:pt idx="16">
                  <c:v>MOTO/VEICOLI</c:v>
                </c:pt>
                <c:pt idx="17">
                  <c:v>TURISMO/VIAGGI</c:v>
                </c:pt>
                <c:pt idx="18">
                  <c:v>TELECOMUNICAZIONI</c:v>
                </c:pt>
                <c:pt idx="19">
                  <c:v>FINANZA/ASSICURAZIONI</c:v>
                </c:pt>
                <c:pt idx="20">
                  <c:v>MEDIA/EDITORIA</c:v>
                </c:pt>
                <c:pt idx="21">
                  <c:v>DISTRIBUZIONE</c:v>
                </c:pt>
                <c:pt idx="22">
                  <c:v>AUTOMOBILI</c:v>
                </c:pt>
              </c:strCache>
            </c:strRef>
          </c:cat>
          <c:val>
            <c:numRef>
              <c:f>'New File'!$B$4:$B$27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285</c:v>
                </c:pt>
                <c:pt idx="4" formatCode="#,##0">
                  <c:v>3650</c:v>
                </c:pt>
                <c:pt idx="5" formatCode="#,##0">
                  <c:v>8962</c:v>
                </c:pt>
                <c:pt idx="6" formatCode="#,##0">
                  <c:v>10365</c:v>
                </c:pt>
                <c:pt idx="7" formatCode="#,##0">
                  <c:v>16745</c:v>
                </c:pt>
                <c:pt idx="8" formatCode="#,##0">
                  <c:v>25410</c:v>
                </c:pt>
                <c:pt idx="9" formatCode="#,##0">
                  <c:v>26140</c:v>
                </c:pt>
                <c:pt idx="10" formatCode="#,##0">
                  <c:v>31875</c:v>
                </c:pt>
                <c:pt idx="11" formatCode="#,##0">
                  <c:v>46905</c:v>
                </c:pt>
                <c:pt idx="12" formatCode="#,##0">
                  <c:v>60620</c:v>
                </c:pt>
                <c:pt idx="13" formatCode="#,##0">
                  <c:v>65755</c:v>
                </c:pt>
                <c:pt idx="14" formatCode="#,##0">
                  <c:v>81840</c:v>
                </c:pt>
                <c:pt idx="15" formatCode="#,##0">
                  <c:v>92380</c:v>
                </c:pt>
                <c:pt idx="16" formatCode="#,##0">
                  <c:v>93525</c:v>
                </c:pt>
                <c:pt idx="17" formatCode="#,##0">
                  <c:v>102625</c:v>
                </c:pt>
                <c:pt idx="18" formatCode="#,##0">
                  <c:v>106105</c:v>
                </c:pt>
                <c:pt idx="19" formatCode="#,##0">
                  <c:v>130025</c:v>
                </c:pt>
                <c:pt idx="20" formatCode="#,##0">
                  <c:v>180545</c:v>
                </c:pt>
                <c:pt idx="21" formatCode="#,##0">
                  <c:v>417830</c:v>
                </c:pt>
                <c:pt idx="22" formatCode="#,##0">
                  <c:v>680955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140288"/>
        <c:axId val="94141824"/>
      </c:barChart>
      <c:catAx>
        <c:axId val="9414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141824"/>
        <c:crosses val="autoZero"/>
        <c:auto val="1"/>
        <c:lblAlgn val="ctr"/>
        <c:lblOffset val="100"/>
        <c:noMultiLvlLbl val="0"/>
      </c:catAx>
      <c:valAx>
        <c:axId val="9414182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14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B7B4-76C5-47CD-9832-BC7D3E0A0091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7538-38C9-4D79-9313-92D7539C2B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55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27007-D99C-4C6E-A614-6C2C9B5CF773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5BBD-EDBA-4378-90C8-96F811C362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0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30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173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 userDrawn="1"/>
        </p:nvSpPr>
        <p:spPr>
          <a:xfrm>
            <a:off x="0" y="322776"/>
            <a:ext cx="12192000" cy="367259"/>
          </a:xfrm>
          <a:prstGeom prst="rect">
            <a:avLst/>
          </a:prstGeom>
          <a:gradFill flip="none" rotWithShape="1">
            <a:gsLst>
              <a:gs pos="100000">
                <a:srgbClr val="119AA8"/>
              </a:gs>
              <a:gs pos="25000">
                <a:srgbClr val="CC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>
              <a:solidFill>
                <a:srgbClr val="CC0000"/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0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SETTORI </a:t>
            </a:r>
            <a:r>
              <a:rPr lang="it-IT" sz="2400" b="1" dirty="0">
                <a:latin typeface="TrebuchetMS-Bold"/>
                <a:cs typeface="TrebuchetMS-Bold"/>
              </a:rPr>
              <a:t>MERCATO </a:t>
            </a:r>
            <a:r>
              <a:rPr lang="it-IT" sz="2400" b="1" dirty="0" smtClean="0">
                <a:latin typeface="TrebuchetMS-Bold"/>
                <a:cs typeface="TrebuchetMS-Bold"/>
              </a:rPr>
              <a:t>RADIO PER N. SECONDI</a:t>
            </a:r>
          </a:p>
          <a:p>
            <a:pPr>
              <a:lnSpc>
                <a:spcPct val="90000"/>
              </a:lnSpc>
            </a:pPr>
            <a:endParaRPr lang="it-IT" sz="400" b="1" dirty="0" smtClean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Gennaio 2019</a:t>
            </a:r>
            <a:endParaRPr lang="it-IT" sz="1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19229"/>
              </p:ext>
            </p:extLst>
          </p:nvPr>
        </p:nvGraphicFramePr>
        <p:xfrm>
          <a:off x="4014485" y="1556322"/>
          <a:ext cx="7442523" cy="521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571"/>
                <a:gridCol w="1545952"/>
              </a:tblGrid>
              <a:tr h="63206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TOTALE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 SECONDI: </a:t>
                      </a:r>
                      <a:r>
                        <a:rPr lang="it-IT" sz="1800" baseline="0" dirty="0" smtClean="0">
                          <a:latin typeface="Franklin Gothic Book" panose="020B0503020102020204" pitchFamily="34" charset="0"/>
                        </a:rPr>
                        <a:t>2.182.602 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(-4% vs 2018)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DELTA %</a:t>
                      </a:r>
                      <a:br>
                        <a:rPr lang="it-IT" sz="1200" dirty="0" smtClean="0">
                          <a:latin typeface="Franklin Gothic Book" panose="020B0503020102020204" pitchFamily="34" charset="0"/>
                        </a:rPr>
                      </a:br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2019 VS 2018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77354"/>
              </p:ext>
            </p:extLst>
          </p:nvPr>
        </p:nvGraphicFramePr>
        <p:xfrm>
          <a:off x="2066082" y="2025569"/>
          <a:ext cx="7257326" cy="483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065614"/>
              </p:ext>
            </p:extLst>
          </p:nvPr>
        </p:nvGraphicFramePr>
        <p:xfrm>
          <a:off x="2046308" y="1869072"/>
          <a:ext cx="7277100" cy="492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8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CAMPAGNE RADIO</a:t>
            </a:r>
            <a:endParaRPr lang="it-IT" sz="2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endParaRPr lang="it-IT" sz="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Gennaio 2019 vs Gennaio 2018</a:t>
            </a:r>
            <a:endParaRPr lang="it-IT" sz="1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11293"/>
              </p:ext>
            </p:extLst>
          </p:nvPr>
        </p:nvGraphicFramePr>
        <p:xfrm>
          <a:off x="696181" y="1959912"/>
          <a:ext cx="3376412" cy="392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43"/>
                <a:gridCol w="822167"/>
                <a:gridCol w="822167"/>
                <a:gridCol w="744235"/>
              </a:tblGrid>
              <a:tr h="225985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PER N° SECONDI</a:t>
                      </a:r>
                      <a:endParaRPr lang="it-IT" sz="1200" b="1" i="0" u="none" strike="noStrike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2.182.602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2.270.017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213.185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206.480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186.180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193.955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161.845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149.080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46205"/>
              </p:ext>
            </p:extLst>
          </p:nvPr>
        </p:nvGraphicFramePr>
        <p:xfrm>
          <a:off x="442772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CAMPAGNE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81043"/>
              </p:ext>
            </p:extLst>
          </p:nvPr>
        </p:nvGraphicFramePr>
        <p:xfrm>
          <a:off x="815926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INSERZIONISTI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vs 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11633</TotalTime>
  <Words>400</Words>
  <Application>Microsoft Office PowerPoint</Application>
  <PresentationFormat>Personalizzato</PresentationFormat>
  <Paragraphs>254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Company>Il Sole 24 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Gobbi Valeria</dc:creator>
  <cp:lastModifiedBy>Luca Franzoni</cp:lastModifiedBy>
  <cp:revision>325</cp:revision>
  <dcterms:created xsi:type="dcterms:W3CDTF">2016-12-22T14:38:52Z</dcterms:created>
  <dcterms:modified xsi:type="dcterms:W3CDTF">2019-02-25T13:49:29Z</dcterms:modified>
</cp:coreProperties>
</file>