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47" r:id="rId2"/>
    <p:sldId id="346" r:id="rId3"/>
    <p:sldId id="359" r:id="rId4"/>
    <p:sldId id="360" r:id="rId5"/>
    <p:sldId id="361" r:id="rId6"/>
    <p:sldId id="362" r:id="rId7"/>
    <p:sldId id="363" r:id="rId8"/>
    <p:sldId id="364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0812"/>
    <a:srgbClr val="5B9BD5"/>
    <a:srgbClr val="B52D1A"/>
    <a:srgbClr val="DDDDDD"/>
    <a:srgbClr val="D81E27"/>
    <a:srgbClr val="D7D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1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199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mjes00\WORK\Nielsen\Analisi%20settori_tot%20mezzi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mjes00\WORK\Nielsen\Nielsen%20x%20settori_rad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mjes00\WORK\Nielsen\Analisi%20settori_tot%20mezzi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mjes00\WORK\Nielsen\Analisi%20settori_tot%20mezzi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mjes00\WORK\Nielsen\Analisi%20settori_tot%20mezzi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mjes00\WORK\Nielsen\Analisi%20settori_tot%20mezzi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36081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'settori radio TOT RADIO '!$A$4:$A$27</c:f>
              <c:strCache>
                <c:ptCount val="24"/>
                <c:pt idx="0">
                  <c:v>AUTOMOBILI</c:v>
                </c:pt>
                <c:pt idx="1">
                  <c:v>DISTRIBUZIONE</c:v>
                </c:pt>
                <c:pt idx="2">
                  <c:v>MEDIA/EDITORIA</c:v>
                </c:pt>
                <c:pt idx="3">
                  <c:v>ALIMENTARI</c:v>
                </c:pt>
                <c:pt idx="4">
                  <c:v>MOTO/VEICOLI</c:v>
                </c:pt>
                <c:pt idx="5">
                  <c:v>FINANZA/ASSICURAZIONI</c:v>
                </c:pt>
                <c:pt idx="6">
                  <c:v>ABITAZIONE</c:v>
                </c:pt>
                <c:pt idx="7">
                  <c:v>TEMPO LIBERO</c:v>
                </c:pt>
                <c:pt idx="8">
                  <c:v>TURISMO/VIAGGI</c:v>
                </c:pt>
                <c:pt idx="9">
                  <c:v>CURA PERSONA</c:v>
                </c:pt>
                <c:pt idx="10">
                  <c:v>TELECOMUNICAZIONI</c:v>
                </c:pt>
                <c:pt idx="11">
                  <c:v>INDUSTRIA/EDILIZIA/ATTIVITA'</c:v>
                </c:pt>
                <c:pt idx="12">
                  <c:v>BEVANDE/ALCOOLICI</c:v>
                </c:pt>
                <c:pt idx="13">
                  <c:v>FARMACEUTICI/SANITARI</c:v>
                </c:pt>
                <c:pt idx="14">
                  <c:v>GESTIONE CASA</c:v>
                </c:pt>
                <c:pt idx="15">
                  <c:v>SERVIZI PROFESSIONALI</c:v>
                </c:pt>
                <c:pt idx="16">
                  <c:v>ENTI/ISTITUZIONI</c:v>
                </c:pt>
                <c:pt idx="17">
                  <c:v>ABBIGLIAMENTO</c:v>
                </c:pt>
                <c:pt idx="18">
                  <c:v>INFORMATICA/FOTOGRAFIA</c:v>
                </c:pt>
                <c:pt idx="19">
                  <c:v>ELETTRODOMESTICI</c:v>
                </c:pt>
                <c:pt idx="20">
                  <c:v>TOILETRIES</c:v>
                </c:pt>
                <c:pt idx="21">
                  <c:v>OGGETTI PERSONALI</c:v>
                </c:pt>
                <c:pt idx="22">
                  <c:v>VARIE</c:v>
                </c:pt>
                <c:pt idx="23">
                  <c:v>GIOCHI/ARTICOLI SCOLASTICI</c:v>
                </c:pt>
              </c:strCache>
            </c:strRef>
          </c:cat>
          <c:val>
            <c:numRef>
              <c:f>'settori radio TOT RADIO '!$B$4:$B$27</c:f>
              <c:numCache>
                <c:formatCode>#,##0</c:formatCode>
                <c:ptCount val="24"/>
                <c:pt idx="0">
                  <c:v>8844651</c:v>
                </c:pt>
                <c:pt idx="1">
                  <c:v>4198518</c:v>
                </c:pt>
                <c:pt idx="2">
                  <c:v>1661659</c:v>
                </c:pt>
                <c:pt idx="3">
                  <c:v>1422499</c:v>
                </c:pt>
                <c:pt idx="4">
                  <c:v>1404494</c:v>
                </c:pt>
                <c:pt idx="5">
                  <c:v>1371160</c:v>
                </c:pt>
                <c:pt idx="6">
                  <c:v>1186493</c:v>
                </c:pt>
                <c:pt idx="7">
                  <c:v>1135287</c:v>
                </c:pt>
                <c:pt idx="8">
                  <c:v>943910</c:v>
                </c:pt>
                <c:pt idx="9">
                  <c:v>737650</c:v>
                </c:pt>
                <c:pt idx="10">
                  <c:v>732674</c:v>
                </c:pt>
                <c:pt idx="11">
                  <c:v>708695</c:v>
                </c:pt>
                <c:pt idx="12">
                  <c:v>659155</c:v>
                </c:pt>
                <c:pt idx="13">
                  <c:v>622355</c:v>
                </c:pt>
                <c:pt idx="14">
                  <c:v>497560</c:v>
                </c:pt>
                <c:pt idx="15">
                  <c:v>483863</c:v>
                </c:pt>
                <c:pt idx="16">
                  <c:v>404235</c:v>
                </c:pt>
                <c:pt idx="17">
                  <c:v>358704</c:v>
                </c:pt>
                <c:pt idx="18">
                  <c:v>339790</c:v>
                </c:pt>
                <c:pt idx="19">
                  <c:v>175255</c:v>
                </c:pt>
                <c:pt idx="20">
                  <c:v>122125</c:v>
                </c:pt>
                <c:pt idx="21">
                  <c:v>86860</c:v>
                </c:pt>
                <c:pt idx="22">
                  <c:v>7385</c:v>
                </c:pt>
                <c:pt idx="23">
                  <c:v>5160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94746864"/>
        <c:axId val="594746472"/>
      </c:barChart>
      <c:catAx>
        <c:axId val="5947468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it-IT"/>
          </a:p>
        </c:txPr>
        <c:crossAx val="594746472"/>
        <c:crosses val="autoZero"/>
        <c:auto val="1"/>
        <c:lblAlgn val="ctr"/>
        <c:lblOffset val="100"/>
        <c:noMultiLvlLbl val="0"/>
      </c:catAx>
      <c:valAx>
        <c:axId val="594746472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5947468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36081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File (3)'!$A$43:$A$66</c:f>
              <c:strCache>
                <c:ptCount val="24"/>
                <c:pt idx="0">
                  <c:v>AUTOMOBILI</c:v>
                </c:pt>
                <c:pt idx="1">
                  <c:v>DISTRIBUZIONE</c:v>
                </c:pt>
                <c:pt idx="2">
                  <c:v>ALIMENTARI</c:v>
                </c:pt>
                <c:pt idx="3">
                  <c:v>MOTO/VEICOLI</c:v>
                </c:pt>
                <c:pt idx="4">
                  <c:v>FINANZA/ASSICURAZIONI</c:v>
                </c:pt>
                <c:pt idx="5">
                  <c:v>MEDIA/EDITORIA</c:v>
                </c:pt>
                <c:pt idx="6">
                  <c:v>ABITAZIONE</c:v>
                </c:pt>
                <c:pt idx="7">
                  <c:v>INDUSTRIA/EDILIZIA/ATTIVITA'</c:v>
                </c:pt>
                <c:pt idx="8">
                  <c:v>TURISMO/VIAGGI</c:v>
                </c:pt>
                <c:pt idx="9">
                  <c:v>FARMACEUTICI/SANITARI</c:v>
                </c:pt>
                <c:pt idx="10">
                  <c:v>TEMPO LIBERO</c:v>
                </c:pt>
                <c:pt idx="11">
                  <c:v>ABBIGLIAMENTO</c:v>
                </c:pt>
                <c:pt idx="12">
                  <c:v>TELECOMUNICAZIONI</c:v>
                </c:pt>
                <c:pt idx="13">
                  <c:v>CURA PERSONA</c:v>
                </c:pt>
                <c:pt idx="14">
                  <c:v>SERVIZI PROFESSIONALI</c:v>
                </c:pt>
                <c:pt idx="15">
                  <c:v>INFORMATICA/FOTOGRAFIA</c:v>
                </c:pt>
                <c:pt idx="16">
                  <c:v>ENTI/ISTITUZIONI</c:v>
                </c:pt>
                <c:pt idx="17">
                  <c:v>GESTIONE CASA</c:v>
                </c:pt>
                <c:pt idx="18">
                  <c:v>BEVANDE/ALCOOLICI</c:v>
                </c:pt>
                <c:pt idx="19">
                  <c:v>ELETTRODOMESTICI</c:v>
                </c:pt>
                <c:pt idx="20">
                  <c:v>TOILETRIES</c:v>
                </c:pt>
                <c:pt idx="21">
                  <c:v>OGGETTI PERSONALI</c:v>
                </c:pt>
                <c:pt idx="22">
                  <c:v>VARIE</c:v>
                </c:pt>
                <c:pt idx="23">
                  <c:v>GIOCHI/ARTICOLI SCOLASTICI</c:v>
                </c:pt>
              </c:strCache>
            </c:strRef>
          </c:cat>
          <c:val>
            <c:numRef>
              <c:f>'New File (3)'!$B$43:$B$66</c:f>
              <c:numCache>
                <c:formatCode>#,##0</c:formatCode>
                <c:ptCount val="24"/>
                <c:pt idx="0">
                  <c:v>1235735</c:v>
                </c:pt>
                <c:pt idx="1">
                  <c:v>422810</c:v>
                </c:pt>
                <c:pt idx="2">
                  <c:v>241644</c:v>
                </c:pt>
                <c:pt idx="3">
                  <c:v>241175</c:v>
                </c:pt>
                <c:pt idx="4">
                  <c:v>186960</c:v>
                </c:pt>
                <c:pt idx="5">
                  <c:v>167440</c:v>
                </c:pt>
                <c:pt idx="6">
                  <c:v>166560</c:v>
                </c:pt>
                <c:pt idx="7">
                  <c:v>152695</c:v>
                </c:pt>
                <c:pt idx="8">
                  <c:v>128120</c:v>
                </c:pt>
                <c:pt idx="9">
                  <c:v>105975</c:v>
                </c:pt>
                <c:pt idx="10">
                  <c:v>103000</c:v>
                </c:pt>
                <c:pt idx="11">
                  <c:v>89080</c:v>
                </c:pt>
                <c:pt idx="12">
                  <c:v>81385</c:v>
                </c:pt>
                <c:pt idx="13">
                  <c:v>70555</c:v>
                </c:pt>
                <c:pt idx="14">
                  <c:v>59740</c:v>
                </c:pt>
                <c:pt idx="15">
                  <c:v>41940</c:v>
                </c:pt>
                <c:pt idx="16">
                  <c:v>36395</c:v>
                </c:pt>
                <c:pt idx="17">
                  <c:v>35760</c:v>
                </c:pt>
                <c:pt idx="18">
                  <c:v>33695</c:v>
                </c:pt>
                <c:pt idx="19">
                  <c:v>23760</c:v>
                </c:pt>
                <c:pt idx="20">
                  <c:v>12840</c:v>
                </c:pt>
                <c:pt idx="21">
                  <c:v>5040</c:v>
                </c:pt>
                <c:pt idx="22">
                  <c:v>1000</c:v>
                </c:pt>
                <c:pt idx="23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1562128"/>
        <c:axId val="411562520"/>
      </c:barChart>
      <c:catAx>
        <c:axId val="4115621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it-IT"/>
          </a:p>
        </c:txPr>
        <c:crossAx val="411562520"/>
        <c:crosses val="autoZero"/>
        <c:auto val="1"/>
        <c:lblAlgn val="ctr"/>
        <c:lblOffset val="100"/>
        <c:noMultiLvlLbl val="0"/>
      </c:catAx>
      <c:valAx>
        <c:axId val="411562520"/>
        <c:scaling>
          <c:orientation val="minMax"/>
        </c:scaling>
        <c:delete val="1"/>
        <c:axPos val="t"/>
        <c:numFmt formatCode="#,##0" sourceLinked="1"/>
        <c:majorTickMark val="none"/>
        <c:minorTickMark val="none"/>
        <c:tickLblPos val="nextTo"/>
        <c:crossAx val="411562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1232871425839964"/>
          <c:y val="3.6982786987883043E-2"/>
          <c:w val="0.66044293145490829"/>
          <c:h val="0.92603442602423391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AUTOMOBILI</c:v>
                </c:pt>
                <c:pt idx="2">
                  <c:v>FARMACEUTICI/SANITARI</c:v>
                </c:pt>
                <c:pt idx="3">
                  <c:v>TOILETRIES</c:v>
                </c:pt>
                <c:pt idx="4">
                  <c:v>GESTIONE CASA</c:v>
                </c:pt>
                <c:pt idx="5">
                  <c:v>BEVANDE/ALCOOLICI</c:v>
                </c:pt>
                <c:pt idx="6">
                  <c:v>TURISMO/VIAGGI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MEDIA/EDITORIA</c:v>
                </c:pt>
                <c:pt idx="10">
                  <c:v>CURA PERSONA</c:v>
                </c:pt>
                <c:pt idx="11">
                  <c:v>TEMPO LIBERO</c:v>
                </c:pt>
                <c:pt idx="12">
                  <c:v>ABITAZIONE</c:v>
                </c:pt>
                <c:pt idx="13">
                  <c:v>FINANZA/ASSICURAZIONI</c:v>
                </c:pt>
                <c:pt idx="14">
                  <c:v>TELECOMUNICAZIONI</c:v>
                </c:pt>
                <c:pt idx="15">
                  <c:v>SERVIZI PROFESSIONALI</c:v>
                </c:pt>
                <c:pt idx="16">
                  <c:v>ABBIGLIAMENTO</c:v>
                </c:pt>
                <c:pt idx="17">
                  <c:v>INDUSTRIA/EDILIZIA/ATTIVITA'</c:v>
                </c:pt>
                <c:pt idx="18">
                  <c:v>ELETTRODOMESTICI</c:v>
                </c:pt>
                <c:pt idx="19">
                  <c:v>ENTI/ISTITUZIONI</c:v>
                </c:pt>
                <c:pt idx="20">
                  <c:v>MOTO/VEICOLI</c:v>
                </c:pt>
                <c:pt idx="21">
                  <c:v>OGGETTI PERSONALI</c:v>
                </c:pt>
                <c:pt idx="22">
                  <c:v>INFORMATICA/FOTOGRAFIA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(2'!$C$5:$C$28</c:f>
              <c:numCache>
                <c:formatCode>#,##0</c:formatCode>
                <c:ptCount val="24"/>
                <c:pt idx="0">
                  <c:v>1798537</c:v>
                </c:pt>
                <c:pt idx="1">
                  <c:v>701873</c:v>
                </c:pt>
                <c:pt idx="2">
                  <c:v>815213</c:v>
                </c:pt>
                <c:pt idx="3">
                  <c:v>664001</c:v>
                </c:pt>
                <c:pt idx="4">
                  <c:v>540172</c:v>
                </c:pt>
                <c:pt idx="5">
                  <c:v>515977</c:v>
                </c:pt>
                <c:pt idx="6">
                  <c:v>474332</c:v>
                </c:pt>
                <c:pt idx="7">
                  <c:v>266956</c:v>
                </c:pt>
                <c:pt idx="8">
                  <c:v>464792</c:v>
                </c:pt>
                <c:pt idx="9">
                  <c:v>358492</c:v>
                </c:pt>
                <c:pt idx="10">
                  <c:v>358617</c:v>
                </c:pt>
                <c:pt idx="11">
                  <c:v>314285</c:v>
                </c:pt>
                <c:pt idx="12">
                  <c:v>226966</c:v>
                </c:pt>
                <c:pt idx="13">
                  <c:v>218579</c:v>
                </c:pt>
                <c:pt idx="14">
                  <c:v>244610</c:v>
                </c:pt>
                <c:pt idx="15">
                  <c:v>127189</c:v>
                </c:pt>
                <c:pt idx="16">
                  <c:v>104449</c:v>
                </c:pt>
                <c:pt idx="17">
                  <c:v>106383</c:v>
                </c:pt>
                <c:pt idx="18">
                  <c:v>118745</c:v>
                </c:pt>
                <c:pt idx="19">
                  <c:v>93413</c:v>
                </c:pt>
                <c:pt idx="20">
                  <c:v>7131</c:v>
                </c:pt>
                <c:pt idx="21">
                  <c:v>46203</c:v>
                </c:pt>
                <c:pt idx="22">
                  <c:v>20316</c:v>
                </c:pt>
                <c:pt idx="23">
                  <c:v>6363</c:v>
                </c:pt>
              </c:numCache>
            </c:numRef>
          </c:val>
        </c:ser>
        <c:ser>
          <c:idx val="1"/>
          <c:order val="1"/>
          <c:spPr>
            <a:solidFill>
              <a:srgbClr val="ED7D31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AUTOMOBILI</c:v>
                </c:pt>
                <c:pt idx="2">
                  <c:v>FARMACEUTICI/SANITARI</c:v>
                </c:pt>
                <c:pt idx="3">
                  <c:v>TOILETRIES</c:v>
                </c:pt>
                <c:pt idx="4">
                  <c:v>GESTIONE CASA</c:v>
                </c:pt>
                <c:pt idx="5">
                  <c:v>BEVANDE/ALCOOLICI</c:v>
                </c:pt>
                <c:pt idx="6">
                  <c:v>TURISMO/VIAGGI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MEDIA/EDITORIA</c:v>
                </c:pt>
                <c:pt idx="10">
                  <c:v>CURA PERSONA</c:v>
                </c:pt>
                <c:pt idx="11">
                  <c:v>TEMPO LIBERO</c:v>
                </c:pt>
                <c:pt idx="12">
                  <c:v>ABITAZIONE</c:v>
                </c:pt>
                <c:pt idx="13">
                  <c:v>FINANZA/ASSICURAZIONI</c:v>
                </c:pt>
                <c:pt idx="14">
                  <c:v>TELECOMUNICAZIONI</c:v>
                </c:pt>
                <c:pt idx="15">
                  <c:v>SERVIZI PROFESSIONALI</c:v>
                </c:pt>
                <c:pt idx="16">
                  <c:v>ABBIGLIAMENTO</c:v>
                </c:pt>
                <c:pt idx="17">
                  <c:v>INDUSTRIA/EDILIZIA/ATTIVITA'</c:v>
                </c:pt>
                <c:pt idx="18">
                  <c:v>ELETTRODOMESTICI</c:v>
                </c:pt>
                <c:pt idx="19">
                  <c:v>ENTI/ISTITUZIONI</c:v>
                </c:pt>
                <c:pt idx="20">
                  <c:v>MOTO/VEICOLI</c:v>
                </c:pt>
                <c:pt idx="21">
                  <c:v>OGGETTI PERSONALI</c:v>
                </c:pt>
                <c:pt idx="22">
                  <c:v>INFORMATICA/FOTOGRAFIA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(2'!$D$5:$D$28</c:f>
              <c:numCache>
                <c:formatCode>#,##0</c:formatCode>
                <c:ptCount val="24"/>
                <c:pt idx="0">
                  <c:v>72547</c:v>
                </c:pt>
                <c:pt idx="1">
                  <c:v>318258</c:v>
                </c:pt>
                <c:pt idx="2">
                  <c:v>29489</c:v>
                </c:pt>
                <c:pt idx="3">
                  <c:v>4689</c:v>
                </c:pt>
                <c:pt idx="4">
                  <c:v>22738</c:v>
                </c:pt>
                <c:pt idx="5">
                  <c:v>31329</c:v>
                </c:pt>
                <c:pt idx="6">
                  <c:v>37817</c:v>
                </c:pt>
                <c:pt idx="7">
                  <c:v>185191</c:v>
                </c:pt>
                <c:pt idx="8" formatCode="General">
                  <c:v>298</c:v>
                </c:pt>
                <c:pt idx="9">
                  <c:v>71173</c:v>
                </c:pt>
                <c:pt idx="10">
                  <c:v>30909</c:v>
                </c:pt>
                <c:pt idx="11">
                  <c:v>40948</c:v>
                </c:pt>
                <c:pt idx="12">
                  <c:v>53150</c:v>
                </c:pt>
                <c:pt idx="13">
                  <c:v>47540</c:v>
                </c:pt>
                <c:pt idx="14">
                  <c:v>27373</c:v>
                </c:pt>
                <c:pt idx="15">
                  <c:v>20888</c:v>
                </c:pt>
                <c:pt idx="16">
                  <c:v>20683</c:v>
                </c:pt>
                <c:pt idx="17">
                  <c:v>24073</c:v>
                </c:pt>
                <c:pt idx="18">
                  <c:v>6963</c:v>
                </c:pt>
                <c:pt idx="19">
                  <c:v>15492</c:v>
                </c:pt>
                <c:pt idx="20">
                  <c:v>49287</c:v>
                </c:pt>
                <c:pt idx="21">
                  <c:v>4617</c:v>
                </c:pt>
                <c:pt idx="22">
                  <c:v>12342</c:v>
                </c:pt>
                <c:pt idx="23" formatCode="General">
                  <c:v>257</c:v>
                </c:pt>
              </c:numCache>
            </c:numRef>
          </c:val>
        </c:ser>
        <c:ser>
          <c:idx val="2"/>
          <c:order val="2"/>
          <c:spPr>
            <a:solidFill>
              <a:srgbClr val="A5A5A5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AUTOMOBILI</c:v>
                </c:pt>
                <c:pt idx="2">
                  <c:v>FARMACEUTICI/SANITARI</c:v>
                </c:pt>
                <c:pt idx="3">
                  <c:v>TOILETRIES</c:v>
                </c:pt>
                <c:pt idx="4">
                  <c:v>GESTIONE CASA</c:v>
                </c:pt>
                <c:pt idx="5">
                  <c:v>BEVANDE/ALCOOLICI</c:v>
                </c:pt>
                <c:pt idx="6">
                  <c:v>TURISMO/VIAGGI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MEDIA/EDITORIA</c:v>
                </c:pt>
                <c:pt idx="10">
                  <c:v>CURA PERSONA</c:v>
                </c:pt>
                <c:pt idx="11">
                  <c:v>TEMPO LIBERO</c:v>
                </c:pt>
                <c:pt idx="12">
                  <c:v>ABITAZIONE</c:v>
                </c:pt>
                <c:pt idx="13">
                  <c:v>FINANZA/ASSICURAZIONI</c:v>
                </c:pt>
                <c:pt idx="14">
                  <c:v>TELECOMUNICAZIONI</c:v>
                </c:pt>
                <c:pt idx="15">
                  <c:v>SERVIZI PROFESSIONALI</c:v>
                </c:pt>
                <c:pt idx="16">
                  <c:v>ABBIGLIAMENTO</c:v>
                </c:pt>
                <c:pt idx="17">
                  <c:v>INDUSTRIA/EDILIZIA/ATTIVITA'</c:v>
                </c:pt>
                <c:pt idx="18">
                  <c:v>ELETTRODOMESTICI</c:v>
                </c:pt>
                <c:pt idx="19">
                  <c:v>ENTI/ISTITUZIONI</c:v>
                </c:pt>
                <c:pt idx="20">
                  <c:v>MOTO/VEICOLI</c:v>
                </c:pt>
                <c:pt idx="21">
                  <c:v>OGGETTI PERSONALI</c:v>
                </c:pt>
                <c:pt idx="22">
                  <c:v>INFORMATICA/FOTOGRAFIA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(2'!$E$5:$E$28</c:f>
              <c:numCache>
                <c:formatCode>#,##0</c:formatCode>
                <c:ptCount val="24"/>
                <c:pt idx="0">
                  <c:v>7196</c:v>
                </c:pt>
                <c:pt idx="1">
                  <c:v>4724</c:v>
                </c:pt>
                <c:pt idx="2">
                  <c:v>9195</c:v>
                </c:pt>
                <c:pt idx="3" formatCode="General">
                  <c:v>851</c:v>
                </c:pt>
                <c:pt idx="4">
                  <c:v>1979</c:v>
                </c:pt>
                <c:pt idx="5">
                  <c:v>10873</c:v>
                </c:pt>
                <c:pt idx="6">
                  <c:v>5854</c:v>
                </c:pt>
                <c:pt idx="7">
                  <c:v>16346</c:v>
                </c:pt>
                <c:pt idx="8" formatCode="General">
                  <c:v>53</c:v>
                </c:pt>
                <c:pt idx="9">
                  <c:v>15636</c:v>
                </c:pt>
                <c:pt idx="10" formatCode="General">
                  <c:v>818</c:v>
                </c:pt>
                <c:pt idx="11">
                  <c:v>3853</c:v>
                </c:pt>
                <c:pt idx="12">
                  <c:v>10724</c:v>
                </c:pt>
                <c:pt idx="13">
                  <c:v>12952</c:v>
                </c:pt>
                <c:pt idx="14">
                  <c:v>1930</c:v>
                </c:pt>
                <c:pt idx="15">
                  <c:v>24138</c:v>
                </c:pt>
                <c:pt idx="16">
                  <c:v>11552</c:v>
                </c:pt>
                <c:pt idx="17">
                  <c:v>9214</c:v>
                </c:pt>
                <c:pt idx="18" formatCode="General">
                  <c:v>321</c:v>
                </c:pt>
                <c:pt idx="19">
                  <c:v>9984</c:v>
                </c:pt>
                <c:pt idx="20">
                  <c:v>1216</c:v>
                </c:pt>
                <c:pt idx="21">
                  <c:v>4573</c:v>
                </c:pt>
                <c:pt idx="22">
                  <c:v>1129</c:v>
                </c:pt>
                <c:pt idx="23">
                  <c:v>1127</c:v>
                </c:pt>
              </c:numCache>
            </c:numRef>
          </c:val>
        </c:ser>
        <c:ser>
          <c:idx val="3"/>
          <c:order val="3"/>
          <c:spPr>
            <a:solidFill>
              <a:srgbClr val="FFC000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AUTOMOBILI</c:v>
                </c:pt>
                <c:pt idx="2">
                  <c:v>FARMACEUTICI/SANITARI</c:v>
                </c:pt>
                <c:pt idx="3">
                  <c:v>TOILETRIES</c:v>
                </c:pt>
                <c:pt idx="4">
                  <c:v>GESTIONE CASA</c:v>
                </c:pt>
                <c:pt idx="5">
                  <c:v>BEVANDE/ALCOOLICI</c:v>
                </c:pt>
                <c:pt idx="6">
                  <c:v>TURISMO/VIAGGI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MEDIA/EDITORIA</c:v>
                </c:pt>
                <c:pt idx="10">
                  <c:v>CURA PERSONA</c:v>
                </c:pt>
                <c:pt idx="11">
                  <c:v>TEMPO LIBERO</c:v>
                </c:pt>
                <c:pt idx="12">
                  <c:v>ABITAZIONE</c:v>
                </c:pt>
                <c:pt idx="13">
                  <c:v>FINANZA/ASSICURAZIONI</c:v>
                </c:pt>
                <c:pt idx="14">
                  <c:v>TELECOMUNICAZIONI</c:v>
                </c:pt>
                <c:pt idx="15">
                  <c:v>SERVIZI PROFESSIONALI</c:v>
                </c:pt>
                <c:pt idx="16">
                  <c:v>ABBIGLIAMENTO</c:v>
                </c:pt>
                <c:pt idx="17">
                  <c:v>INDUSTRIA/EDILIZIA/ATTIVITA'</c:v>
                </c:pt>
                <c:pt idx="18">
                  <c:v>ELETTRODOMESTICI</c:v>
                </c:pt>
                <c:pt idx="19">
                  <c:v>ENTI/ISTITUZIONI</c:v>
                </c:pt>
                <c:pt idx="20">
                  <c:v>MOTO/VEICOLI</c:v>
                </c:pt>
                <c:pt idx="21">
                  <c:v>OGGETTI PERSONALI</c:v>
                </c:pt>
                <c:pt idx="22">
                  <c:v>INFORMATICA/FOTOGRAFIA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(2'!$F$5:$F$28</c:f>
              <c:numCache>
                <c:formatCode>#,##0</c:formatCode>
                <c:ptCount val="24"/>
                <c:pt idx="0">
                  <c:v>6291</c:v>
                </c:pt>
                <c:pt idx="1">
                  <c:v>2478</c:v>
                </c:pt>
                <c:pt idx="2">
                  <c:v>6130</c:v>
                </c:pt>
                <c:pt idx="3">
                  <c:v>2774</c:v>
                </c:pt>
                <c:pt idx="4">
                  <c:v>2194</c:v>
                </c:pt>
                <c:pt idx="5">
                  <c:v>1941</c:v>
                </c:pt>
                <c:pt idx="6">
                  <c:v>3151</c:v>
                </c:pt>
                <c:pt idx="7">
                  <c:v>2349</c:v>
                </c:pt>
                <c:pt idx="8" formatCode="General">
                  <c:v>94</c:v>
                </c:pt>
                <c:pt idx="9">
                  <c:v>3006</c:v>
                </c:pt>
                <c:pt idx="10">
                  <c:v>7532</c:v>
                </c:pt>
                <c:pt idx="11">
                  <c:v>4017</c:v>
                </c:pt>
                <c:pt idx="12">
                  <c:v>6554</c:v>
                </c:pt>
                <c:pt idx="13">
                  <c:v>1000</c:v>
                </c:pt>
                <c:pt idx="14" formatCode="General">
                  <c:v>639</c:v>
                </c:pt>
                <c:pt idx="15">
                  <c:v>2816</c:v>
                </c:pt>
                <c:pt idx="16">
                  <c:v>15332</c:v>
                </c:pt>
                <c:pt idx="17">
                  <c:v>2158</c:v>
                </c:pt>
                <c:pt idx="18">
                  <c:v>1129</c:v>
                </c:pt>
                <c:pt idx="19" formatCode="General">
                  <c:v>687</c:v>
                </c:pt>
                <c:pt idx="20">
                  <c:v>5284</c:v>
                </c:pt>
                <c:pt idx="21">
                  <c:v>3922</c:v>
                </c:pt>
                <c:pt idx="22" formatCode="General">
                  <c:v>598</c:v>
                </c:pt>
                <c:pt idx="23">
                  <c:v>2806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20813576"/>
        <c:axId val="620813968"/>
      </c:barChart>
      <c:catAx>
        <c:axId val="6208135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it-IT"/>
          </a:p>
        </c:txPr>
        <c:crossAx val="620813968"/>
        <c:crosses val="autoZero"/>
        <c:auto val="1"/>
        <c:lblAlgn val="ctr"/>
        <c:lblOffset val="100"/>
        <c:noMultiLvlLbl val="0"/>
      </c:catAx>
      <c:valAx>
        <c:axId val="620813968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6208135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7515797149608306"/>
          <c:y val="2.3097112860892388E-2"/>
          <c:w val="0.67708015417344036"/>
          <c:h val="0.95380577427821522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strRef>
              <c:f>'settori web-ooh-cinema'!$B$5:$B$28</c:f>
              <c:strCache>
                <c:ptCount val="24"/>
                <c:pt idx="0">
                  <c:v>VARIE</c:v>
                </c:pt>
                <c:pt idx="1">
                  <c:v>AUTOMOBILI</c:v>
                </c:pt>
                <c:pt idx="2">
                  <c:v>ABBIGLIAMENTO</c:v>
                </c:pt>
                <c:pt idx="3">
                  <c:v>SERVIZI PROFESSIONALI</c:v>
                </c:pt>
                <c:pt idx="4">
                  <c:v>TELECOMUNICAZIONI</c:v>
                </c:pt>
                <c:pt idx="5">
                  <c:v>DISTRIBUZIONE</c:v>
                </c:pt>
                <c:pt idx="6">
                  <c:v>MEDIA/EDITORIA</c:v>
                </c:pt>
                <c:pt idx="7">
                  <c:v>TEMPO LIBERO</c:v>
                </c:pt>
                <c:pt idx="8">
                  <c:v>TURISMO/VIAGGI</c:v>
                </c:pt>
                <c:pt idx="9">
                  <c:v>FINANZA/ASSICURAZIONI</c:v>
                </c:pt>
                <c:pt idx="10">
                  <c:v>ALIMENTARI</c:v>
                </c:pt>
                <c:pt idx="11">
                  <c:v>ENTI/ISTITUZIONI</c:v>
                </c:pt>
                <c:pt idx="12">
                  <c:v>CURA PERSONA</c:v>
                </c:pt>
                <c:pt idx="13">
                  <c:v>INDUSTRIA/EDILIZIA/ATTIVITA'</c:v>
                </c:pt>
                <c:pt idx="14">
                  <c:v>ABITAZIONE</c:v>
                </c:pt>
                <c:pt idx="15">
                  <c:v>BEVANDE/ALCOOLICI</c:v>
                </c:pt>
                <c:pt idx="16">
                  <c:v>FARMACEUTICI/SANITARI</c:v>
                </c:pt>
                <c:pt idx="17">
                  <c:v>OGGETTI PERSONALI</c:v>
                </c:pt>
                <c:pt idx="18">
                  <c:v>GESTIONE CASA</c:v>
                </c:pt>
                <c:pt idx="19">
                  <c:v>INFORMATICA/FOTOGRAFIA</c:v>
                </c:pt>
                <c:pt idx="20">
                  <c:v>ELETTRODOMESTICI</c:v>
                </c:pt>
                <c:pt idx="21">
                  <c:v>TOILETRIES</c:v>
                </c:pt>
                <c:pt idx="22">
                  <c:v>MOTO/VEICOLI</c:v>
                </c:pt>
                <c:pt idx="23">
                  <c:v>GIOCHI/ARTICOLI SCOLASTICI</c:v>
                </c:pt>
              </c:strCache>
            </c:strRef>
          </c:cat>
          <c:val>
            <c:numRef>
              <c:f>'settori web-ooh-cinema'!$C$5:$C$28</c:f>
              <c:numCache>
                <c:formatCode>#,##0</c:formatCode>
                <c:ptCount val="24"/>
                <c:pt idx="0">
                  <c:v>87838</c:v>
                </c:pt>
                <c:pt idx="1">
                  <c:v>34366</c:v>
                </c:pt>
                <c:pt idx="2">
                  <c:v>12345</c:v>
                </c:pt>
                <c:pt idx="3">
                  <c:v>15317</c:v>
                </c:pt>
                <c:pt idx="4">
                  <c:v>14750</c:v>
                </c:pt>
                <c:pt idx="5">
                  <c:v>8836</c:v>
                </c:pt>
                <c:pt idx="6">
                  <c:v>13953</c:v>
                </c:pt>
                <c:pt idx="7">
                  <c:v>7623</c:v>
                </c:pt>
                <c:pt idx="8">
                  <c:v>6516</c:v>
                </c:pt>
                <c:pt idx="9">
                  <c:v>14489</c:v>
                </c:pt>
                <c:pt idx="10">
                  <c:v>13458</c:v>
                </c:pt>
                <c:pt idx="11">
                  <c:v>6242</c:v>
                </c:pt>
                <c:pt idx="12">
                  <c:v>8003</c:v>
                </c:pt>
                <c:pt idx="13">
                  <c:v>6392</c:v>
                </c:pt>
                <c:pt idx="14">
                  <c:v>4141</c:v>
                </c:pt>
                <c:pt idx="15">
                  <c:v>5212</c:v>
                </c:pt>
                <c:pt idx="16">
                  <c:v>6380</c:v>
                </c:pt>
                <c:pt idx="17">
                  <c:v>3145</c:v>
                </c:pt>
                <c:pt idx="18">
                  <c:v>3227</c:v>
                </c:pt>
                <c:pt idx="19">
                  <c:v>3198</c:v>
                </c:pt>
                <c:pt idx="20">
                  <c:v>2522</c:v>
                </c:pt>
                <c:pt idx="21">
                  <c:v>2208</c:v>
                </c:pt>
                <c:pt idx="22" formatCode="General">
                  <c:v>847</c:v>
                </c:pt>
                <c:pt idx="23">
                  <c:v>1242</c:v>
                </c:pt>
              </c:numCache>
            </c:numRef>
          </c:val>
        </c:ser>
        <c:ser>
          <c:idx val="1"/>
          <c:order val="1"/>
          <c:spPr>
            <a:solidFill>
              <a:srgbClr val="ED7D31"/>
            </a:solidFill>
            <a:ln w="25400">
              <a:noFill/>
            </a:ln>
          </c:spPr>
          <c:invertIfNegative val="0"/>
          <c:cat>
            <c:strRef>
              <c:f>'settori web-ooh-cinema'!$B$5:$B$28</c:f>
              <c:strCache>
                <c:ptCount val="24"/>
                <c:pt idx="0">
                  <c:v>VARIE</c:v>
                </c:pt>
                <c:pt idx="1">
                  <c:v>AUTOMOBILI</c:v>
                </c:pt>
                <c:pt idx="2">
                  <c:v>ABBIGLIAMENTO</c:v>
                </c:pt>
                <c:pt idx="3">
                  <c:v>SERVIZI PROFESSIONALI</c:v>
                </c:pt>
                <c:pt idx="4">
                  <c:v>TELECOMUNICAZIONI</c:v>
                </c:pt>
                <c:pt idx="5">
                  <c:v>DISTRIBUZIONE</c:v>
                </c:pt>
                <c:pt idx="6">
                  <c:v>MEDIA/EDITORIA</c:v>
                </c:pt>
                <c:pt idx="7">
                  <c:v>TEMPO LIBERO</c:v>
                </c:pt>
                <c:pt idx="8">
                  <c:v>TURISMO/VIAGGI</c:v>
                </c:pt>
                <c:pt idx="9">
                  <c:v>FINANZA/ASSICURAZIONI</c:v>
                </c:pt>
                <c:pt idx="10">
                  <c:v>ALIMENTARI</c:v>
                </c:pt>
                <c:pt idx="11">
                  <c:v>ENTI/ISTITUZIONI</c:v>
                </c:pt>
                <c:pt idx="12">
                  <c:v>CURA PERSONA</c:v>
                </c:pt>
                <c:pt idx="13">
                  <c:v>INDUSTRIA/EDILIZIA/ATTIVITA'</c:v>
                </c:pt>
                <c:pt idx="14">
                  <c:v>ABITAZIONE</c:v>
                </c:pt>
                <c:pt idx="15">
                  <c:v>BEVANDE/ALCOOLICI</c:v>
                </c:pt>
                <c:pt idx="16">
                  <c:v>FARMACEUTICI/SANITARI</c:v>
                </c:pt>
                <c:pt idx="17">
                  <c:v>OGGETTI PERSONALI</c:v>
                </c:pt>
                <c:pt idx="18">
                  <c:v>GESTIONE CASA</c:v>
                </c:pt>
                <c:pt idx="19">
                  <c:v>INFORMATICA/FOTOGRAFIA</c:v>
                </c:pt>
                <c:pt idx="20">
                  <c:v>ELETTRODOMESTICI</c:v>
                </c:pt>
                <c:pt idx="21">
                  <c:v>TOILETRIES</c:v>
                </c:pt>
                <c:pt idx="22">
                  <c:v>MOTO/VEICOLI</c:v>
                </c:pt>
                <c:pt idx="23">
                  <c:v>GIOCHI/ARTICOLI SCOLASTICI</c:v>
                </c:pt>
              </c:strCache>
            </c:strRef>
          </c:cat>
          <c:val>
            <c:numRef>
              <c:f>'settori web-ooh-cinema'!$D$5:$D$28</c:f>
              <c:numCache>
                <c:formatCode>#,##0</c:formatCode>
                <c:ptCount val="24"/>
                <c:pt idx="0">
                  <c:v>1239</c:v>
                </c:pt>
                <c:pt idx="1">
                  <c:v>9636</c:v>
                </c:pt>
                <c:pt idx="2">
                  <c:v>21629</c:v>
                </c:pt>
                <c:pt idx="3">
                  <c:v>15016</c:v>
                </c:pt>
                <c:pt idx="4">
                  <c:v>14782</c:v>
                </c:pt>
                <c:pt idx="5">
                  <c:v>21022</c:v>
                </c:pt>
                <c:pt idx="6">
                  <c:v>10143</c:v>
                </c:pt>
                <c:pt idx="7">
                  <c:v>15792</c:v>
                </c:pt>
                <c:pt idx="8">
                  <c:v>15043</c:v>
                </c:pt>
                <c:pt idx="9">
                  <c:v>6296</c:v>
                </c:pt>
                <c:pt idx="10">
                  <c:v>5662</c:v>
                </c:pt>
                <c:pt idx="11">
                  <c:v>7115</c:v>
                </c:pt>
                <c:pt idx="12">
                  <c:v>4953</c:v>
                </c:pt>
                <c:pt idx="13">
                  <c:v>3849</c:v>
                </c:pt>
                <c:pt idx="14">
                  <c:v>6276</c:v>
                </c:pt>
                <c:pt idx="15">
                  <c:v>4179</c:v>
                </c:pt>
                <c:pt idx="16">
                  <c:v>2549</c:v>
                </c:pt>
                <c:pt idx="17">
                  <c:v>4269</c:v>
                </c:pt>
                <c:pt idx="18">
                  <c:v>1642</c:v>
                </c:pt>
                <c:pt idx="19">
                  <c:v>1552</c:v>
                </c:pt>
                <c:pt idx="20">
                  <c:v>1411</c:v>
                </c:pt>
                <c:pt idx="21" formatCode="General">
                  <c:v>992</c:v>
                </c:pt>
                <c:pt idx="22">
                  <c:v>1466</c:v>
                </c:pt>
                <c:pt idx="23" formatCode="General">
                  <c:v>164</c:v>
                </c:pt>
              </c:numCache>
            </c:numRef>
          </c:val>
        </c:ser>
        <c:ser>
          <c:idx val="2"/>
          <c:order val="2"/>
          <c:spPr>
            <a:solidFill>
              <a:srgbClr val="A5A5A5"/>
            </a:solidFill>
            <a:ln w="25400">
              <a:noFill/>
            </a:ln>
          </c:spPr>
          <c:invertIfNegative val="0"/>
          <c:cat>
            <c:strRef>
              <c:f>'settori web-ooh-cinema'!$B$5:$B$28</c:f>
              <c:strCache>
                <c:ptCount val="24"/>
                <c:pt idx="0">
                  <c:v>VARIE</c:v>
                </c:pt>
                <c:pt idx="1">
                  <c:v>AUTOMOBILI</c:v>
                </c:pt>
                <c:pt idx="2">
                  <c:v>ABBIGLIAMENTO</c:v>
                </c:pt>
                <c:pt idx="3">
                  <c:v>SERVIZI PROFESSIONALI</c:v>
                </c:pt>
                <c:pt idx="4">
                  <c:v>TELECOMUNICAZIONI</c:v>
                </c:pt>
                <c:pt idx="5">
                  <c:v>DISTRIBUZIONE</c:v>
                </c:pt>
                <c:pt idx="6">
                  <c:v>MEDIA/EDITORIA</c:v>
                </c:pt>
                <c:pt idx="7">
                  <c:v>TEMPO LIBERO</c:v>
                </c:pt>
                <c:pt idx="8">
                  <c:v>TURISMO/VIAGGI</c:v>
                </c:pt>
                <c:pt idx="9">
                  <c:v>FINANZA/ASSICURAZIONI</c:v>
                </c:pt>
                <c:pt idx="10">
                  <c:v>ALIMENTARI</c:v>
                </c:pt>
                <c:pt idx="11">
                  <c:v>ENTI/ISTITUZIONI</c:v>
                </c:pt>
                <c:pt idx="12">
                  <c:v>CURA PERSONA</c:v>
                </c:pt>
                <c:pt idx="13">
                  <c:v>INDUSTRIA/EDILIZIA/ATTIVITA'</c:v>
                </c:pt>
                <c:pt idx="14">
                  <c:v>ABITAZIONE</c:v>
                </c:pt>
                <c:pt idx="15">
                  <c:v>BEVANDE/ALCOOLICI</c:v>
                </c:pt>
                <c:pt idx="16">
                  <c:v>FARMACEUTICI/SANITARI</c:v>
                </c:pt>
                <c:pt idx="17">
                  <c:v>OGGETTI PERSONALI</c:v>
                </c:pt>
                <c:pt idx="18">
                  <c:v>GESTIONE CASA</c:v>
                </c:pt>
                <c:pt idx="19">
                  <c:v>INFORMATICA/FOTOGRAFIA</c:v>
                </c:pt>
                <c:pt idx="20">
                  <c:v>ELETTRODOMESTICI</c:v>
                </c:pt>
                <c:pt idx="21">
                  <c:v>TOILETRIES</c:v>
                </c:pt>
                <c:pt idx="22">
                  <c:v>MOTO/VEICOLI</c:v>
                </c:pt>
                <c:pt idx="23">
                  <c:v>GIOCHI/ARTICOLI SCOLASTICI</c:v>
                </c:pt>
              </c:strCache>
            </c:strRef>
          </c:cat>
          <c:val>
            <c:numRef>
              <c:f>'settori web-ooh-cinema'!$E$5:$E$28</c:f>
              <c:numCache>
                <c:formatCode>#,##0</c:formatCode>
                <c:ptCount val="24"/>
                <c:pt idx="0" formatCode="General">
                  <c:v>0</c:v>
                </c:pt>
                <c:pt idx="1">
                  <c:v>1570</c:v>
                </c:pt>
                <c:pt idx="2" formatCode="General">
                  <c:v>160</c:v>
                </c:pt>
                <c:pt idx="3" formatCode="General">
                  <c:v>138</c:v>
                </c:pt>
                <c:pt idx="4" formatCode="General">
                  <c:v>437</c:v>
                </c:pt>
                <c:pt idx="5" formatCode="General">
                  <c:v>104</c:v>
                </c:pt>
                <c:pt idx="6">
                  <c:v>1890</c:v>
                </c:pt>
                <c:pt idx="7" formatCode="General">
                  <c:v>523</c:v>
                </c:pt>
                <c:pt idx="8" formatCode="General">
                  <c:v>115</c:v>
                </c:pt>
                <c:pt idx="9" formatCode="General">
                  <c:v>540</c:v>
                </c:pt>
                <c:pt idx="10" formatCode="General">
                  <c:v>970</c:v>
                </c:pt>
                <c:pt idx="11" formatCode="General">
                  <c:v>157</c:v>
                </c:pt>
                <c:pt idx="12" formatCode="General">
                  <c:v>465</c:v>
                </c:pt>
                <c:pt idx="13" formatCode="General">
                  <c:v>529</c:v>
                </c:pt>
                <c:pt idx="14" formatCode="General">
                  <c:v>18</c:v>
                </c:pt>
                <c:pt idx="15" formatCode="General">
                  <c:v>598</c:v>
                </c:pt>
                <c:pt idx="16" formatCode="General">
                  <c:v>344</c:v>
                </c:pt>
                <c:pt idx="17" formatCode="General">
                  <c:v>204</c:v>
                </c:pt>
                <c:pt idx="18" formatCode="General">
                  <c:v>101</c:v>
                </c:pt>
                <c:pt idx="19" formatCode="General">
                  <c:v>70</c:v>
                </c:pt>
                <c:pt idx="20" formatCode="General">
                  <c:v>72</c:v>
                </c:pt>
                <c:pt idx="21" formatCode="General">
                  <c:v>0</c:v>
                </c:pt>
                <c:pt idx="22" formatCode="General">
                  <c:v>2</c:v>
                </c:pt>
                <c:pt idx="23" formatCode="General">
                  <c:v>112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8720728"/>
        <c:axId val="248720336"/>
      </c:barChart>
      <c:catAx>
        <c:axId val="2487207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it-IT"/>
          </a:p>
        </c:txPr>
        <c:crossAx val="248720336"/>
        <c:crosses val="autoZero"/>
        <c:auto val="1"/>
        <c:lblAlgn val="ctr"/>
        <c:lblOffset val="100"/>
        <c:noMultiLvlLbl val="0"/>
      </c:catAx>
      <c:valAx>
        <c:axId val="248720336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24872072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024980604745252"/>
          <c:y val="2.6814159258063536E-2"/>
          <c:w val="0.74015539768127014"/>
          <c:h val="0.94637168148387296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AUTOMOBILI</c:v>
                </c:pt>
                <c:pt idx="2">
                  <c:v>FARMACEUTICI/SANITARI</c:v>
                </c:pt>
                <c:pt idx="3">
                  <c:v>TOILETRIES</c:v>
                </c:pt>
                <c:pt idx="4">
                  <c:v>GESTIONE CASA</c:v>
                </c:pt>
                <c:pt idx="5">
                  <c:v>GIOCHI/ARTICOLI SCOLASTICI</c:v>
                </c:pt>
                <c:pt idx="6">
                  <c:v>DISTRIBUZIONE</c:v>
                </c:pt>
                <c:pt idx="7">
                  <c:v>CURA PERSONA</c:v>
                </c:pt>
                <c:pt idx="8">
                  <c:v>FINANZA/ASSICURAZIONI</c:v>
                </c:pt>
                <c:pt idx="9">
                  <c:v>MEDIA/EDITORIA</c:v>
                </c:pt>
                <c:pt idx="10">
                  <c:v>TEMPO LIBERO</c:v>
                </c:pt>
                <c:pt idx="11">
                  <c:v>ABITAZIONE</c:v>
                </c:pt>
                <c:pt idx="12">
                  <c:v>TURISMO/VIAGGI</c:v>
                </c:pt>
                <c:pt idx="13">
                  <c:v>ABBIGLIAMENTO</c:v>
                </c:pt>
                <c:pt idx="14">
                  <c:v>BEVANDE/ALCOOLICI</c:v>
                </c:pt>
                <c:pt idx="15">
                  <c:v>ELETTRODOMESTICI</c:v>
                </c:pt>
                <c:pt idx="16">
                  <c:v>TELECOMUNICAZIONI</c:v>
                </c:pt>
                <c:pt idx="17">
                  <c:v>SERVIZI PROFESSIONALI</c:v>
                </c:pt>
                <c:pt idx="18">
                  <c:v>INDUSTRIA/EDILIZIA/ATTIVITA'</c:v>
                </c:pt>
                <c:pt idx="19">
                  <c:v>ENTI/ISTITUZIONI</c:v>
                </c:pt>
                <c:pt idx="20">
                  <c:v>MOTO/VEICOLI</c:v>
                </c:pt>
                <c:pt idx="21">
                  <c:v>OGGETTI PERSONALI</c:v>
                </c:pt>
                <c:pt idx="22">
                  <c:v>INFORMATICA/FOTOGRAFIA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(2'!$C$5:$C$28</c:f>
              <c:numCache>
                <c:formatCode>#,##0</c:formatCode>
                <c:ptCount val="24"/>
                <c:pt idx="0">
                  <c:v>252125</c:v>
                </c:pt>
                <c:pt idx="1">
                  <c:v>90168</c:v>
                </c:pt>
                <c:pt idx="2">
                  <c:v>65590</c:v>
                </c:pt>
                <c:pt idx="3">
                  <c:v>59245</c:v>
                </c:pt>
                <c:pt idx="4">
                  <c:v>56829</c:v>
                </c:pt>
                <c:pt idx="5">
                  <c:v>56279</c:v>
                </c:pt>
                <c:pt idx="6">
                  <c:v>35074</c:v>
                </c:pt>
                <c:pt idx="7">
                  <c:v>49535</c:v>
                </c:pt>
                <c:pt idx="8">
                  <c:v>36120</c:v>
                </c:pt>
                <c:pt idx="9">
                  <c:v>33701</c:v>
                </c:pt>
                <c:pt idx="10">
                  <c:v>37503</c:v>
                </c:pt>
                <c:pt idx="11">
                  <c:v>29858</c:v>
                </c:pt>
                <c:pt idx="12">
                  <c:v>30424</c:v>
                </c:pt>
                <c:pt idx="13">
                  <c:v>21188</c:v>
                </c:pt>
                <c:pt idx="14">
                  <c:v>27331</c:v>
                </c:pt>
                <c:pt idx="15">
                  <c:v>22820</c:v>
                </c:pt>
                <c:pt idx="16">
                  <c:v>19646</c:v>
                </c:pt>
                <c:pt idx="17">
                  <c:v>13208</c:v>
                </c:pt>
                <c:pt idx="18">
                  <c:v>11039</c:v>
                </c:pt>
                <c:pt idx="19">
                  <c:v>9539</c:v>
                </c:pt>
                <c:pt idx="20">
                  <c:v>1164</c:v>
                </c:pt>
                <c:pt idx="21">
                  <c:v>4078</c:v>
                </c:pt>
                <c:pt idx="22">
                  <c:v>1056</c:v>
                </c:pt>
                <c:pt idx="23">
                  <c:v>1189</c:v>
                </c:pt>
              </c:numCache>
            </c:numRef>
          </c:val>
        </c:ser>
        <c:ser>
          <c:idx val="1"/>
          <c:order val="1"/>
          <c:spPr>
            <a:solidFill>
              <a:srgbClr val="ED7D31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AUTOMOBILI</c:v>
                </c:pt>
                <c:pt idx="2">
                  <c:v>FARMACEUTICI/SANITARI</c:v>
                </c:pt>
                <c:pt idx="3">
                  <c:v>TOILETRIES</c:v>
                </c:pt>
                <c:pt idx="4">
                  <c:v>GESTIONE CASA</c:v>
                </c:pt>
                <c:pt idx="5">
                  <c:v>GIOCHI/ARTICOLI SCOLASTICI</c:v>
                </c:pt>
                <c:pt idx="6">
                  <c:v>DISTRIBUZIONE</c:v>
                </c:pt>
                <c:pt idx="7">
                  <c:v>CURA PERSONA</c:v>
                </c:pt>
                <c:pt idx="8">
                  <c:v>FINANZA/ASSICURAZIONI</c:v>
                </c:pt>
                <c:pt idx="9">
                  <c:v>MEDIA/EDITORIA</c:v>
                </c:pt>
                <c:pt idx="10">
                  <c:v>TEMPO LIBERO</c:v>
                </c:pt>
                <c:pt idx="11">
                  <c:v>ABITAZIONE</c:v>
                </c:pt>
                <c:pt idx="12">
                  <c:v>TURISMO/VIAGGI</c:v>
                </c:pt>
                <c:pt idx="13">
                  <c:v>ABBIGLIAMENTO</c:v>
                </c:pt>
                <c:pt idx="14">
                  <c:v>BEVANDE/ALCOOLICI</c:v>
                </c:pt>
                <c:pt idx="15">
                  <c:v>ELETTRODOMESTICI</c:v>
                </c:pt>
                <c:pt idx="16">
                  <c:v>TELECOMUNICAZIONI</c:v>
                </c:pt>
                <c:pt idx="17">
                  <c:v>SERVIZI PROFESSIONALI</c:v>
                </c:pt>
                <c:pt idx="18">
                  <c:v>INDUSTRIA/EDILIZIA/ATTIVITA'</c:v>
                </c:pt>
                <c:pt idx="19">
                  <c:v>ENTI/ISTITUZIONI</c:v>
                </c:pt>
                <c:pt idx="20">
                  <c:v>MOTO/VEICOLI</c:v>
                </c:pt>
                <c:pt idx="21">
                  <c:v>OGGETTI PERSONALI</c:v>
                </c:pt>
                <c:pt idx="22">
                  <c:v>INFORMATICA/FOTOGRAFIA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(2'!$D$5:$D$28</c:f>
              <c:numCache>
                <c:formatCode>#,##0</c:formatCode>
                <c:ptCount val="24"/>
                <c:pt idx="0">
                  <c:v>11752</c:v>
                </c:pt>
                <c:pt idx="1">
                  <c:v>44936</c:v>
                </c:pt>
                <c:pt idx="2">
                  <c:v>4696</c:v>
                </c:pt>
                <c:pt idx="3" formatCode="General">
                  <c:v>428</c:v>
                </c:pt>
                <c:pt idx="4">
                  <c:v>1342</c:v>
                </c:pt>
                <c:pt idx="5" formatCode="General">
                  <c:v>0</c:v>
                </c:pt>
                <c:pt idx="6">
                  <c:v>18501</c:v>
                </c:pt>
                <c:pt idx="7">
                  <c:v>3145</c:v>
                </c:pt>
                <c:pt idx="8">
                  <c:v>6466</c:v>
                </c:pt>
                <c:pt idx="9">
                  <c:v>7307</c:v>
                </c:pt>
                <c:pt idx="10">
                  <c:v>3674</c:v>
                </c:pt>
                <c:pt idx="11">
                  <c:v>7658</c:v>
                </c:pt>
                <c:pt idx="12">
                  <c:v>4716</c:v>
                </c:pt>
                <c:pt idx="13">
                  <c:v>5135</c:v>
                </c:pt>
                <c:pt idx="14">
                  <c:v>1475</c:v>
                </c:pt>
                <c:pt idx="15" formatCode="General">
                  <c:v>792</c:v>
                </c:pt>
                <c:pt idx="16">
                  <c:v>3126</c:v>
                </c:pt>
                <c:pt idx="17">
                  <c:v>2953</c:v>
                </c:pt>
                <c:pt idx="18">
                  <c:v>5076</c:v>
                </c:pt>
                <c:pt idx="19">
                  <c:v>1331</c:v>
                </c:pt>
                <c:pt idx="20">
                  <c:v>8329</c:v>
                </c:pt>
                <c:pt idx="21" formatCode="General">
                  <c:v>168</c:v>
                </c:pt>
                <c:pt idx="22">
                  <c:v>1505</c:v>
                </c:pt>
                <c:pt idx="23" formatCode="General">
                  <c:v>50</c:v>
                </c:pt>
              </c:numCache>
            </c:numRef>
          </c:val>
        </c:ser>
        <c:ser>
          <c:idx val="2"/>
          <c:order val="2"/>
          <c:spPr>
            <a:solidFill>
              <a:srgbClr val="A5A5A5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AUTOMOBILI</c:v>
                </c:pt>
                <c:pt idx="2">
                  <c:v>FARMACEUTICI/SANITARI</c:v>
                </c:pt>
                <c:pt idx="3">
                  <c:v>TOILETRIES</c:v>
                </c:pt>
                <c:pt idx="4">
                  <c:v>GESTIONE CASA</c:v>
                </c:pt>
                <c:pt idx="5">
                  <c:v>GIOCHI/ARTICOLI SCOLASTICI</c:v>
                </c:pt>
                <c:pt idx="6">
                  <c:v>DISTRIBUZIONE</c:v>
                </c:pt>
                <c:pt idx="7">
                  <c:v>CURA PERSONA</c:v>
                </c:pt>
                <c:pt idx="8">
                  <c:v>FINANZA/ASSICURAZIONI</c:v>
                </c:pt>
                <c:pt idx="9">
                  <c:v>MEDIA/EDITORIA</c:v>
                </c:pt>
                <c:pt idx="10">
                  <c:v>TEMPO LIBERO</c:v>
                </c:pt>
                <c:pt idx="11">
                  <c:v>ABITAZIONE</c:v>
                </c:pt>
                <c:pt idx="12">
                  <c:v>TURISMO/VIAGGI</c:v>
                </c:pt>
                <c:pt idx="13">
                  <c:v>ABBIGLIAMENTO</c:v>
                </c:pt>
                <c:pt idx="14">
                  <c:v>BEVANDE/ALCOOLICI</c:v>
                </c:pt>
                <c:pt idx="15">
                  <c:v>ELETTRODOMESTICI</c:v>
                </c:pt>
                <c:pt idx="16">
                  <c:v>TELECOMUNICAZIONI</c:v>
                </c:pt>
                <c:pt idx="17">
                  <c:v>SERVIZI PROFESSIONALI</c:v>
                </c:pt>
                <c:pt idx="18">
                  <c:v>INDUSTRIA/EDILIZIA/ATTIVITA'</c:v>
                </c:pt>
                <c:pt idx="19">
                  <c:v>ENTI/ISTITUZIONI</c:v>
                </c:pt>
                <c:pt idx="20">
                  <c:v>MOTO/VEICOLI</c:v>
                </c:pt>
                <c:pt idx="21">
                  <c:v>OGGETTI PERSONALI</c:v>
                </c:pt>
                <c:pt idx="22">
                  <c:v>INFORMATICA/FOTOGRAFIA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(2'!$E$5:$E$28</c:f>
              <c:numCache>
                <c:formatCode>General</c:formatCode>
                <c:ptCount val="24"/>
                <c:pt idx="0">
                  <c:v>799</c:v>
                </c:pt>
                <c:pt idx="1">
                  <c:v>868</c:v>
                </c:pt>
                <c:pt idx="2">
                  <c:v>930</c:v>
                </c:pt>
                <c:pt idx="3">
                  <c:v>60</c:v>
                </c:pt>
                <c:pt idx="4">
                  <c:v>205</c:v>
                </c:pt>
                <c:pt idx="5">
                  <c:v>9</c:v>
                </c:pt>
                <c:pt idx="6" formatCode="#,##0">
                  <c:v>1791</c:v>
                </c:pt>
                <c:pt idx="7">
                  <c:v>102</c:v>
                </c:pt>
                <c:pt idx="8" formatCode="#,##0">
                  <c:v>1611</c:v>
                </c:pt>
                <c:pt idx="9" formatCode="#,##0">
                  <c:v>1624</c:v>
                </c:pt>
                <c:pt idx="10">
                  <c:v>407</c:v>
                </c:pt>
                <c:pt idx="11" formatCode="#,##0">
                  <c:v>1199</c:v>
                </c:pt>
                <c:pt idx="12">
                  <c:v>450</c:v>
                </c:pt>
                <c:pt idx="13" formatCode="#,##0">
                  <c:v>1936</c:v>
                </c:pt>
                <c:pt idx="14" formatCode="#,##0">
                  <c:v>1147</c:v>
                </c:pt>
                <c:pt idx="15">
                  <c:v>47</c:v>
                </c:pt>
                <c:pt idx="16">
                  <c:v>205</c:v>
                </c:pt>
                <c:pt idx="17" formatCode="#,##0">
                  <c:v>3332</c:v>
                </c:pt>
                <c:pt idx="18">
                  <c:v>992</c:v>
                </c:pt>
                <c:pt idx="19">
                  <c:v>996</c:v>
                </c:pt>
                <c:pt idx="20">
                  <c:v>69</c:v>
                </c:pt>
                <c:pt idx="21">
                  <c:v>682</c:v>
                </c:pt>
                <c:pt idx="22">
                  <c:v>154</c:v>
                </c:pt>
                <c:pt idx="23">
                  <c:v>151</c:v>
                </c:pt>
              </c:numCache>
            </c:numRef>
          </c:val>
        </c:ser>
        <c:ser>
          <c:idx val="3"/>
          <c:order val="3"/>
          <c:spPr>
            <a:solidFill>
              <a:srgbClr val="FFC000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AUTOMOBILI</c:v>
                </c:pt>
                <c:pt idx="2">
                  <c:v>FARMACEUTICI/SANITARI</c:v>
                </c:pt>
                <c:pt idx="3">
                  <c:v>TOILETRIES</c:v>
                </c:pt>
                <c:pt idx="4">
                  <c:v>GESTIONE CASA</c:v>
                </c:pt>
                <c:pt idx="5">
                  <c:v>GIOCHI/ARTICOLI SCOLASTICI</c:v>
                </c:pt>
                <c:pt idx="6">
                  <c:v>DISTRIBUZIONE</c:v>
                </c:pt>
                <c:pt idx="7">
                  <c:v>CURA PERSONA</c:v>
                </c:pt>
                <c:pt idx="8">
                  <c:v>FINANZA/ASSICURAZIONI</c:v>
                </c:pt>
                <c:pt idx="9">
                  <c:v>MEDIA/EDITORIA</c:v>
                </c:pt>
                <c:pt idx="10">
                  <c:v>TEMPO LIBERO</c:v>
                </c:pt>
                <c:pt idx="11">
                  <c:v>ABITAZIONE</c:v>
                </c:pt>
                <c:pt idx="12">
                  <c:v>TURISMO/VIAGGI</c:v>
                </c:pt>
                <c:pt idx="13">
                  <c:v>ABBIGLIAMENTO</c:v>
                </c:pt>
                <c:pt idx="14">
                  <c:v>BEVANDE/ALCOOLICI</c:v>
                </c:pt>
                <c:pt idx="15">
                  <c:v>ELETTRODOMESTICI</c:v>
                </c:pt>
                <c:pt idx="16">
                  <c:v>TELECOMUNICAZIONI</c:v>
                </c:pt>
                <c:pt idx="17">
                  <c:v>SERVIZI PROFESSIONALI</c:v>
                </c:pt>
                <c:pt idx="18">
                  <c:v>INDUSTRIA/EDILIZIA/ATTIVITA'</c:v>
                </c:pt>
                <c:pt idx="19">
                  <c:v>ENTI/ISTITUZIONI</c:v>
                </c:pt>
                <c:pt idx="20">
                  <c:v>MOTO/VEICOLI</c:v>
                </c:pt>
                <c:pt idx="21">
                  <c:v>OGGETTI PERSONALI</c:v>
                </c:pt>
                <c:pt idx="22">
                  <c:v>INFORMATICA/FOTOGRAFIA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(2'!$F$5:$F$28</c:f>
              <c:numCache>
                <c:formatCode>General</c:formatCode>
                <c:ptCount val="24"/>
                <c:pt idx="0">
                  <c:v>648</c:v>
                </c:pt>
                <c:pt idx="1">
                  <c:v>277</c:v>
                </c:pt>
                <c:pt idx="2">
                  <c:v>480</c:v>
                </c:pt>
                <c:pt idx="3">
                  <c:v>227</c:v>
                </c:pt>
                <c:pt idx="4">
                  <c:v>170</c:v>
                </c:pt>
                <c:pt idx="5">
                  <c:v>5</c:v>
                </c:pt>
                <c:pt idx="6">
                  <c:v>380</c:v>
                </c:pt>
                <c:pt idx="7">
                  <c:v>870</c:v>
                </c:pt>
                <c:pt idx="8">
                  <c:v>110</c:v>
                </c:pt>
                <c:pt idx="9">
                  <c:v>356</c:v>
                </c:pt>
                <c:pt idx="10">
                  <c:v>380</c:v>
                </c:pt>
                <c:pt idx="11">
                  <c:v>806</c:v>
                </c:pt>
                <c:pt idx="12">
                  <c:v>217</c:v>
                </c:pt>
                <c:pt idx="13" formatCode="#,##0">
                  <c:v>2590</c:v>
                </c:pt>
                <c:pt idx="14">
                  <c:v>144</c:v>
                </c:pt>
                <c:pt idx="15">
                  <c:v>131</c:v>
                </c:pt>
                <c:pt idx="16">
                  <c:v>71</c:v>
                </c:pt>
                <c:pt idx="17">
                  <c:v>336</c:v>
                </c:pt>
                <c:pt idx="18">
                  <c:v>323</c:v>
                </c:pt>
                <c:pt idx="19">
                  <c:v>115</c:v>
                </c:pt>
                <c:pt idx="20">
                  <c:v>628</c:v>
                </c:pt>
                <c:pt idx="21">
                  <c:v>477</c:v>
                </c:pt>
                <c:pt idx="22">
                  <c:v>77</c:v>
                </c:pt>
                <c:pt idx="23">
                  <c:v>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9586016"/>
        <c:axId val="409586408"/>
      </c:barChart>
      <c:catAx>
        <c:axId val="4095860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it-IT"/>
          </a:p>
        </c:txPr>
        <c:crossAx val="409586408"/>
        <c:crosses val="autoZero"/>
        <c:auto val="1"/>
        <c:lblAlgn val="ctr"/>
        <c:lblOffset val="100"/>
        <c:noMultiLvlLbl val="0"/>
      </c:catAx>
      <c:valAx>
        <c:axId val="409586408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4095860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673168621449992"/>
          <c:y val="2.3097112860892388E-2"/>
          <c:w val="0.73780941588943449"/>
          <c:h val="0.95380577427821522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strRef>
              <c:f>'settori web-ooh-cinema (2)'!$B$5:$B$28</c:f>
              <c:strCache>
                <c:ptCount val="24"/>
                <c:pt idx="0">
                  <c:v>VARIE</c:v>
                </c:pt>
                <c:pt idx="1">
                  <c:v>ABBIGLIAMENTO</c:v>
                </c:pt>
                <c:pt idx="2">
                  <c:v>AUTOMOBILI</c:v>
                </c:pt>
                <c:pt idx="3">
                  <c:v>TELECOMUNICAZIONI</c:v>
                </c:pt>
                <c:pt idx="4">
                  <c:v>SERVIZI PROFESSIONALI</c:v>
                </c:pt>
                <c:pt idx="5">
                  <c:v>DISTRIBUZIONE</c:v>
                </c:pt>
                <c:pt idx="6">
                  <c:v>ALIMENTARI</c:v>
                </c:pt>
                <c:pt idx="7">
                  <c:v>MEDIA/EDITORIA</c:v>
                </c:pt>
                <c:pt idx="8">
                  <c:v>TEMPO LIBERO</c:v>
                </c:pt>
                <c:pt idx="9">
                  <c:v>FINANZA/ASSICURAZIONI</c:v>
                </c:pt>
                <c:pt idx="10">
                  <c:v>TURISMO/VIAGGI</c:v>
                </c:pt>
                <c:pt idx="11">
                  <c:v>CURA PERSONA</c:v>
                </c:pt>
                <c:pt idx="12">
                  <c:v>INDUSTRIA/EDILIZIA/ATTIVITA'</c:v>
                </c:pt>
                <c:pt idx="13">
                  <c:v>ENTI/ISTITUZIONI</c:v>
                </c:pt>
                <c:pt idx="14">
                  <c:v>ABITAZIONE</c:v>
                </c:pt>
                <c:pt idx="15">
                  <c:v>OGGETTI PERSONALI</c:v>
                </c:pt>
                <c:pt idx="16">
                  <c:v>BEVANDE/ALCOOLICI</c:v>
                </c:pt>
                <c:pt idx="17">
                  <c:v>ELETTRODOMESTICI</c:v>
                </c:pt>
                <c:pt idx="18">
                  <c:v>FARMACEUTICI/SANITARI</c:v>
                </c:pt>
                <c:pt idx="19">
                  <c:v>INFORMATICA/FOTOGRAFIA</c:v>
                </c:pt>
                <c:pt idx="20">
                  <c:v>GESTIONE CASA</c:v>
                </c:pt>
                <c:pt idx="21">
                  <c:v>TOILETRIES</c:v>
                </c:pt>
                <c:pt idx="22">
                  <c:v>GIOCHI/ARTICOLI SCOLASTICI</c:v>
                </c:pt>
                <c:pt idx="23">
                  <c:v>MOTO/VEICOLI</c:v>
                </c:pt>
              </c:strCache>
            </c:strRef>
          </c:cat>
          <c:val>
            <c:numRef>
              <c:f>'settori web-ooh-cinema (2)'!$C$5:$C$28</c:f>
              <c:numCache>
                <c:formatCode>#,##0</c:formatCode>
                <c:ptCount val="24"/>
                <c:pt idx="0">
                  <c:v>10023</c:v>
                </c:pt>
                <c:pt idx="1">
                  <c:v>2781</c:v>
                </c:pt>
                <c:pt idx="2">
                  <c:v>4411</c:v>
                </c:pt>
                <c:pt idx="3">
                  <c:v>2255</c:v>
                </c:pt>
                <c:pt idx="4">
                  <c:v>2568</c:v>
                </c:pt>
                <c:pt idx="5">
                  <c:v>1374</c:v>
                </c:pt>
                <c:pt idx="6">
                  <c:v>3125</c:v>
                </c:pt>
                <c:pt idx="7">
                  <c:v>2379</c:v>
                </c:pt>
                <c:pt idx="8">
                  <c:v>1151</c:v>
                </c:pt>
                <c:pt idx="9">
                  <c:v>2013</c:v>
                </c:pt>
                <c:pt idx="10" formatCode="General">
                  <c:v>769</c:v>
                </c:pt>
                <c:pt idx="11" formatCode="General">
                  <c:v>948</c:v>
                </c:pt>
                <c:pt idx="12">
                  <c:v>1195</c:v>
                </c:pt>
                <c:pt idx="13" formatCode="General">
                  <c:v>858</c:v>
                </c:pt>
                <c:pt idx="14" formatCode="General">
                  <c:v>570</c:v>
                </c:pt>
                <c:pt idx="15" formatCode="General">
                  <c:v>731</c:v>
                </c:pt>
                <c:pt idx="16" formatCode="General">
                  <c:v>306</c:v>
                </c:pt>
                <c:pt idx="17" formatCode="General">
                  <c:v>655</c:v>
                </c:pt>
                <c:pt idx="18" formatCode="General">
                  <c:v>751</c:v>
                </c:pt>
                <c:pt idx="19" formatCode="General">
                  <c:v>543</c:v>
                </c:pt>
                <c:pt idx="20" formatCode="General">
                  <c:v>527</c:v>
                </c:pt>
                <c:pt idx="21" formatCode="General">
                  <c:v>352</c:v>
                </c:pt>
                <c:pt idx="22" formatCode="General">
                  <c:v>326</c:v>
                </c:pt>
                <c:pt idx="23" formatCode="General">
                  <c:v>90</c:v>
                </c:pt>
              </c:numCache>
            </c:numRef>
          </c:val>
        </c:ser>
        <c:ser>
          <c:idx val="1"/>
          <c:order val="1"/>
          <c:spPr>
            <a:solidFill>
              <a:srgbClr val="ED7D31"/>
            </a:solidFill>
            <a:ln w="25400">
              <a:noFill/>
            </a:ln>
          </c:spPr>
          <c:invertIfNegative val="0"/>
          <c:cat>
            <c:strRef>
              <c:f>'settori web-ooh-cinema (2)'!$B$5:$B$28</c:f>
              <c:strCache>
                <c:ptCount val="24"/>
                <c:pt idx="0">
                  <c:v>VARIE</c:v>
                </c:pt>
                <c:pt idx="1">
                  <c:v>ABBIGLIAMENTO</c:v>
                </c:pt>
                <c:pt idx="2">
                  <c:v>AUTOMOBILI</c:v>
                </c:pt>
                <c:pt idx="3">
                  <c:v>TELECOMUNICAZIONI</c:v>
                </c:pt>
                <c:pt idx="4">
                  <c:v>SERVIZI PROFESSIONALI</c:v>
                </c:pt>
                <c:pt idx="5">
                  <c:v>DISTRIBUZIONE</c:v>
                </c:pt>
                <c:pt idx="6">
                  <c:v>ALIMENTARI</c:v>
                </c:pt>
                <c:pt idx="7">
                  <c:v>MEDIA/EDITORIA</c:v>
                </c:pt>
                <c:pt idx="8">
                  <c:v>TEMPO LIBERO</c:v>
                </c:pt>
                <c:pt idx="9">
                  <c:v>FINANZA/ASSICURAZIONI</c:v>
                </c:pt>
                <c:pt idx="10">
                  <c:v>TURISMO/VIAGGI</c:v>
                </c:pt>
                <c:pt idx="11">
                  <c:v>CURA PERSONA</c:v>
                </c:pt>
                <c:pt idx="12">
                  <c:v>INDUSTRIA/EDILIZIA/ATTIVITA'</c:v>
                </c:pt>
                <c:pt idx="13">
                  <c:v>ENTI/ISTITUZIONI</c:v>
                </c:pt>
                <c:pt idx="14">
                  <c:v>ABITAZIONE</c:v>
                </c:pt>
                <c:pt idx="15">
                  <c:v>OGGETTI PERSONALI</c:v>
                </c:pt>
                <c:pt idx="16">
                  <c:v>BEVANDE/ALCOOLICI</c:v>
                </c:pt>
                <c:pt idx="17">
                  <c:v>ELETTRODOMESTICI</c:v>
                </c:pt>
                <c:pt idx="18">
                  <c:v>FARMACEUTICI/SANITARI</c:v>
                </c:pt>
                <c:pt idx="19">
                  <c:v>INFORMATICA/FOTOGRAFIA</c:v>
                </c:pt>
                <c:pt idx="20">
                  <c:v>GESTIONE CASA</c:v>
                </c:pt>
                <c:pt idx="21">
                  <c:v>TOILETRIES</c:v>
                </c:pt>
                <c:pt idx="22">
                  <c:v>GIOCHI/ARTICOLI SCOLASTICI</c:v>
                </c:pt>
                <c:pt idx="23">
                  <c:v>MOTO/VEICOLI</c:v>
                </c:pt>
              </c:strCache>
            </c:strRef>
          </c:cat>
          <c:val>
            <c:numRef>
              <c:f>'settori web-ooh-cinema (2)'!$D$5:$D$28</c:f>
              <c:numCache>
                <c:formatCode>#,##0</c:formatCode>
                <c:ptCount val="24"/>
                <c:pt idx="0" formatCode="General">
                  <c:v>125</c:v>
                </c:pt>
                <c:pt idx="1">
                  <c:v>2736</c:v>
                </c:pt>
                <c:pt idx="2" formatCode="General">
                  <c:v>917</c:v>
                </c:pt>
                <c:pt idx="3">
                  <c:v>2599</c:v>
                </c:pt>
                <c:pt idx="4">
                  <c:v>2276</c:v>
                </c:pt>
                <c:pt idx="5">
                  <c:v>3176</c:v>
                </c:pt>
                <c:pt idx="6">
                  <c:v>1030</c:v>
                </c:pt>
                <c:pt idx="7">
                  <c:v>1468</c:v>
                </c:pt>
                <c:pt idx="8">
                  <c:v>1796</c:v>
                </c:pt>
                <c:pt idx="9" formatCode="General">
                  <c:v>671</c:v>
                </c:pt>
                <c:pt idx="10">
                  <c:v>1412</c:v>
                </c:pt>
                <c:pt idx="11" formatCode="General">
                  <c:v>674</c:v>
                </c:pt>
                <c:pt idx="12" formatCode="General">
                  <c:v>436</c:v>
                </c:pt>
                <c:pt idx="13" formatCode="General">
                  <c:v>532</c:v>
                </c:pt>
                <c:pt idx="14" formatCode="General">
                  <c:v>767</c:v>
                </c:pt>
                <c:pt idx="15" formatCode="General">
                  <c:v>548</c:v>
                </c:pt>
                <c:pt idx="16" formatCode="General">
                  <c:v>585</c:v>
                </c:pt>
                <c:pt idx="17" formatCode="General">
                  <c:v>288</c:v>
                </c:pt>
                <c:pt idx="18" formatCode="General">
                  <c:v>140</c:v>
                </c:pt>
                <c:pt idx="19" formatCode="General">
                  <c:v>316</c:v>
                </c:pt>
                <c:pt idx="20" formatCode="General">
                  <c:v>58</c:v>
                </c:pt>
                <c:pt idx="21" formatCode="General">
                  <c:v>44</c:v>
                </c:pt>
                <c:pt idx="22" formatCode="General">
                  <c:v>3</c:v>
                </c:pt>
                <c:pt idx="23" formatCode="General">
                  <c:v>22</c:v>
                </c:pt>
              </c:numCache>
            </c:numRef>
          </c:val>
        </c:ser>
        <c:ser>
          <c:idx val="2"/>
          <c:order val="2"/>
          <c:spPr>
            <a:solidFill>
              <a:srgbClr val="A5A5A5"/>
            </a:solidFill>
            <a:ln w="25400">
              <a:noFill/>
            </a:ln>
          </c:spPr>
          <c:invertIfNegative val="0"/>
          <c:cat>
            <c:strRef>
              <c:f>'settori web-ooh-cinema (2)'!$B$5:$B$28</c:f>
              <c:strCache>
                <c:ptCount val="24"/>
                <c:pt idx="0">
                  <c:v>VARIE</c:v>
                </c:pt>
                <c:pt idx="1">
                  <c:v>ABBIGLIAMENTO</c:v>
                </c:pt>
                <c:pt idx="2">
                  <c:v>AUTOMOBILI</c:v>
                </c:pt>
                <c:pt idx="3">
                  <c:v>TELECOMUNICAZIONI</c:v>
                </c:pt>
                <c:pt idx="4">
                  <c:v>SERVIZI PROFESSIONALI</c:v>
                </c:pt>
                <c:pt idx="5">
                  <c:v>DISTRIBUZIONE</c:v>
                </c:pt>
                <c:pt idx="6">
                  <c:v>ALIMENTARI</c:v>
                </c:pt>
                <c:pt idx="7">
                  <c:v>MEDIA/EDITORIA</c:v>
                </c:pt>
                <c:pt idx="8">
                  <c:v>TEMPO LIBERO</c:v>
                </c:pt>
                <c:pt idx="9">
                  <c:v>FINANZA/ASSICURAZIONI</c:v>
                </c:pt>
                <c:pt idx="10">
                  <c:v>TURISMO/VIAGGI</c:v>
                </c:pt>
                <c:pt idx="11">
                  <c:v>CURA PERSONA</c:v>
                </c:pt>
                <c:pt idx="12">
                  <c:v>INDUSTRIA/EDILIZIA/ATTIVITA'</c:v>
                </c:pt>
                <c:pt idx="13">
                  <c:v>ENTI/ISTITUZIONI</c:v>
                </c:pt>
                <c:pt idx="14">
                  <c:v>ABITAZIONE</c:v>
                </c:pt>
                <c:pt idx="15">
                  <c:v>OGGETTI PERSONALI</c:v>
                </c:pt>
                <c:pt idx="16">
                  <c:v>BEVANDE/ALCOOLICI</c:v>
                </c:pt>
                <c:pt idx="17">
                  <c:v>ELETTRODOMESTICI</c:v>
                </c:pt>
                <c:pt idx="18">
                  <c:v>FARMACEUTICI/SANITARI</c:v>
                </c:pt>
                <c:pt idx="19">
                  <c:v>INFORMATICA/FOTOGRAFIA</c:v>
                </c:pt>
                <c:pt idx="20">
                  <c:v>GESTIONE CASA</c:v>
                </c:pt>
                <c:pt idx="21">
                  <c:v>TOILETRIES</c:v>
                </c:pt>
                <c:pt idx="22">
                  <c:v>GIOCHI/ARTICOLI SCOLASTICI</c:v>
                </c:pt>
                <c:pt idx="23">
                  <c:v>MOTO/VEICOLI</c:v>
                </c:pt>
              </c:strCache>
            </c:strRef>
          </c:cat>
          <c:val>
            <c:numRef>
              <c:f>'settori web-ooh-cinema (2)'!$E$5:$E$28</c:f>
              <c:numCache>
                <c:formatCode>General</c:formatCode>
                <c:ptCount val="24"/>
                <c:pt idx="0">
                  <c:v>0</c:v>
                </c:pt>
                <c:pt idx="1">
                  <c:v>39</c:v>
                </c:pt>
                <c:pt idx="2">
                  <c:v>116</c:v>
                </c:pt>
                <c:pt idx="3">
                  <c:v>0</c:v>
                </c:pt>
                <c:pt idx="4">
                  <c:v>2</c:v>
                </c:pt>
                <c:pt idx="5">
                  <c:v>10</c:v>
                </c:pt>
                <c:pt idx="6">
                  <c:v>6</c:v>
                </c:pt>
                <c:pt idx="7">
                  <c:v>145</c:v>
                </c:pt>
                <c:pt idx="8">
                  <c:v>39</c:v>
                </c:pt>
                <c:pt idx="9">
                  <c:v>91</c:v>
                </c:pt>
                <c:pt idx="10">
                  <c:v>27</c:v>
                </c:pt>
                <c:pt idx="11">
                  <c:v>116</c:v>
                </c:pt>
                <c:pt idx="12">
                  <c:v>0</c:v>
                </c:pt>
                <c:pt idx="13">
                  <c:v>43</c:v>
                </c:pt>
                <c:pt idx="14">
                  <c:v>0</c:v>
                </c:pt>
                <c:pt idx="15">
                  <c:v>24</c:v>
                </c:pt>
                <c:pt idx="16">
                  <c:v>238</c:v>
                </c:pt>
                <c:pt idx="17">
                  <c:v>0</c:v>
                </c:pt>
                <c:pt idx="18">
                  <c:v>21</c:v>
                </c:pt>
                <c:pt idx="19">
                  <c:v>0</c:v>
                </c:pt>
                <c:pt idx="20">
                  <c:v>0</c:v>
                </c:pt>
                <c:pt idx="21">
                  <c:v>7</c:v>
                </c:pt>
                <c:pt idx="22">
                  <c:v>4</c:v>
                </c:pt>
                <c:pt idx="2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6216168"/>
        <c:axId val="596215384"/>
      </c:barChart>
      <c:catAx>
        <c:axId val="5962161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it-IT"/>
          </a:p>
        </c:txPr>
        <c:crossAx val="596215384"/>
        <c:crosses val="autoZero"/>
        <c:auto val="1"/>
        <c:lblAlgn val="ctr"/>
        <c:lblOffset val="100"/>
        <c:noMultiLvlLbl val="0"/>
      </c:catAx>
      <c:valAx>
        <c:axId val="596215384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5962161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FB7B4-76C5-47CD-9832-BC7D3E0A0091}" type="datetimeFigureOut">
              <a:rPr lang="it-IT" smtClean="0"/>
              <a:t>27/11/2017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47538-38C9-4D79-9313-92D7539C2B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5542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27007-D99C-4C6E-A614-6C2C9B5CF773}" type="datetimeFigureOut">
              <a:rPr lang="it-IT" smtClean="0"/>
              <a:t>27/11/2017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35BBD-EDBA-4378-90C8-96F811C36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1033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3408" y="36948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030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3408" y="36948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1733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0" y="322776"/>
            <a:ext cx="12192000" cy="367259"/>
          </a:xfrm>
          <a:prstGeom prst="rect">
            <a:avLst/>
          </a:prstGeom>
          <a:gradFill flip="none" rotWithShape="1">
            <a:gsLst>
              <a:gs pos="100000">
                <a:srgbClr val="119AA8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>
              <a:solidFill>
                <a:srgbClr val="CC0000"/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3408" y="36948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909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SETTORI </a:t>
            </a:r>
            <a:r>
              <a:rPr lang="it-IT" sz="2400" b="1" dirty="0">
                <a:latin typeface="TrebuchetMS-Bold"/>
                <a:cs typeface="TrebuchetMS-Bold"/>
              </a:rPr>
              <a:t>MERCATO </a:t>
            </a:r>
            <a:r>
              <a:rPr lang="it-IT" sz="2400" b="1" dirty="0" smtClean="0">
                <a:latin typeface="TrebuchetMS-Bold"/>
                <a:cs typeface="TrebuchetMS-Bold"/>
              </a:rPr>
              <a:t>RADIO PER N. SECONDI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Gennaio-ottobre 2017</a:t>
            </a:r>
            <a:endParaRPr lang="it-IT" sz="1600" b="1" i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271246"/>
              </p:ext>
            </p:extLst>
          </p:nvPr>
        </p:nvGraphicFramePr>
        <p:xfrm>
          <a:off x="4014485" y="1530347"/>
          <a:ext cx="7442523" cy="492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6571"/>
                <a:gridCol w="1545952"/>
              </a:tblGrid>
              <a:tr h="58928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TOTALE</a:t>
                      </a:r>
                      <a:r>
                        <a:rPr lang="it-IT" sz="1200" baseline="0" dirty="0" smtClean="0"/>
                        <a:t> SECONDI: </a:t>
                      </a:r>
                      <a:r>
                        <a:rPr lang="it-IT" sz="1900" baseline="0" dirty="0" smtClean="0"/>
                        <a:t>28.110.137</a:t>
                      </a:r>
                      <a:endParaRPr lang="it-IT" sz="1200" baseline="0" dirty="0" smtClean="0"/>
                    </a:p>
                    <a:p>
                      <a:pPr algn="ctr"/>
                      <a:r>
                        <a:rPr lang="it-IT" sz="1200" baseline="0" dirty="0" smtClean="0"/>
                        <a:t>(+6% vs 2016)</a:t>
                      </a:r>
                      <a:endParaRPr lang="it-IT" sz="1200" dirty="0"/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DELTA %</a:t>
                      </a:r>
                      <a:br>
                        <a:rPr lang="it-IT" sz="1200" dirty="0" smtClean="0">
                          <a:latin typeface="Franklin Gothic Book" panose="020B0503020102020204" pitchFamily="34" charset="0"/>
                        </a:rPr>
                      </a:br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2017 VS 2016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-9%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-64%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056463"/>
              </p:ext>
            </p:extLst>
          </p:nvPr>
        </p:nvGraphicFramePr>
        <p:xfrm>
          <a:off x="2384386" y="1992039"/>
          <a:ext cx="7390276" cy="46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142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CAMPAGNE RADIO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Gennaio-ottobre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 </a:t>
            </a:r>
            <a:r>
              <a:rPr lang="it-IT" sz="1600" b="1" i="1" u="sng" spc="93" dirty="0">
                <a:solidFill>
                  <a:srgbClr val="C30017"/>
                </a:solidFill>
                <a:latin typeface="Times New Roman"/>
                <a:cs typeface="Times New Roman"/>
              </a:rPr>
              <a:t>2017 vs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g</a:t>
            </a: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ennaio-ottobre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 </a:t>
            </a:r>
            <a:r>
              <a:rPr lang="it-IT" sz="1600" b="1" i="1" u="sng" spc="93" dirty="0">
                <a:solidFill>
                  <a:srgbClr val="C30017"/>
                </a:solidFill>
                <a:latin typeface="Times New Roman"/>
                <a:cs typeface="Times New Roman"/>
              </a:rPr>
              <a:t>2016</a:t>
            </a:r>
            <a:endParaRPr lang="it-IT" sz="1600" b="1" i="1" u="sng" spc="93" dirty="0">
              <a:solidFill>
                <a:srgbClr val="C30017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990104"/>
              </p:ext>
            </p:extLst>
          </p:nvPr>
        </p:nvGraphicFramePr>
        <p:xfrm>
          <a:off x="1044575" y="1992846"/>
          <a:ext cx="3376412" cy="3677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843"/>
                <a:gridCol w="822167"/>
                <a:gridCol w="822167"/>
                <a:gridCol w="744235"/>
              </a:tblGrid>
              <a:tr h="225985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effectLst/>
                          <a:latin typeface="Franklin Gothic Book" panose="020B0503020102020204" pitchFamily="34" charset="0"/>
                        </a:rPr>
                        <a:t> PER N° SECONDI</a:t>
                      </a:r>
                      <a:endParaRPr lang="it-IT" sz="1200" b="1" i="0" u="none" strike="noStrike" dirty="0" smtClean="0"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</a:tr>
              <a:tr h="18755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TOTALE RADIO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28.110.137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26.454.641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804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2.552.490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2.282.563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2.549.807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2.332.907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2.510.028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2.327.273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2.474.740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2.348.349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2.241.152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2.264.303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2.216.120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1.955.927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2.213.251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1.910.409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2.176.677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2.154.709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2.085.231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2.125.880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1.909.189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1.749.161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1.732.260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1.670.165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1.034.798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1.005.531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880.917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804.860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826.661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904.245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-9%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620.041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528.275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86.775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90.084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99609"/>
              </p:ext>
            </p:extLst>
          </p:nvPr>
        </p:nvGraphicFramePr>
        <p:xfrm>
          <a:off x="4601918" y="1992844"/>
          <a:ext cx="3376410" cy="3678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705"/>
                <a:gridCol w="744235"/>
                <a:gridCol w="744235"/>
                <a:gridCol w="744235"/>
              </a:tblGrid>
              <a:tr h="226439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CAMPAGNE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</a:tr>
              <a:tr h="18793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TOTALE RADIO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2.211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2.165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909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807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882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785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856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767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842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863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800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751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720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674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690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681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80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668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653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643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588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626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601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613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575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605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644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-6%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535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551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282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212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239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200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217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204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942235"/>
              </p:ext>
            </p:extLst>
          </p:nvPr>
        </p:nvGraphicFramePr>
        <p:xfrm>
          <a:off x="8159261" y="1992844"/>
          <a:ext cx="3376410" cy="3678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705"/>
                <a:gridCol w="744235"/>
                <a:gridCol w="744235"/>
                <a:gridCol w="744235"/>
              </a:tblGrid>
              <a:tr h="226439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INSERZIONISTI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</a:tr>
              <a:tr h="18793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TOTALE RADIO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1.093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1.123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377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348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374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365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370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351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80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366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368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343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354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318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374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-15%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305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342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-11%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293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292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278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281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264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269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250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269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230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235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206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205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135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104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98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102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97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100</a:t>
                      </a:r>
                    </a:p>
                  </a:txBody>
                  <a:tcPr marL="12700" marR="12700" marT="127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12700" marR="12700" marT="1270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30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SETTORI </a:t>
            </a:r>
            <a:r>
              <a:rPr lang="it-IT" sz="2400" b="1" dirty="0">
                <a:latin typeface="TrebuchetMS-Bold"/>
                <a:cs typeface="TrebuchetMS-Bold"/>
              </a:rPr>
              <a:t>MERCATO </a:t>
            </a:r>
            <a:r>
              <a:rPr lang="it-IT" sz="2400" b="1" dirty="0" smtClean="0">
                <a:latin typeface="TrebuchetMS-Bold"/>
                <a:cs typeface="TrebuchetMS-Bold"/>
              </a:rPr>
              <a:t>RADIO PER N. SECONDI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Ottobre </a:t>
            </a: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it-IT" sz="1200" b="1" dirty="0">
              <a:latin typeface="TrebuchetMS-Bold"/>
              <a:cs typeface="TrebuchetMS-Bold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308478"/>
              </p:ext>
            </p:extLst>
          </p:nvPr>
        </p:nvGraphicFramePr>
        <p:xfrm>
          <a:off x="4014485" y="1530347"/>
          <a:ext cx="7442523" cy="486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6571"/>
                <a:gridCol w="1545952"/>
              </a:tblGrid>
              <a:tr h="58928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TOTALE</a:t>
                      </a:r>
                      <a:r>
                        <a:rPr lang="it-IT" sz="1200" baseline="0" dirty="0" smtClean="0"/>
                        <a:t> SECONDI: </a:t>
                      </a:r>
                      <a:r>
                        <a:rPr lang="it-IT" sz="1900" baseline="0" dirty="0" smtClean="0"/>
                        <a:t>3.643.304</a:t>
                      </a:r>
                      <a:endParaRPr lang="it-IT" sz="1200" baseline="0" dirty="0" smtClean="0"/>
                    </a:p>
                    <a:p>
                      <a:pPr algn="ctr"/>
                      <a:r>
                        <a:rPr lang="it-IT" sz="1200" baseline="0" dirty="0" smtClean="0"/>
                        <a:t>(+13% </a:t>
                      </a:r>
                      <a:r>
                        <a:rPr lang="it-IT" sz="1200" baseline="0" dirty="0" smtClean="0"/>
                        <a:t>vs 2016)</a:t>
                      </a:r>
                      <a:endParaRPr lang="it-IT" sz="1200" dirty="0"/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DELTA %</a:t>
                      </a:r>
                      <a:br>
                        <a:rPr lang="it-IT" sz="1200" dirty="0" smtClean="0">
                          <a:latin typeface="Franklin Gothic Book" panose="020B0503020102020204" pitchFamily="34" charset="0"/>
                        </a:rPr>
                      </a:br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2017 VS 2016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-100%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9076764"/>
              </p:ext>
            </p:extLst>
          </p:nvPr>
        </p:nvGraphicFramePr>
        <p:xfrm>
          <a:off x="2384386" y="1962603"/>
          <a:ext cx="75819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176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CAMPAGNE RADIO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Ottobre </a:t>
            </a:r>
            <a:r>
              <a:rPr lang="it-IT" sz="16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vs </a:t>
            </a: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ottobre </a:t>
            </a:r>
            <a:r>
              <a:rPr lang="it-IT" sz="16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endParaRPr lang="it-IT" sz="1200" b="1" u="sng" dirty="0">
              <a:latin typeface="TrebuchetMS-Bold"/>
              <a:cs typeface="TrebuchetMS-Bold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518894"/>
              </p:ext>
            </p:extLst>
          </p:nvPr>
        </p:nvGraphicFramePr>
        <p:xfrm>
          <a:off x="1044575" y="1992846"/>
          <a:ext cx="3376412" cy="3629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843"/>
                <a:gridCol w="822167"/>
                <a:gridCol w="822167"/>
                <a:gridCol w="744235"/>
              </a:tblGrid>
              <a:tr h="225985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effectLst/>
                          <a:latin typeface="Franklin Gothic Book" panose="020B0503020102020204" pitchFamily="34" charset="0"/>
                        </a:rPr>
                        <a:t> PER N° SECONDI</a:t>
                      </a:r>
                      <a:endParaRPr lang="it-IT" sz="1200" b="1" i="0" u="none" strike="noStrike" dirty="0" smtClean="0"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</a:tr>
              <a:tr h="18755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3.643.304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3.218.814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804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344.628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338.623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331.117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270.810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323.556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267.241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322.350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276.350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293.045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261.990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289.990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232.715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288.850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254.420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272.772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288.625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-5%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263.301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231.090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246.510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223.565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221.300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197.620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124.375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124.530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122.520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70.395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74%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101.960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104.520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86.575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62.805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10.455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13.515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-23%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86352"/>
              </p:ext>
            </p:extLst>
          </p:nvPr>
        </p:nvGraphicFramePr>
        <p:xfrm>
          <a:off x="4601918" y="1992844"/>
          <a:ext cx="3376410" cy="3631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705"/>
                <a:gridCol w="744235"/>
                <a:gridCol w="744235"/>
                <a:gridCol w="744235"/>
              </a:tblGrid>
              <a:tr h="226439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CAMPAGNE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</a:tr>
              <a:tr h="18793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595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594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-6%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80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-10%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39%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394023"/>
              </p:ext>
            </p:extLst>
          </p:nvPr>
        </p:nvGraphicFramePr>
        <p:xfrm>
          <a:off x="8159261" y="1992844"/>
          <a:ext cx="3376410" cy="3631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705"/>
                <a:gridCol w="744235"/>
                <a:gridCol w="744235"/>
                <a:gridCol w="744235"/>
              </a:tblGrid>
              <a:tr h="226439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INSERZIONISTI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</a:tr>
              <a:tr h="18793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406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412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80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-16%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3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882899"/>
              </p:ext>
            </p:extLst>
          </p:nvPr>
        </p:nvGraphicFramePr>
        <p:xfrm>
          <a:off x="2949305" y="1244896"/>
          <a:ext cx="8720185" cy="528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8125"/>
                <a:gridCol w="824412"/>
                <a:gridCol w="824412"/>
                <a:gridCol w="824412"/>
                <a:gridCol w="824412"/>
                <a:gridCol w="824412"/>
              </a:tblGrid>
              <a:tr h="589280">
                <a:tc>
                  <a:txBody>
                    <a:bodyPr/>
                    <a:lstStyle/>
                    <a:p>
                      <a:pPr algn="l"/>
                      <a:r>
                        <a:rPr lang="it-IT" sz="13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TOTALE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ANNUNCI GEN-OTT 2017: </a:t>
                      </a:r>
                      <a:r>
                        <a:rPr lang="it-IT" sz="1300" u="sng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9.972.765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(+1,7% vs 2016)</a:t>
                      </a:r>
                      <a:endParaRPr lang="it-IT" sz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QUOTE</a:t>
                      </a:r>
                      <a:r>
                        <a:rPr lang="it-IT" sz="1200" b="1" baseline="0" dirty="0" smtClean="0"/>
                        <a:t> </a:t>
                      </a:r>
                      <a:r>
                        <a:rPr lang="it-IT" sz="900" b="1" baseline="0" dirty="0" smtClean="0"/>
                        <a:t>SETTORE VS TOTALE</a:t>
                      </a:r>
                      <a:endParaRPr lang="it-IT" sz="900" b="1" dirty="0"/>
                    </a:p>
                  </a:txBody>
                  <a:tcPr marL="121920" marR="121920" marT="60960" marB="6096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SHARE %</a:t>
                      </a:r>
                    </a:p>
                    <a:p>
                      <a:pPr algn="ctr"/>
                      <a:r>
                        <a:rPr lang="it-IT" sz="1200" dirty="0" smtClean="0"/>
                        <a:t>TV</a:t>
                      </a:r>
                      <a:endParaRPr lang="it-IT" sz="12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SHARE %</a:t>
                      </a:r>
                    </a:p>
                    <a:p>
                      <a:pPr algn="ctr"/>
                      <a:r>
                        <a:rPr lang="it-IT" sz="1200" dirty="0" smtClean="0"/>
                        <a:t>RADIO</a:t>
                      </a:r>
                      <a:endParaRPr lang="it-IT" sz="12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SHARE %</a:t>
                      </a:r>
                    </a:p>
                    <a:p>
                      <a:pPr algn="ctr"/>
                      <a:r>
                        <a:rPr lang="it-IT" sz="800" dirty="0" smtClean="0"/>
                        <a:t>QUOTIDIANI</a:t>
                      </a:r>
                      <a:endParaRPr lang="it-IT" sz="8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SHARE</a:t>
                      </a:r>
                      <a:r>
                        <a:rPr lang="it-IT" sz="1200" baseline="0" dirty="0" smtClean="0"/>
                        <a:t> %</a:t>
                      </a:r>
                    </a:p>
                    <a:p>
                      <a:pPr algn="ctr"/>
                      <a:r>
                        <a:rPr lang="it-IT" sz="900" baseline="0" dirty="0" smtClean="0"/>
                        <a:t>PERIODICI</a:t>
                      </a:r>
                      <a:endParaRPr lang="it-IT" sz="900" dirty="0"/>
                    </a:p>
                  </a:txBody>
                  <a:tcPr marL="121920" marR="121920" marT="60960" marB="60960" anchor="ctr"/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18,9%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95,4%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3,8%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68,3%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31,0%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0,2%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94,8%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3,4%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98,8%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95,3%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4,0%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92,1%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5,6%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1,9%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5,2%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91,0%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56,7%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39,3%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99,9%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80,0%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15,9%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90,1%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7,8%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0,2%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1,9%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86,6%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11,3%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76,3%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17,9%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2,2%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78,0%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17,0%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4,6%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89,1%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10,0%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0,2%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72,7%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11,9%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13,8%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68,7%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13,6%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75,0%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17,0%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93,4%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5,5%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0,9%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1,2%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78,1%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13,0%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8,3%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11,3%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78,3%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1,9%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8,4%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77,9%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7,8%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6,6%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59,1%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35,9%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Franklin Gothic Book" panose="020B0503020102020204" pitchFamily="34" charset="0"/>
                        </a:rPr>
                        <a:t>60,3%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2,4%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10,7%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 smtClean="0">
                <a:latin typeface="TrebuchetMS-Bold"/>
                <a:cs typeface="TrebuchetMS-Bold"/>
              </a:rPr>
              <a:t>ANALISI </a:t>
            </a:r>
            <a:r>
              <a:rPr lang="it-IT" sz="2400" b="1" dirty="0">
                <a:latin typeface="TrebuchetMS-Bold"/>
                <a:cs typeface="TrebuchetMS-Bold"/>
              </a:rPr>
              <a:t>NIELSEN MULTIMEZZO PER N. </a:t>
            </a:r>
            <a:r>
              <a:rPr lang="it-IT" sz="2400" b="1" dirty="0">
                <a:latin typeface="TrebuchetMS-Bold"/>
                <a:cs typeface="TrebuchetMS-Bold"/>
              </a:rPr>
              <a:t>ANNUNCI</a:t>
            </a: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Gennaio-ottobre 2017</a:t>
            </a:r>
          </a:p>
        </p:txBody>
      </p:sp>
      <p:sp>
        <p:nvSpPr>
          <p:cNvPr id="8" name="CasellaDiTesto 7"/>
          <p:cNvSpPr txBox="1">
            <a:spLocks noChangeAspect="1"/>
          </p:cNvSpPr>
          <p:nvPr/>
        </p:nvSpPr>
        <p:spPr>
          <a:xfrm>
            <a:off x="3216219" y="6602641"/>
            <a:ext cx="108000" cy="1127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it-IT" sz="133" dirty="0">
              <a:latin typeface="Franklin Gothic Book" panose="020B05030201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308813" y="6535136"/>
            <a:ext cx="6741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>
                <a:latin typeface="Franklin Gothic Book" panose="020B0503020102020204" pitchFamily="34" charset="0"/>
              </a:rPr>
              <a:t>TV</a:t>
            </a:r>
          </a:p>
        </p:txBody>
      </p:sp>
      <p:sp>
        <p:nvSpPr>
          <p:cNvPr id="10" name="CasellaDiTesto 9"/>
          <p:cNvSpPr txBox="1">
            <a:spLocks noChangeAspect="1"/>
          </p:cNvSpPr>
          <p:nvPr/>
        </p:nvSpPr>
        <p:spPr>
          <a:xfrm>
            <a:off x="4240859" y="6602641"/>
            <a:ext cx="108000" cy="1127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t-IT" sz="133" dirty="0">
              <a:latin typeface="Franklin Gothic Book" panose="020B050302010202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338092" y="6535136"/>
            <a:ext cx="10002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>
                <a:latin typeface="Franklin Gothic Book" panose="020B0503020102020204" pitchFamily="34" charset="0"/>
              </a:rPr>
              <a:t>RADIO</a:t>
            </a:r>
          </a:p>
        </p:txBody>
      </p:sp>
      <p:sp>
        <p:nvSpPr>
          <p:cNvPr id="13" name="CasellaDiTesto 12"/>
          <p:cNvSpPr txBox="1">
            <a:spLocks noChangeAspect="1"/>
          </p:cNvSpPr>
          <p:nvPr/>
        </p:nvSpPr>
        <p:spPr>
          <a:xfrm>
            <a:off x="5265500" y="6602641"/>
            <a:ext cx="108000" cy="11278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it-IT" sz="133" dirty="0">
              <a:latin typeface="Franklin Gothic Book" panose="020B0503020102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359910" y="6535136"/>
            <a:ext cx="15494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>
                <a:latin typeface="Franklin Gothic Book" panose="020B0503020102020204" pitchFamily="34" charset="0"/>
              </a:rPr>
              <a:t>QUOTIDIANI</a:t>
            </a:r>
          </a:p>
        </p:txBody>
      </p:sp>
      <p:sp>
        <p:nvSpPr>
          <p:cNvPr id="15" name="CasellaDiTesto 14"/>
          <p:cNvSpPr txBox="1">
            <a:spLocks noChangeAspect="1"/>
          </p:cNvSpPr>
          <p:nvPr/>
        </p:nvSpPr>
        <p:spPr>
          <a:xfrm>
            <a:off x="6290140" y="6602641"/>
            <a:ext cx="108000" cy="1127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it-IT" sz="133" dirty="0">
              <a:latin typeface="Franklin Gothic Book" panose="020B0503020102020204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6410067" y="6535136"/>
            <a:ext cx="13580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>
                <a:latin typeface="Franklin Gothic Book" panose="020B0503020102020204" pitchFamily="34" charset="0"/>
              </a:rPr>
              <a:t>PERIODICI</a:t>
            </a:r>
          </a:p>
        </p:txBody>
      </p:sp>
      <p:graphicFrame>
        <p:nvGraphicFramePr>
          <p:cNvPr id="18" name="Grafico 17"/>
          <p:cNvGraphicFramePr>
            <a:graphicFrameLocks/>
          </p:cNvGraphicFramePr>
          <p:nvPr>
            <p:extLst/>
          </p:nvPr>
        </p:nvGraphicFramePr>
        <p:xfrm>
          <a:off x="804730" y="1661202"/>
          <a:ext cx="6840908" cy="5036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60545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617822"/>
              </p:ext>
            </p:extLst>
          </p:nvPr>
        </p:nvGraphicFramePr>
        <p:xfrm>
          <a:off x="2949303" y="1257596"/>
          <a:ext cx="8810897" cy="528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1197"/>
                <a:gridCol w="987425"/>
                <a:gridCol w="987425"/>
                <a:gridCol w="987425"/>
                <a:gridCol w="987425"/>
              </a:tblGrid>
              <a:tr h="589280">
                <a:tc>
                  <a:txBody>
                    <a:bodyPr/>
                    <a:lstStyle/>
                    <a:p>
                      <a:pPr algn="l"/>
                      <a:r>
                        <a:rPr lang="it-IT" sz="13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TOT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INVESTIMENTI 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GEN-OTT 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2017: </a:t>
                      </a:r>
                      <a:r>
                        <a:rPr lang="it-IT" sz="1300" u="sng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€ 468.045.000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9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(-11,3% vs 2016)</a:t>
                      </a:r>
                      <a:endParaRPr lang="it-IT" sz="11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QUOTE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900" baseline="0" dirty="0" smtClean="0"/>
                        <a:t>SETTORE VS TOTALE</a:t>
                      </a:r>
                      <a:endParaRPr lang="it-IT" sz="900" dirty="0"/>
                    </a:p>
                  </a:txBody>
                  <a:tcPr marL="121920" marR="121920" marT="60960" marB="6096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SHARE %</a:t>
                      </a:r>
                    </a:p>
                    <a:p>
                      <a:pPr algn="ctr"/>
                      <a:r>
                        <a:rPr lang="it-IT" sz="1200" dirty="0" smtClean="0"/>
                        <a:t>INTERNET</a:t>
                      </a:r>
                      <a:endParaRPr lang="it-IT" sz="12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SHARE %</a:t>
                      </a:r>
                    </a:p>
                    <a:p>
                      <a:pPr algn="ctr"/>
                      <a:r>
                        <a:rPr lang="it-IT" sz="1200" dirty="0" smtClean="0"/>
                        <a:t>OOH</a:t>
                      </a:r>
                      <a:endParaRPr lang="it-IT" sz="12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SHARE %</a:t>
                      </a:r>
                    </a:p>
                    <a:p>
                      <a:pPr marL="0" algn="ctr" defTabSz="457200" rtl="0" eaLnBrk="1" latinLnBrk="0" hangingPunct="1"/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CINEMA</a:t>
                      </a:r>
                      <a:endParaRPr lang="it-IT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 anchor="ctr"/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98,6%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75,4%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21,1%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3,4%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36,2%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63,4%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50,3%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49,3%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6,4%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49,2%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49,3%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6,4%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29,5%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70,2%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53,7%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39,0%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31,8%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66,0%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2,2%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30,1%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69,4%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67,9%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29,5%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67,0%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28,2%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4,8%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2,9%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46,2%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52,6%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1,2%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2,9%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59,6%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36,9%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59,4%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35,7%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4,9%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2,2%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39,7%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60,1%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0,2%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52,2%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41,8%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68,8%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27,5%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41,3%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56,0%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64,9%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33,0%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66,3%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32,2%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0,9%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63,0%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35,2%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0,7%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69,0%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31,0%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0,0%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0,5%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36,6%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63,3%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0,1%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0,3%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</a:rPr>
                        <a:t>81,8%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10,8%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7,4%</a:t>
                      </a:r>
                    </a:p>
                  </a:txBody>
                  <a:tcPr marL="12700" marR="12700" marT="12700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 smtClean="0">
                <a:latin typeface="TrebuchetMS-Bold"/>
                <a:cs typeface="TrebuchetMS-Bold"/>
              </a:rPr>
              <a:t>ANALISI </a:t>
            </a:r>
            <a:r>
              <a:rPr lang="it-IT" sz="2400" b="1" dirty="0">
                <a:latin typeface="TrebuchetMS-Bold"/>
                <a:cs typeface="TrebuchetMS-Bold"/>
              </a:rPr>
              <a:t>NIELSEN MULTIMEZZO PER INVESTIMENTI</a:t>
            </a: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Gennaio-ottobre 2017</a:t>
            </a:r>
          </a:p>
        </p:txBody>
      </p:sp>
      <p:sp>
        <p:nvSpPr>
          <p:cNvPr id="15" name="CasellaDiTesto 14"/>
          <p:cNvSpPr txBox="1">
            <a:spLocks noChangeAspect="1"/>
          </p:cNvSpPr>
          <p:nvPr/>
        </p:nvSpPr>
        <p:spPr>
          <a:xfrm>
            <a:off x="3216219" y="6602641"/>
            <a:ext cx="108000" cy="1127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it-IT" sz="133" dirty="0">
              <a:latin typeface="Franklin Gothic Book" panose="020B0503020102020204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308813" y="6535136"/>
            <a:ext cx="8059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>
                <a:latin typeface="Franklin Gothic Book" panose="020B0503020102020204" pitchFamily="34" charset="0"/>
              </a:rPr>
              <a:t>INTERNET</a:t>
            </a:r>
          </a:p>
        </p:txBody>
      </p:sp>
      <p:sp>
        <p:nvSpPr>
          <p:cNvPr id="21" name="CasellaDiTesto 20"/>
          <p:cNvSpPr txBox="1">
            <a:spLocks noChangeAspect="1"/>
          </p:cNvSpPr>
          <p:nvPr/>
        </p:nvSpPr>
        <p:spPr>
          <a:xfrm>
            <a:off x="4240859" y="6602641"/>
            <a:ext cx="108000" cy="1127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t-IT" sz="133" dirty="0">
              <a:latin typeface="Franklin Gothic Book" panose="020B0503020102020204" pitchFamily="34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338092" y="6535136"/>
            <a:ext cx="10002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>
                <a:latin typeface="Franklin Gothic Book" panose="020B0503020102020204" pitchFamily="34" charset="0"/>
              </a:rPr>
              <a:t>OUT OF HOME</a:t>
            </a:r>
          </a:p>
        </p:txBody>
      </p:sp>
      <p:sp>
        <p:nvSpPr>
          <p:cNvPr id="23" name="CasellaDiTesto 22"/>
          <p:cNvSpPr txBox="1">
            <a:spLocks noChangeAspect="1"/>
          </p:cNvSpPr>
          <p:nvPr/>
        </p:nvSpPr>
        <p:spPr>
          <a:xfrm>
            <a:off x="5265500" y="6602641"/>
            <a:ext cx="108000" cy="11278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it-IT" sz="133" dirty="0">
              <a:latin typeface="Franklin Gothic Book" panose="020B0503020102020204" pitchFamily="34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359910" y="6535136"/>
            <a:ext cx="15494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>
                <a:latin typeface="Franklin Gothic Book" panose="020B0503020102020204" pitchFamily="34" charset="0"/>
              </a:rPr>
              <a:t>CINEMA</a:t>
            </a: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4098828"/>
              </p:ext>
            </p:extLst>
          </p:nvPr>
        </p:nvGraphicFramePr>
        <p:xfrm>
          <a:off x="831792" y="1769941"/>
          <a:ext cx="7675857" cy="48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89406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170090"/>
              </p:ext>
            </p:extLst>
          </p:nvPr>
        </p:nvGraphicFramePr>
        <p:xfrm>
          <a:off x="2949305" y="1244896"/>
          <a:ext cx="8720185" cy="528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8125"/>
                <a:gridCol w="824412"/>
                <a:gridCol w="824412"/>
                <a:gridCol w="824412"/>
                <a:gridCol w="824412"/>
                <a:gridCol w="824412"/>
              </a:tblGrid>
              <a:tr h="589280">
                <a:tc>
                  <a:txBody>
                    <a:bodyPr/>
                    <a:lstStyle/>
                    <a:p>
                      <a:pPr algn="l"/>
                      <a:r>
                        <a:rPr lang="it-IT" sz="13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TOTALE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ANNUNCI 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OTT 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2017: </a:t>
                      </a:r>
                      <a:r>
                        <a:rPr lang="it-IT" sz="1300" u="sng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1.139.135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(+1,7% 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vs 2016)</a:t>
                      </a:r>
                      <a:endParaRPr lang="it-IT" sz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QUOTE</a:t>
                      </a:r>
                      <a:r>
                        <a:rPr lang="it-IT" sz="1200" b="1" baseline="0" dirty="0" smtClean="0"/>
                        <a:t> </a:t>
                      </a:r>
                      <a:r>
                        <a:rPr lang="it-IT" sz="900" b="1" baseline="0" dirty="0" smtClean="0"/>
                        <a:t>SETTORE VS TOTALE</a:t>
                      </a:r>
                      <a:endParaRPr lang="it-IT" sz="900" b="1" dirty="0"/>
                    </a:p>
                  </a:txBody>
                  <a:tcPr marL="121920" marR="121920" marT="60960" marB="6096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SHARE %</a:t>
                      </a:r>
                    </a:p>
                    <a:p>
                      <a:pPr algn="ctr"/>
                      <a:r>
                        <a:rPr lang="it-IT" sz="1200" dirty="0" smtClean="0"/>
                        <a:t>TV</a:t>
                      </a:r>
                      <a:endParaRPr lang="it-IT" sz="12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SHARE %</a:t>
                      </a:r>
                    </a:p>
                    <a:p>
                      <a:pPr algn="ctr"/>
                      <a:r>
                        <a:rPr lang="it-IT" sz="1200" dirty="0" smtClean="0"/>
                        <a:t>RADIO</a:t>
                      </a:r>
                      <a:endParaRPr lang="it-IT" sz="12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SHARE %</a:t>
                      </a:r>
                    </a:p>
                    <a:p>
                      <a:pPr algn="ctr"/>
                      <a:r>
                        <a:rPr lang="it-IT" sz="800" dirty="0" smtClean="0"/>
                        <a:t>QUOTIDIANI</a:t>
                      </a:r>
                      <a:endParaRPr lang="it-IT" sz="8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SHARE</a:t>
                      </a:r>
                      <a:r>
                        <a:rPr lang="it-IT" sz="1200" baseline="0" dirty="0" smtClean="0"/>
                        <a:t> %</a:t>
                      </a:r>
                    </a:p>
                    <a:p>
                      <a:pPr algn="ctr"/>
                      <a:r>
                        <a:rPr lang="it-IT" sz="900" baseline="0" dirty="0" smtClean="0"/>
                        <a:t>PERIODICI</a:t>
                      </a:r>
                      <a:endParaRPr lang="it-IT" sz="900" dirty="0"/>
                    </a:p>
                  </a:txBody>
                  <a:tcPr marL="121920" marR="121920" marT="60960" marB="60960" anchor="ctr"/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95,0%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66,2%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33,0%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91,5%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98,8%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97,1%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 smtClean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99,9%</a:t>
                      </a:r>
                      <a:endParaRPr lang="it-IT" sz="1100" b="0" i="0" u="none" strike="noStrike" kern="1200" dirty="0">
                        <a:solidFill>
                          <a:srgbClr val="0099CC"/>
                        </a:solidFill>
                        <a:effectLst/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 smtClean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0,1%</a:t>
                      </a:r>
                      <a:endParaRPr lang="it-IT" sz="1100" b="0" i="0" u="none" strike="noStrike" kern="1200" dirty="0">
                        <a:solidFill>
                          <a:srgbClr val="CC9900"/>
                        </a:solidFill>
                        <a:effectLst/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62,9%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33,2%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92,3%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81,5%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14,6%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78,4%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17,0%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89,4%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75,5%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19,4%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85,0%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13,2%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68,7%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16,6%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90,8%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95,9%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85,2%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13,6%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66,6%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14,9%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16,8%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63,3%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29,1%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79,6%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11,1%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11,4%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81,7%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75,4%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12,6%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37,8%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53,9%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CC99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16,8%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 smtClean="0">
                <a:latin typeface="TrebuchetMS-Bold"/>
                <a:cs typeface="TrebuchetMS-Bold"/>
              </a:rPr>
              <a:t>ANALISI </a:t>
            </a:r>
            <a:r>
              <a:rPr lang="it-IT" sz="2400" b="1" dirty="0">
                <a:latin typeface="TrebuchetMS-Bold"/>
                <a:cs typeface="TrebuchetMS-Bold"/>
              </a:rPr>
              <a:t>NIELSEN MULTIMEZZO PER N. </a:t>
            </a:r>
            <a:r>
              <a:rPr lang="it-IT" sz="2400" b="1" dirty="0">
                <a:latin typeface="TrebuchetMS-Bold"/>
                <a:cs typeface="TrebuchetMS-Bold"/>
              </a:rPr>
              <a:t>ANNUNCI</a:t>
            </a: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Ottobre </a:t>
            </a:r>
            <a:r>
              <a:rPr lang="it-IT" sz="16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</a:p>
        </p:txBody>
      </p:sp>
      <p:sp>
        <p:nvSpPr>
          <p:cNvPr id="8" name="CasellaDiTesto 7"/>
          <p:cNvSpPr txBox="1">
            <a:spLocks noChangeAspect="1"/>
          </p:cNvSpPr>
          <p:nvPr/>
        </p:nvSpPr>
        <p:spPr>
          <a:xfrm>
            <a:off x="3216219" y="6602641"/>
            <a:ext cx="108000" cy="1127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it-IT" sz="133" dirty="0">
              <a:latin typeface="Franklin Gothic Book" panose="020B05030201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308813" y="6535136"/>
            <a:ext cx="6741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>
                <a:latin typeface="Franklin Gothic Book" panose="020B0503020102020204" pitchFamily="34" charset="0"/>
              </a:rPr>
              <a:t>TV</a:t>
            </a:r>
          </a:p>
        </p:txBody>
      </p:sp>
      <p:sp>
        <p:nvSpPr>
          <p:cNvPr id="10" name="CasellaDiTesto 9"/>
          <p:cNvSpPr txBox="1">
            <a:spLocks noChangeAspect="1"/>
          </p:cNvSpPr>
          <p:nvPr/>
        </p:nvSpPr>
        <p:spPr>
          <a:xfrm>
            <a:off x="4240859" y="6602641"/>
            <a:ext cx="108000" cy="1127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t-IT" sz="133" dirty="0">
              <a:latin typeface="Franklin Gothic Book" panose="020B050302010202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338092" y="6535136"/>
            <a:ext cx="10002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>
                <a:latin typeface="Franklin Gothic Book" panose="020B0503020102020204" pitchFamily="34" charset="0"/>
              </a:rPr>
              <a:t>RADIO</a:t>
            </a:r>
          </a:p>
        </p:txBody>
      </p:sp>
      <p:sp>
        <p:nvSpPr>
          <p:cNvPr id="13" name="CasellaDiTesto 12"/>
          <p:cNvSpPr txBox="1">
            <a:spLocks noChangeAspect="1"/>
          </p:cNvSpPr>
          <p:nvPr/>
        </p:nvSpPr>
        <p:spPr>
          <a:xfrm>
            <a:off x="5265500" y="6602641"/>
            <a:ext cx="108000" cy="11278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it-IT" sz="133" dirty="0">
              <a:latin typeface="Franklin Gothic Book" panose="020B0503020102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359910" y="6535136"/>
            <a:ext cx="15494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>
                <a:latin typeface="Franklin Gothic Book" panose="020B0503020102020204" pitchFamily="34" charset="0"/>
              </a:rPr>
              <a:t>QUOTIDIANI</a:t>
            </a:r>
          </a:p>
        </p:txBody>
      </p:sp>
      <p:sp>
        <p:nvSpPr>
          <p:cNvPr id="15" name="CasellaDiTesto 14"/>
          <p:cNvSpPr txBox="1">
            <a:spLocks noChangeAspect="1"/>
          </p:cNvSpPr>
          <p:nvPr/>
        </p:nvSpPr>
        <p:spPr>
          <a:xfrm>
            <a:off x="6290140" y="6602641"/>
            <a:ext cx="108000" cy="1127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it-IT" sz="133" dirty="0">
              <a:latin typeface="Franklin Gothic Book" panose="020B0503020102020204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6410067" y="6535136"/>
            <a:ext cx="13580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>
                <a:latin typeface="Franklin Gothic Book" panose="020B0503020102020204" pitchFamily="34" charset="0"/>
              </a:rPr>
              <a:t>PERIODICI</a:t>
            </a:r>
          </a:p>
        </p:txBody>
      </p:sp>
      <p:graphicFrame>
        <p:nvGraphicFramePr>
          <p:cNvPr id="19" name="Gra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807791"/>
              </p:ext>
            </p:extLst>
          </p:nvPr>
        </p:nvGraphicFramePr>
        <p:xfrm>
          <a:off x="1354781" y="1714534"/>
          <a:ext cx="6620176" cy="4944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07372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85149"/>
              </p:ext>
            </p:extLst>
          </p:nvPr>
        </p:nvGraphicFramePr>
        <p:xfrm>
          <a:off x="2949303" y="1257596"/>
          <a:ext cx="8810897" cy="528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1197"/>
                <a:gridCol w="987425"/>
                <a:gridCol w="987425"/>
                <a:gridCol w="987425"/>
                <a:gridCol w="987425"/>
              </a:tblGrid>
              <a:tr h="589280">
                <a:tc>
                  <a:txBody>
                    <a:bodyPr/>
                    <a:lstStyle/>
                    <a:p>
                      <a:pPr algn="l"/>
                      <a:r>
                        <a:rPr lang="it-IT" sz="13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TOT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INVESTIMENTI 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OTT 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2017: </a:t>
                      </a:r>
                      <a:r>
                        <a:rPr lang="it-IT" sz="1300" u="sng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€ 64.249.000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9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(+1,8% </a:t>
                      </a:r>
                      <a:r>
                        <a:rPr lang="it-IT" sz="9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vs 2016)</a:t>
                      </a:r>
                      <a:endParaRPr lang="it-IT" sz="11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QUOTE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900" baseline="0" dirty="0" smtClean="0"/>
                        <a:t>SETTORE VS TOTALE</a:t>
                      </a:r>
                      <a:endParaRPr lang="it-IT" sz="900" dirty="0"/>
                    </a:p>
                  </a:txBody>
                  <a:tcPr marL="121920" marR="121920" marT="60960" marB="6096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SHARE %</a:t>
                      </a:r>
                    </a:p>
                    <a:p>
                      <a:pPr algn="ctr"/>
                      <a:r>
                        <a:rPr lang="it-IT" sz="1200" dirty="0" smtClean="0"/>
                        <a:t>INTERNET</a:t>
                      </a:r>
                      <a:endParaRPr lang="it-IT" sz="12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SHARE %</a:t>
                      </a:r>
                    </a:p>
                    <a:p>
                      <a:pPr algn="ctr"/>
                      <a:r>
                        <a:rPr lang="it-IT" sz="1200" dirty="0" smtClean="0"/>
                        <a:t>OOH</a:t>
                      </a:r>
                      <a:endParaRPr lang="it-IT" sz="12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SHARE %</a:t>
                      </a:r>
                    </a:p>
                    <a:p>
                      <a:pPr marL="0" algn="ctr" defTabSz="457200" rtl="0" eaLnBrk="1" latinLnBrk="0" hangingPunct="1"/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CINEMA</a:t>
                      </a:r>
                      <a:endParaRPr lang="it-IT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 anchor="ctr"/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15,8%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98,8%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49,2%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81,0%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16,8%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46,5%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53,5%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53,0%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47,0%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69,6%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75,1%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24,8%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59,6%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36,8%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38,5%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72,5%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24,2%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34,8%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63,9%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54,5%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38,8%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73,3%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26,7%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59,9%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37,1%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42,6%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57,4%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56,1%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42,1%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27,1%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51,8%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21,1%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69,5%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82,3%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15,4%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63,2%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36,8%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87,3%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97,9%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19,6%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 smtClean="0">
                <a:latin typeface="TrebuchetMS-Bold"/>
                <a:cs typeface="TrebuchetMS-Bold"/>
              </a:rPr>
              <a:t>ANALISI </a:t>
            </a:r>
            <a:r>
              <a:rPr lang="it-IT" sz="2400" b="1" dirty="0">
                <a:latin typeface="TrebuchetMS-Bold"/>
                <a:cs typeface="TrebuchetMS-Bold"/>
              </a:rPr>
              <a:t>NIELSEN MULTIMEZZO PER INVESTIMENTI</a:t>
            </a: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Ottobre 2017</a:t>
            </a:r>
            <a:endParaRPr lang="it-IT" sz="1600" b="1" i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asellaDiTesto 14"/>
          <p:cNvSpPr txBox="1">
            <a:spLocks noChangeAspect="1"/>
          </p:cNvSpPr>
          <p:nvPr/>
        </p:nvSpPr>
        <p:spPr>
          <a:xfrm>
            <a:off x="3216219" y="6602641"/>
            <a:ext cx="108000" cy="1127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it-IT" sz="133" dirty="0">
              <a:latin typeface="Franklin Gothic Book" panose="020B0503020102020204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308813" y="6535136"/>
            <a:ext cx="8059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>
                <a:latin typeface="Franklin Gothic Book" panose="020B0503020102020204" pitchFamily="34" charset="0"/>
              </a:rPr>
              <a:t>INTERNET</a:t>
            </a:r>
          </a:p>
        </p:txBody>
      </p:sp>
      <p:sp>
        <p:nvSpPr>
          <p:cNvPr id="21" name="CasellaDiTesto 20"/>
          <p:cNvSpPr txBox="1">
            <a:spLocks noChangeAspect="1"/>
          </p:cNvSpPr>
          <p:nvPr/>
        </p:nvSpPr>
        <p:spPr>
          <a:xfrm>
            <a:off x="4240859" y="6602641"/>
            <a:ext cx="108000" cy="1127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t-IT" sz="133" dirty="0">
              <a:latin typeface="Franklin Gothic Book" panose="020B0503020102020204" pitchFamily="34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338092" y="6535136"/>
            <a:ext cx="10002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>
                <a:latin typeface="Franklin Gothic Book" panose="020B0503020102020204" pitchFamily="34" charset="0"/>
              </a:rPr>
              <a:t>OUT OF HOME</a:t>
            </a:r>
          </a:p>
        </p:txBody>
      </p:sp>
      <p:sp>
        <p:nvSpPr>
          <p:cNvPr id="23" name="CasellaDiTesto 22"/>
          <p:cNvSpPr txBox="1">
            <a:spLocks noChangeAspect="1"/>
          </p:cNvSpPr>
          <p:nvPr/>
        </p:nvSpPr>
        <p:spPr>
          <a:xfrm>
            <a:off x="5265500" y="6602641"/>
            <a:ext cx="108000" cy="11278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it-IT" sz="133" dirty="0">
              <a:latin typeface="Franklin Gothic Book" panose="020B0503020102020204" pitchFamily="34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359910" y="6535136"/>
            <a:ext cx="15494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>
                <a:latin typeface="Franklin Gothic Book" panose="020B0503020102020204" pitchFamily="34" charset="0"/>
              </a:rPr>
              <a:t>CINEMA</a:t>
            </a: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9769731"/>
              </p:ext>
            </p:extLst>
          </p:nvPr>
        </p:nvGraphicFramePr>
        <p:xfrm>
          <a:off x="1122743" y="1772238"/>
          <a:ext cx="7419373" cy="4878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76041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2677</TotalTime>
  <Words>1854</Words>
  <Application>Microsoft Office PowerPoint</Application>
  <PresentationFormat>Widescreen</PresentationFormat>
  <Paragraphs>1006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Franklin Gothic Book</vt:lpstr>
      <vt:lpstr>Times New Roman</vt:lpstr>
      <vt:lpstr>TrebuchetMS-Bold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Il Sole 24 ORE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Gobbi Valeria</dc:creator>
  <cp:lastModifiedBy>Lemma Jessica Tina</cp:lastModifiedBy>
  <cp:revision>248</cp:revision>
  <dcterms:created xsi:type="dcterms:W3CDTF">2016-12-22T14:38:52Z</dcterms:created>
  <dcterms:modified xsi:type="dcterms:W3CDTF">2017-11-27T12:02:29Z</dcterms:modified>
</cp:coreProperties>
</file>