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600" b="1" dirty="0" smtClean="0"/>
              <a:t>GENNAIO</a:t>
            </a:r>
            <a:r>
              <a:rPr lang="it-IT" sz="1600" b="1" baseline="0" dirty="0" smtClean="0"/>
              <a:t> MARZO</a:t>
            </a:r>
            <a:endParaRPr lang="it-IT" sz="16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'Tot radio'!$B$12:$B$13</c:f>
              <c:strCache>
                <c:ptCount val="2"/>
                <c:pt idx="0">
                  <c:v>gen-mar 2018</c:v>
                </c:pt>
                <c:pt idx="1">
                  <c:v>TOTALE RADIO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'Tot radio'!$A$14:$A$38</c:f>
              <c:strCache>
                <c:ptCount val="24"/>
                <c:pt idx="0">
                  <c:v>GIOCHI/ARTICOLI SCOLASTICI</c:v>
                </c:pt>
                <c:pt idx="1">
                  <c:v>VARIE</c:v>
                </c:pt>
                <c:pt idx="2">
                  <c:v>ELETTRODOMESTICI</c:v>
                </c:pt>
                <c:pt idx="3">
                  <c:v>TOILETRIES</c:v>
                </c:pt>
                <c:pt idx="4">
                  <c:v>OGGETTI PERSONALI</c:v>
                </c:pt>
                <c:pt idx="5">
                  <c:v>GESTIONE CASA</c:v>
                </c:pt>
                <c:pt idx="6">
                  <c:v>ABBIGLIAMENTO</c:v>
                </c:pt>
                <c:pt idx="7">
                  <c:v>INFORMATICA/FOTOGRAFIA</c:v>
                </c:pt>
                <c:pt idx="8">
                  <c:v>BEVANDE/ALCOOLICI</c:v>
                </c:pt>
                <c:pt idx="9">
                  <c:v>SERVIZI PROFESSIONALI</c:v>
                </c:pt>
                <c:pt idx="10">
                  <c:v>TELECOMUNICAZIONI</c:v>
                </c:pt>
                <c:pt idx="11">
                  <c:v>FARMACEUTICI/SANITARI</c:v>
                </c:pt>
                <c:pt idx="12">
                  <c:v>ENTI/ISTITUZIONI</c:v>
                </c:pt>
                <c:pt idx="13">
                  <c:v>CURA PERSONA</c:v>
                </c:pt>
                <c:pt idx="14">
                  <c:v>INDUSTRIA/EDILIZIA/ATTIVITA'</c:v>
                </c:pt>
                <c:pt idx="15">
                  <c:v>FINANZA/ASSICURAZIONI</c:v>
                </c:pt>
                <c:pt idx="16">
                  <c:v>TEMPO LIBERO</c:v>
                </c:pt>
                <c:pt idx="17">
                  <c:v>ABITAZIONE</c:v>
                </c:pt>
                <c:pt idx="18">
                  <c:v>TURISMO/VIAGGI</c:v>
                </c:pt>
                <c:pt idx="19">
                  <c:v>ALIMENTARI</c:v>
                </c:pt>
                <c:pt idx="20">
                  <c:v>MOTO/VEICOLI</c:v>
                </c:pt>
                <c:pt idx="21">
                  <c:v>MEDIA/EDITORIA</c:v>
                </c:pt>
                <c:pt idx="22">
                  <c:v>DISTRIBUZIONE</c:v>
                </c:pt>
                <c:pt idx="23">
                  <c:v>AUTOMOBILI</c:v>
                </c:pt>
              </c:strCache>
            </c:strRef>
          </c:cat>
          <c:val>
            <c:numRef>
              <c:f>'Tot radio'!$B$14:$B$38</c:f>
              <c:numCache>
                <c:formatCode>#,##0</c:formatCode>
                <c:ptCount val="24"/>
                <c:pt idx="0" formatCode="General">
                  <c:v>520</c:v>
                </c:pt>
                <c:pt idx="1">
                  <c:v>3805</c:v>
                </c:pt>
                <c:pt idx="2">
                  <c:v>7435</c:v>
                </c:pt>
                <c:pt idx="3">
                  <c:v>17310</c:v>
                </c:pt>
                <c:pt idx="4">
                  <c:v>41025</c:v>
                </c:pt>
                <c:pt idx="5">
                  <c:v>60720</c:v>
                </c:pt>
                <c:pt idx="6">
                  <c:v>69797</c:v>
                </c:pt>
                <c:pt idx="7">
                  <c:v>76445</c:v>
                </c:pt>
                <c:pt idx="8">
                  <c:v>84870</c:v>
                </c:pt>
                <c:pt idx="9">
                  <c:v>131165</c:v>
                </c:pt>
                <c:pt idx="10">
                  <c:v>167340</c:v>
                </c:pt>
                <c:pt idx="11">
                  <c:v>178605</c:v>
                </c:pt>
                <c:pt idx="12">
                  <c:v>187320</c:v>
                </c:pt>
                <c:pt idx="13">
                  <c:v>219000</c:v>
                </c:pt>
                <c:pt idx="14">
                  <c:v>248745</c:v>
                </c:pt>
                <c:pt idx="15">
                  <c:v>303365</c:v>
                </c:pt>
                <c:pt idx="16">
                  <c:v>324055</c:v>
                </c:pt>
                <c:pt idx="17">
                  <c:v>331688</c:v>
                </c:pt>
                <c:pt idx="18">
                  <c:v>360095</c:v>
                </c:pt>
                <c:pt idx="19">
                  <c:v>382837</c:v>
                </c:pt>
                <c:pt idx="20">
                  <c:v>531475</c:v>
                </c:pt>
                <c:pt idx="21">
                  <c:v>577139</c:v>
                </c:pt>
                <c:pt idx="22">
                  <c:v>1251760</c:v>
                </c:pt>
                <c:pt idx="23">
                  <c:v>2630330</c:v>
                </c:pt>
              </c:numCache>
            </c:numRef>
          </c:val>
        </c:ser>
        <c:ser>
          <c:idx val="1"/>
          <c:order val="1"/>
          <c:tx>
            <c:strRef>
              <c:f>'Tot radio'!$C$12:$C$13</c:f>
              <c:strCache>
                <c:ptCount val="2"/>
                <c:pt idx="0">
                  <c:v>gen-mar 2017</c:v>
                </c:pt>
                <c:pt idx="1">
                  <c:v>TOTALE RADIO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'Tot radio'!$A$14:$A$38</c:f>
              <c:strCache>
                <c:ptCount val="24"/>
                <c:pt idx="0">
                  <c:v>GIOCHI/ARTICOLI SCOLASTICI</c:v>
                </c:pt>
                <c:pt idx="1">
                  <c:v>VARIE</c:v>
                </c:pt>
                <c:pt idx="2">
                  <c:v>ELETTRODOMESTICI</c:v>
                </c:pt>
                <c:pt idx="3">
                  <c:v>TOILETRIES</c:v>
                </c:pt>
                <c:pt idx="4">
                  <c:v>OGGETTI PERSONALI</c:v>
                </c:pt>
                <c:pt idx="5">
                  <c:v>GESTIONE CASA</c:v>
                </c:pt>
                <c:pt idx="6">
                  <c:v>ABBIGLIAMENTO</c:v>
                </c:pt>
                <c:pt idx="7">
                  <c:v>INFORMATICA/FOTOGRAFIA</c:v>
                </c:pt>
                <c:pt idx="8">
                  <c:v>BEVANDE/ALCOOLICI</c:v>
                </c:pt>
                <c:pt idx="9">
                  <c:v>SERVIZI PROFESSIONALI</c:v>
                </c:pt>
                <c:pt idx="10">
                  <c:v>TELECOMUNICAZIONI</c:v>
                </c:pt>
                <c:pt idx="11">
                  <c:v>FARMACEUTICI/SANITARI</c:v>
                </c:pt>
                <c:pt idx="12">
                  <c:v>ENTI/ISTITUZIONI</c:v>
                </c:pt>
                <c:pt idx="13">
                  <c:v>CURA PERSONA</c:v>
                </c:pt>
                <c:pt idx="14">
                  <c:v>INDUSTRIA/EDILIZIA/ATTIVITA'</c:v>
                </c:pt>
                <c:pt idx="15">
                  <c:v>FINANZA/ASSICURAZIONI</c:v>
                </c:pt>
                <c:pt idx="16">
                  <c:v>TEMPO LIBERO</c:v>
                </c:pt>
                <c:pt idx="17">
                  <c:v>ABITAZIONE</c:v>
                </c:pt>
                <c:pt idx="18">
                  <c:v>TURISMO/VIAGGI</c:v>
                </c:pt>
                <c:pt idx="19">
                  <c:v>ALIMENTARI</c:v>
                </c:pt>
                <c:pt idx="20">
                  <c:v>MOTO/VEICOLI</c:v>
                </c:pt>
                <c:pt idx="21">
                  <c:v>MEDIA/EDITORIA</c:v>
                </c:pt>
                <c:pt idx="22">
                  <c:v>DISTRIBUZIONE</c:v>
                </c:pt>
                <c:pt idx="23">
                  <c:v>AUTOMOBILI</c:v>
                </c:pt>
              </c:strCache>
            </c:strRef>
          </c:cat>
          <c:val>
            <c:numRef>
              <c:f>'Tot radio'!$C$14:$C$38</c:f>
              <c:numCache>
                <c:formatCode>General</c:formatCode>
                <c:ptCount val="24"/>
                <c:pt idx="0" formatCode="#,##0">
                  <c:v>1320</c:v>
                </c:pt>
                <c:pt idx="1">
                  <c:v>980</c:v>
                </c:pt>
                <c:pt idx="2">
                  <c:v>0</c:v>
                </c:pt>
                <c:pt idx="3" formatCode="#,##0">
                  <c:v>14580</c:v>
                </c:pt>
                <c:pt idx="4" formatCode="#,##0">
                  <c:v>28120</c:v>
                </c:pt>
                <c:pt idx="5" formatCode="#,##0">
                  <c:v>81437</c:v>
                </c:pt>
                <c:pt idx="6" formatCode="#,##0">
                  <c:v>56765</c:v>
                </c:pt>
                <c:pt idx="7" formatCode="#,##0">
                  <c:v>97810</c:v>
                </c:pt>
                <c:pt idx="8" formatCode="#,##0">
                  <c:v>206350</c:v>
                </c:pt>
                <c:pt idx="9" formatCode="#,##0">
                  <c:v>140142</c:v>
                </c:pt>
                <c:pt idx="10" formatCode="#,##0">
                  <c:v>148930</c:v>
                </c:pt>
                <c:pt idx="11" formatCode="#,##0">
                  <c:v>218363</c:v>
                </c:pt>
                <c:pt idx="12" formatCode="#,##0">
                  <c:v>114515</c:v>
                </c:pt>
                <c:pt idx="13" formatCode="#,##0">
                  <c:v>252690</c:v>
                </c:pt>
                <c:pt idx="14" formatCode="#,##0">
                  <c:v>92115</c:v>
                </c:pt>
                <c:pt idx="15" formatCode="#,##0">
                  <c:v>470505</c:v>
                </c:pt>
                <c:pt idx="16" formatCode="#,##0">
                  <c:v>210275</c:v>
                </c:pt>
                <c:pt idx="17" formatCode="#,##0">
                  <c:v>493322</c:v>
                </c:pt>
                <c:pt idx="18" formatCode="#,##0">
                  <c:v>222390</c:v>
                </c:pt>
                <c:pt idx="19" formatCode="#,##0">
                  <c:v>332858</c:v>
                </c:pt>
                <c:pt idx="20" formatCode="#,##0">
                  <c:v>542640</c:v>
                </c:pt>
                <c:pt idx="21" formatCode="#,##0">
                  <c:v>528530</c:v>
                </c:pt>
                <c:pt idx="22" formatCode="#,##0">
                  <c:v>1129135</c:v>
                </c:pt>
                <c:pt idx="23" formatCode="#,##0">
                  <c:v>2516496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19587192"/>
        <c:axId val="619582096"/>
        <c:axId val="0"/>
      </c:bar3DChart>
      <c:catAx>
        <c:axId val="619587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9582096"/>
        <c:crosses val="autoZero"/>
        <c:auto val="1"/>
        <c:lblAlgn val="ctr"/>
        <c:lblOffset val="100"/>
        <c:noMultiLvlLbl val="0"/>
      </c:catAx>
      <c:valAx>
        <c:axId val="619582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19587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2010-FCB8-425B-85E7-7FC636104B95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D70F-02B3-4BD7-83E2-350708CF2C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7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2010-FCB8-425B-85E7-7FC636104B95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D70F-02B3-4BD7-83E2-350708CF2C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49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2010-FCB8-425B-85E7-7FC636104B95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D70F-02B3-4BD7-83E2-350708CF2C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36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2010-FCB8-425B-85E7-7FC636104B95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D70F-02B3-4BD7-83E2-350708CF2C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605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2010-FCB8-425B-85E7-7FC636104B95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D70F-02B3-4BD7-83E2-350708CF2C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16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2010-FCB8-425B-85E7-7FC636104B95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D70F-02B3-4BD7-83E2-350708CF2C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84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2010-FCB8-425B-85E7-7FC636104B95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D70F-02B3-4BD7-83E2-350708CF2C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490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2010-FCB8-425B-85E7-7FC636104B95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D70F-02B3-4BD7-83E2-350708CF2C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74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2010-FCB8-425B-85E7-7FC636104B95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D70F-02B3-4BD7-83E2-350708CF2C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143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2010-FCB8-425B-85E7-7FC636104B95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D70F-02B3-4BD7-83E2-350708CF2C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561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42010-FCB8-425B-85E7-7FC636104B95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5D70F-02B3-4BD7-83E2-350708CF2C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9432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42010-FCB8-425B-85E7-7FC636104B95}" type="datetimeFigureOut">
              <a:rPr lang="it-IT" smtClean="0"/>
              <a:t>23/04/2018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5D70F-02B3-4BD7-83E2-350708CF2C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3756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71" y="176988"/>
            <a:ext cx="11299395" cy="645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152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6085010"/>
              </p:ext>
            </p:extLst>
          </p:nvPr>
        </p:nvGraphicFramePr>
        <p:xfrm>
          <a:off x="292101" y="190500"/>
          <a:ext cx="10617199" cy="6540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644381"/>
              </p:ext>
            </p:extLst>
          </p:nvPr>
        </p:nvGraphicFramePr>
        <p:xfrm>
          <a:off x="8846372" y="698496"/>
          <a:ext cx="1535055" cy="5514192"/>
        </p:xfrm>
        <a:graphic>
          <a:graphicData uri="http://schemas.openxmlformats.org/drawingml/2006/table">
            <a:tbl>
              <a:tblPr/>
              <a:tblGrid>
                <a:gridCol w="1535055"/>
              </a:tblGrid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-2,1%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-32,8%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-35,5%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170,0%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-13,3%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-18,2%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-6,4%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-58,9%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-21,8%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-25,4%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288,3%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58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-60,6%</a:t>
                      </a:r>
                    </a:p>
                  </a:txBody>
                  <a:tcPr marL="9065" marR="9065" marT="90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7202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58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>Il Sole 24 ORE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Amorese Fausto</dc:creator>
  <cp:lastModifiedBy>Amorese Fausto</cp:lastModifiedBy>
  <cp:revision>7</cp:revision>
  <dcterms:created xsi:type="dcterms:W3CDTF">2018-04-23T14:49:32Z</dcterms:created>
  <dcterms:modified xsi:type="dcterms:W3CDTF">2018-04-23T15:48:12Z</dcterms:modified>
</cp:coreProperties>
</file>