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1"/>
  </p:notesMasterIdLst>
  <p:handoutMasterIdLst>
    <p:handoutMasterId r:id="rId22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33" r:id="rId18"/>
    <p:sldId id="434" r:id="rId19"/>
    <p:sldId id="408" r:id="rId20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  <p:cmAuthor id="2" name="Sacchi Matteo" initials="SM" lastIdx="2" clrIdx="2">
    <p:extLst>
      <p:ext uri="{19B8F6BF-5375-455C-9EA6-DF929625EA0E}">
        <p15:presenceInfo xmlns:p15="http://schemas.microsoft.com/office/powerpoint/2012/main" userId="S-1-5-21-417365229-399659180-1714775081-184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00"/>
    <a:srgbClr val="576B8A"/>
    <a:srgbClr val="FFCB25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738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semeraro\Desktop\FCP\Fcp%202019\05.%20Maggio\Output_Report%20Aprile%2019\x_PRESENTAZIONE%20Maggio%2020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semeraro\Desktop\FCP\Fcp%202019\05.%20Maggio\Output_Report%20Aprile%2019\x_PRESENTAZIONE%20Maggio%2020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semeraro\Desktop\FCP\Fcp%202019\05.%20Maggio\Output_Report%20Aprile%2019\x_PRESENTAZIONE%20Maggio%20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61187835942311E-2"/>
          <c:y val="4.6477384567662483E-2"/>
          <c:w val="0.90700017604708438"/>
          <c:h val="0.799312212065393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 e 4'!$R$2:$R$4</c:f>
              <c:strCache>
                <c:ptCount val="3"/>
                <c:pt idx="0">
                  <c:v>Fatturato totale</c:v>
                </c:pt>
                <c:pt idx="2">
                  <c:v>2019</c:v>
                </c:pt>
              </c:strCache>
            </c:strRef>
          </c:tx>
          <c:spPr>
            <a:solidFill>
              <a:srgbClr val="FFB4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D6-4983-92D0-DF512A2B35C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D6-4983-92D0-DF512A2B35C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D6-4983-92D0-DF512A2B35C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D6-4983-92D0-DF512A2B35C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D6-4983-92D0-DF512A2B35C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D6-4983-92D0-DF512A2B35C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7D6-4983-92D0-DF512A2B35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 e 4'!$P$5:$P$17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 e 4'!$R$5:$R$16</c:f>
              <c:numCache>
                <c:formatCode>#,##0</c:formatCode>
                <c:ptCount val="12"/>
                <c:pt idx="0">
                  <c:v>31967.562359641703</c:v>
                </c:pt>
                <c:pt idx="1">
                  <c:v>37058.830990723211</c:v>
                </c:pt>
                <c:pt idx="2">
                  <c:v>47467.397769504256</c:v>
                </c:pt>
                <c:pt idx="3">
                  <c:v>44176.493427814938</c:v>
                </c:pt>
                <c:pt idx="4">
                  <c:v>47260.699818883848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D6-4983-92D0-DF512A2B3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03944"/>
        <c:axId val="142904336"/>
      </c:barChart>
      <c:lineChart>
        <c:grouping val="standard"/>
        <c:varyColors val="0"/>
        <c:ser>
          <c:idx val="0"/>
          <c:order val="0"/>
          <c:tx>
            <c:strRef>
              <c:f>'Pag 3 e 4'!$Q$2:$Q$4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 e 4'!$P$5:$P$17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 e 4'!$Q$5:$Q$16</c:f>
              <c:numCache>
                <c:formatCode>#,##0</c:formatCode>
                <c:ptCount val="12"/>
                <c:pt idx="0">
                  <c:v>37711.152399046914</c:v>
                </c:pt>
                <c:pt idx="1">
                  <c:v>41467.048120339619</c:v>
                </c:pt>
                <c:pt idx="2">
                  <c:v>52842.820607247209</c:v>
                </c:pt>
                <c:pt idx="3">
                  <c:v>47133.894419913675</c:v>
                </c:pt>
                <c:pt idx="4">
                  <c:v>52299.187769753247</c:v>
                </c:pt>
                <c:pt idx="5">
                  <c:v>49406.980665590236</c:v>
                </c:pt>
                <c:pt idx="6">
                  <c:v>39309.321865624588</c:v>
                </c:pt>
                <c:pt idx="7">
                  <c:v>26703.762030666607</c:v>
                </c:pt>
                <c:pt idx="8">
                  <c:v>46311.582970103758</c:v>
                </c:pt>
                <c:pt idx="9">
                  <c:v>55527.344421243724</c:v>
                </c:pt>
                <c:pt idx="10">
                  <c:v>55793.819009709099</c:v>
                </c:pt>
                <c:pt idx="11">
                  <c:v>59320.826742165547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87D6-4983-92D0-DF512A2B3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03944"/>
        <c:axId val="142904336"/>
      </c:lineChart>
      <c:catAx>
        <c:axId val="14290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2904336"/>
        <c:crosses val="autoZero"/>
        <c:auto val="1"/>
        <c:lblAlgn val="ctr"/>
        <c:lblOffset val="100"/>
        <c:noMultiLvlLbl val="0"/>
      </c:catAx>
      <c:valAx>
        <c:axId val="14290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2903944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49703933091758E-2"/>
          <c:y val="8.2751269558804075E-2"/>
          <c:w val="0.93855029606690821"/>
          <c:h val="0.72241389662759914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'Pag 3 e 4'!$U$2:$U$4</c:f>
              <c:strCache>
                <c:ptCount val="3"/>
                <c:pt idx="0">
                  <c:v>Totale Avvisi</c:v>
                </c:pt>
                <c:pt idx="2">
                  <c:v>2019</c:v>
                </c:pt>
              </c:strCache>
            </c:strRef>
          </c:tx>
          <c:spPr>
            <a:solidFill>
              <a:srgbClr val="FFB4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4D-4431-9885-6B043192B28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4D-4431-9885-6B043192B28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94D-4431-9885-6B043192B28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4D-4431-9885-6B043192B28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94D-4431-9885-6B043192B28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4D-4431-9885-6B043192B28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94D-4431-9885-6B043192B2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 e 4'!$P$5:$P$17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 e 4'!$U$5:$U$16</c:f>
              <c:numCache>
                <c:formatCode>#,##0</c:formatCode>
                <c:ptCount val="12"/>
                <c:pt idx="0">
                  <c:v>26364.49286680705</c:v>
                </c:pt>
                <c:pt idx="1">
                  <c:v>28067.208630811412</c:v>
                </c:pt>
                <c:pt idx="2">
                  <c:v>35422.81042111064</c:v>
                </c:pt>
                <c:pt idx="3">
                  <c:v>33571.341789687722</c:v>
                </c:pt>
                <c:pt idx="4">
                  <c:v>36142.263131475076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94D-4431-9885-6B043192B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77552"/>
        <c:axId val="143877944"/>
      </c:barChart>
      <c:lineChart>
        <c:grouping val="standard"/>
        <c:varyColors val="0"/>
        <c:ser>
          <c:idx val="2"/>
          <c:order val="0"/>
          <c:tx>
            <c:strRef>
              <c:f>'Pag 3 e 4'!$T$2:$T$4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 e 4'!$P$5:$P$17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 e 4'!$T$5:$T$16</c:f>
              <c:numCache>
                <c:formatCode>#,##0</c:formatCode>
                <c:ptCount val="12"/>
                <c:pt idx="0">
                  <c:v>27787.246417293863</c:v>
                </c:pt>
                <c:pt idx="1">
                  <c:v>28910.532153575492</c:v>
                </c:pt>
                <c:pt idx="2">
                  <c:v>36926.907823871807</c:v>
                </c:pt>
                <c:pt idx="3">
                  <c:v>34896.971920775548</c:v>
                </c:pt>
                <c:pt idx="4">
                  <c:v>37069.741786586688</c:v>
                </c:pt>
                <c:pt idx="5">
                  <c:v>34996.453577554043</c:v>
                </c:pt>
                <c:pt idx="6">
                  <c:v>32283.972607075237</c:v>
                </c:pt>
                <c:pt idx="7">
                  <c:v>24891.815868205889</c:v>
                </c:pt>
                <c:pt idx="8">
                  <c:v>34554.251409669552</c:v>
                </c:pt>
                <c:pt idx="9">
                  <c:v>37578.904066902709</c:v>
                </c:pt>
                <c:pt idx="10">
                  <c:v>39557.95678142002</c:v>
                </c:pt>
                <c:pt idx="11">
                  <c:v>41315.151374020963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94D-4431-9885-6B043192B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77552"/>
        <c:axId val="143877944"/>
      </c:lineChart>
      <c:catAx>
        <c:axId val="14387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3877944"/>
        <c:crosses val="autoZero"/>
        <c:auto val="1"/>
        <c:lblAlgn val="ctr"/>
        <c:lblOffset val="100"/>
        <c:noMultiLvlLbl val="0"/>
      </c:catAx>
      <c:valAx>
        <c:axId val="14387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3877552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31029022718304E-2"/>
          <c:y val="5.3829428673193021E-2"/>
          <c:w val="0.95046024072473334"/>
          <c:h val="0.84337771730487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10 e 11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10 e 11 P tot'!$X$19:$Y$19</c:f>
              <c:numCache>
                <c:formatCode>mmm\-yy</c:formatCode>
                <c:ptCount val="2"/>
                <c:pt idx="0">
                  <c:v>43221</c:v>
                </c:pt>
                <c:pt idx="1">
                  <c:v>43586</c:v>
                </c:pt>
              </c:numCache>
            </c:numRef>
          </c:cat>
          <c:val>
            <c:numRef>
              <c:f>'Pag 10 e 11 P tot'!$X$20:$Y$20</c:f>
              <c:numCache>
                <c:formatCode>#,##0</c:formatCode>
                <c:ptCount val="2"/>
                <c:pt idx="0">
                  <c:v>16083.852198</c:v>
                </c:pt>
                <c:pt idx="1">
                  <c:v>13534.833809999996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3B-4B73-B45A-95AB59D476B4}"/>
            </c:ext>
          </c:extLst>
        </c:ser>
        <c:ser>
          <c:idx val="1"/>
          <c:order val="1"/>
          <c:tx>
            <c:strRef>
              <c:f>'Pag 10 e 11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B400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29-4A57-98A4-18E70D306B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10 e 11 P tot'!$X$19:$Y$19</c:f>
              <c:numCache>
                <c:formatCode>mmm\-yy</c:formatCode>
                <c:ptCount val="2"/>
                <c:pt idx="0">
                  <c:v>43221</c:v>
                </c:pt>
                <c:pt idx="1">
                  <c:v>43586</c:v>
                </c:pt>
              </c:numCache>
            </c:numRef>
          </c:cat>
          <c:val>
            <c:numRef>
              <c:f>'Pag 10 e 11 P tot'!$X$21:$Y$21</c:f>
              <c:numCache>
                <c:formatCode>#,##0</c:formatCode>
                <c:ptCount val="2"/>
                <c:pt idx="0">
                  <c:v>12288.201659999997</c:v>
                </c:pt>
                <c:pt idx="1">
                  <c:v>9414.7991519999978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3B-4B73-B45A-95AB59D476B4}"/>
            </c:ext>
          </c:extLst>
        </c:ser>
        <c:ser>
          <c:idx val="2"/>
          <c:order val="2"/>
          <c:tx>
            <c:strRef>
              <c:f>'Pag 10 e 11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10 e 11 P tot'!$X$19:$Y$19</c:f>
              <c:numCache>
                <c:formatCode>mmm\-yy</c:formatCode>
                <c:ptCount val="2"/>
                <c:pt idx="0">
                  <c:v>43221</c:v>
                </c:pt>
                <c:pt idx="1">
                  <c:v>43586</c:v>
                </c:pt>
              </c:numCache>
            </c:numRef>
          </c:cat>
          <c:val>
            <c:numRef>
              <c:f>'Pag 10 e 11 P tot'!$X$22:$Y$22</c:f>
              <c:numCache>
                <c:formatCode>0</c:formatCode>
                <c:ptCount val="2"/>
                <c:pt idx="0">
                  <c:v>417.68597000000011</c:v>
                </c:pt>
                <c:pt idx="1">
                  <c:v>351.33547000000004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3B-4B73-B45A-95AB59D47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43878728"/>
        <c:axId val="143879120"/>
      </c:barChart>
      <c:catAx>
        <c:axId val="1438787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3879120"/>
        <c:crosses val="autoZero"/>
        <c:auto val="0"/>
        <c:lblAlgn val="ctr"/>
        <c:lblOffset val="100"/>
        <c:noMultiLvlLbl val="0"/>
      </c:catAx>
      <c:valAx>
        <c:axId val="1438791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crossAx val="143878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MAGGIO 2019</a:t>
            </a:r>
            <a:br>
              <a:rPr lang="it-IT" sz="4400" dirty="0" smtClean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27 giugno 2019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184432" y="1041490"/>
            <a:ext cx="8142136" cy="5033448"/>
            <a:chOff x="2184432" y="1041490"/>
            <a:chExt cx="8142136" cy="5033448"/>
          </a:xfrm>
        </p:grpSpPr>
        <p:graphicFrame>
          <p:nvGraphicFramePr>
            <p:cNvPr id="19" name="Grafico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42"/>
                </p:ext>
              </p:extLst>
            </p:nvPr>
          </p:nvGraphicFramePr>
          <p:xfrm>
            <a:off x="2184432" y="1041490"/>
            <a:ext cx="7799614" cy="4433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Gruppo 2"/>
            <p:cNvGrpSpPr/>
            <p:nvPr/>
          </p:nvGrpSpPr>
          <p:grpSpPr>
            <a:xfrm>
              <a:off x="4799856" y="5806502"/>
              <a:ext cx="5526712" cy="268436"/>
              <a:chOff x="4617893" y="5833195"/>
              <a:chExt cx="5526712" cy="268436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4908589" y="5833195"/>
                <a:ext cx="10469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Settimanali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" name="Rettangolo 27"/>
              <p:cNvSpPr/>
              <p:nvPr/>
            </p:nvSpPr>
            <p:spPr bwMode="auto">
              <a:xfrm>
                <a:off x="4617893" y="5882122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6429141" y="5833195"/>
                <a:ext cx="743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Mensili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0" name="Rettangolo 29"/>
              <p:cNvSpPr/>
              <p:nvPr/>
            </p:nvSpPr>
            <p:spPr bwMode="auto">
              <a:xfrm>
                <a:off x="6125869" y="5882122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9496605" y="5849631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32" name="Rettangolo 31"/>
              <p:cNvSpPr/>
              <p:nvPr/>
            </p:nvSpPr>
            <p:spPr bwMode="auto">
              <a:xfrm>
                <a:off x="9208573" y="5882122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7676901" y="5833195"/>
                <a:ext cx="14969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Altre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periodicità</a:t>
                </a:r>
                <a:endParaRPr lang="en-US" dirty="0"/>
              </a:p>
            </p:txBody>
          </p:sp>
          <p:sp>
            <p:nvSpPr>
              <p:cNvPr id="34" name="Rettangolo 33"/>
              <p:cNvSpPr/>
              <p:nvPr/>
            </p:nvSpPr>
            <p:spPr bwMode="auto">
              <a:xfrm>
                <a:off x="7373629" y="5882122"/>
                <a:ext cx="288032" cy="16375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Parentesi graffa chiusa 24"/>
            <p:cNvSpPr/>
            <p:nvPr/>
          </p:nvSpPr>
          <p:spPr bwMode="auto">
            <a:xfrm>
              <a:off x="8760296" y="2609998"/>
              <a:ext cx="109387" cy="2326638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8995792" y="3627123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-19,1%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565483" y="1412776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-15,9%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555234" y="261749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-23,4%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589255" y="3862837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-15,8%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23392" y="6381328"/>
            <a:ext cx="35286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consultabili alla Tavola IV del report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04382"/>
              </p:ext>
            </p:extLst>
          </p:nvPr>
        </p:nvGraphicFramePr>
        <p:xfrm>
          <a:off x="3467860" y="934566"/>
          <a:ext cx="5652476" cy="5256001"/>
        </p:xfrm>
        <a:graphic>
          <a:graphicData uri="http://schemas.openxmlformats.org/drawingml/2006/table">
            <a:tbl>
              <a:tblPr/>
              <a:tblGrid>
                <a:gridCol w="1548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8458295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425034755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13071762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21883423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320391880"/>
                    </a:ext>
                  </a:extLst>
                </a:gridCol>
              </a:tblGrid>
              <a:tr h="797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19.553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27.631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107.802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93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15.822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13.535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58.467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6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3.448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7.259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10.843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46.429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6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2.906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3402"/>
              </p:ext>
            </p:extLst>
          </p:nvPr>
        </p:nvGraphicFramePr>
        <p:xfrm>
          <a:off x="2695342" y="620688"/>
          <a:ext cx="6624001" cy="6002256"/>
        </p:xfrm>
        <a:graphic>
          <a:graphicData uri="http://schemas.openxmlformats.org/drawingml/2006/table">
            <a:tbl>
              <a:tblPr/>
              <a:tblGrid>
                <a:gridCol w="2205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261">
                  <a:extLst>
                    <a:ext uri="{9D8B030D-6E8A-4147-A177-3AD203B41FA5}">
                      <a16:colId xmlns:a16="http://schemas.microsoft.com/office/drawing/2014/main" xmlns="" val="905016221"/>
                    </a:ext>
                  </a:extLst>
                </a:gridCol>
                <a:gridCol w="721261">
                  <a:extLst>
                    <a:ext uri="{9D8B030D-6E8A-4147-A177-3AD203B41FA5}">
                      <a16:colId xmlns:a16="http://schemas.microsoft.com/office/drawing/2014/main" xmlns="" val="3803437941"/>
                    </a:ext>
                  </a:extLst>
                </a:gridCol>
                <a:gridCol w="721261">
                  <a:extLst>
                    <a:ext uri="{9D8B030D-6E8A-4147-A177-3AD203B41FA5}">
                      <a16:colId xmlns:a16="http://schemas.microsoft.com/office/drawing/2014/main" xmlns="" val="2133014691"/>
                    </a:ext>
                  </a:extLst>
                </a:gridCol>
                <a:gridCol w="721261">
                  <a:extLst>
                    <a:ext uri="{9D8B030D-6E8A-4147-A177-3AD203B41FA5}">
                      <a16:colId xmlns:a16="http://schemas.microsoft.com/office/drawing/2014/main" xmlns="" val="1301944579"/>
                    </a:ext>
                  </a:extLst>
                </a:gridCol>
                <a:gridCol w="721261">
                  <a:extLst>
                    <a:ext uri="{9D8B030D-6E8A-4147-A177-3AD203B41FA5}">
                      <a16:colId xmlns:a16="http://schemas.microsoft.com/office/drawing/2014/main" xmlns="" val="2643825224"/>
                    </a:ext>
                  </a:extLst>
                </a:gridCol>
              </a:tblGrid>
              <a:tr h="724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7.073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17.306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25.916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25.127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20.948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96.369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2.966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7.138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29.896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14.947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53.914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17.363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2.927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39.631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1.049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2.496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3.368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2.523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11.004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2.824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1.529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7656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7077"/>
              </p:ext>
            </p:extLst>
          </p:nvPr>
        </p:nvGraphicFramePr>
        <p:xfrm>
          <a:off x="3509382" y="939203"/>
          <a:ext cx="5754972" cy="4983428"/>
        </p:xfrm>
        <a:graphic>
          <a:graphicData uri="http://schemas.openxmlformats.org/drawingml/2006/table">
            <a:tbl>
              <a:tblPr/>
              <a:tblGrid>
                <a:gridCol w="1929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7584">
                  <a:extLst>
                    <a:ext uri="{9D8B030D-6E8A-4147-A177-3AD203B41FA5}">
                      <a16:colId xmlns:a16="http://schemas.microsoft.com/office/drawing/2014/main" xmlns="" val="1422204911"/>
                    </a:ext>
                  </a:extLst>
                </a:gridCol>
                <a:gridCol w="637584">
                  <a:extLst>
                    <a:ext uri="{9D8B030D-6E8A-4147-A177-3AD203B41FA5}">
                      <a16:colId xmlns:a16="http://schemas.microsoft.com/office/drawing/2014/main" xmlns="" val="3945426993"/>
                    </a:ext>
                  </a:extLst>
                </a:gridCol>
                <a:gridCol w="637584">
                  <a:extLst>
                    <a:ext uri="{9D8B030D-6E8A-4147-A177-3AD203B41FA5}">
                      <a16:colId xmlns:a16="http://schemas.microsoft.com/office/drawing/2014/main" xmlns="" val="988780112"/>
                    </a:ext>
                  </a:extLst>
                </a:gridCol>
                <a:gridCol w="637584">
                  <a:extLst>
                    <a:ext uri="{9D8B030D-6E8A-4147-A177-3AD203B41FA5}">
                      <a16:colId xmlns:a16="http://schemas.microsoft.com/office/drawing/2014/main" xmlns="" val="1628437934"/>
                    </a:ext>
                  </a:extLst>
                </a:gridCol>
                <a:gridCol w="637584">
                  <a:extLst>
                    <a:ext uri="{9D8B030D-6E8A-4147-A177-3AD203B41FA5}">
                      <a16:colId xmlns:a16="http://schemas.microsoft.com/office/drawing/2014/main" xmlns="" val="275855789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11.433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2.902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-55,5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Maggio 2019 -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92898"/>
              </p:ext>
            </p:extLst>
          </p:nvPr>
        </p:nvGraphicFramePr>
        <p:xfrm>
          <a:off x="263353" y="1052737"/>
          <a:ext cx="11323259" cy="4936021"/>
        </p:xfrm>
        <a:graphic>
          <a:graphicData uri="http://schemas.openxmlformats.org/drawingml/2006/table">
            <a:tbl>
              <a:tblPr/>
              <a:tblGrid>
                <a:gridCol w="295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9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5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01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4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164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 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45.991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10.013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 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15.467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 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9.902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1.823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 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6.819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1.789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 -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 - Familiari &amp; Guide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4.766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 - 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5.489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1.437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2002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Maggio 2019 -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00508"/>
              </p:ext>
            </p:extLst>
          </p:nvPr>
        </p:nvGraphicFramePr>
        <p:xfrm>
          <a:off x="263352" y="1052737"/>
          <a:ext cx="11323258" cy="4948702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3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8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2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3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15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0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233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401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 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3.404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 - </a:t>
                      </a:r>
                      <a:r>
                        <a:rPr lang="it-IT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Varie</a:t>
                      </a:r>
                      <a:endParaRPr lang="it-IT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681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1.577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533389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 - 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1.494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474548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 - 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10678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 - 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2274619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spcBef>
                          <a:spcPts val="0"/>
                        </a:spcBef>
                      </a:pPr>
                      <a:r>
                        <a:rPr lang="it-IT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 - Scienze &amp; 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23392" y="6171981"/>
            <a:ext cx="10693188" cy="5693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mese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Marzo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2019 è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stata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aggiornata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la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classificazione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gruppi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periodici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 In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particolare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alcuni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gruppi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sono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stati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aggregati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tra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loro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e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alcune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testate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sono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state collocate in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gruppi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differenti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 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Segnaliamo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inoltre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che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due testate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dell'ex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gruppo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"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Economia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",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oggi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non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più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in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essere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sono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state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inserite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nella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dichiarazione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quotidiani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per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tutto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periodo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considerato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52158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25176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Maggio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2019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82423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Maggio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2019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345173" y="708597"/>
            <a:ext cx="11507961" cy="270130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9" name="Gra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729144"/>
              </p:ext>
            </p:extLst>
          </p:nvPr>
        </p:nvGraphicFramePr>
        <p:xfrm>
          <a:off x="378778" y="1378833"/>
          <a:ext cx="11434441" cy="187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/>
          <p:cNvSpPr/>
          <p:nvPr/>
        </p:nvSpPr>
        <p:spPr bwMode="auto">
          <a:xfrm>
            <a:off x="345173" y="3501193"/>
            <a:ext cx="11507961" cy="273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38" name="Grafico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271676"/>
              </p:ext>
            </p:extLst>
          </p:nvPr>
        </p:nvGraphicFramePr>
        <p:xfrm>
          <a:off x="378778" y="4268159"/>
          <a:ext cx="11045814" cy="188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544431" y="210543"/>
            <a:ext cx="11308304" cy="6506840"/>
            <a:chOff x="544431" y="210543"/>
            <a:chExt cx="11308304" cy="6506840"/>
          </a:xfrm>
        </p:grpSpPr>
        <p:sp>
          <p:nvSpPr>
            <p:cNvPr id="4" name="Text Box 66"/>
            <p:cNvSpPr txBox="1">
              <a:spLocks noChangeArrowheads="1"/>
            </p:cNvSpPr>
            <p:nvPr/>
          </p:nvSpPr>
          <p:spPr bwMode="auto">
            <a:xfrm>
              <a:off x="1524000" y="210543"/>
              <a:ext cx="9144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it-IT" altLang="it-IT" sz="2000" dirty="0">
                  <a:latin typeface="Arial Black" panose="020B0A04020102020204" pitchFamily="34" charset="0"/>
                  <a:cs typeface="Arial" panose="020B0604020202020204" pitchFamily="34" charset="0"/>
                </a:rPr>
                <a:t>QUOTIDIANI </a:t>
              </a:r>
              <a:r>
                <a:rPr lang="it-IT" altLang="it-IT" sz="2000" i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– Totale Fatturato </a:t>
              </a:r>
              <a:r>
                <a:rPr lang="it-IT" altLang="it-IT" sz="2000" i="1" dirty="0">
                  <a:latin typeface="Arial Black" panose="020B0A04020102020204" pitchFamily="34" charset="0"/>
                  <a:cs typeface="Arial" panose="020B0604020202020204" pitchFamily="34" charset="0"/>
                </a:rPr>
                <a:t>(per 1.000) e </a:t>
              </a:r>
              <a:r>
                <a:rPr lang="it-IT" altLang="it-IT" sz="2000" i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Spazi</a:t>
              </a:r>
              <a:endPara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8361392" y="6455773"/>
              <a:ext cx="497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2018 </a:t>
              </a:r>
              <a:endParaRPr lang="en-US" dirty="0"/>
            </a:p>
          </p:txBody>
        </p:sp>
        <p:sp>
          <p:nvSpPr>
            <p:cNvPr id="13" name="Rettangolo 12"/>
            <p:cNvSpPr/>
            <p:nvPr/>
          </p:nvSpPr>
          <p:spPr bwMode="auto">
            <a:xfrm>
              <a:off x="8040216" y="6504700"/>
              <a:ext cx="288032" cy="163757"/>
            </a:xfrm>
            <a:prstGeom prst="rect">
              <a:avLst/>
            </a:prstGeom>
            <a:solidFill>
              <a:srgbClr val="576B8A"/>
            </a:solidFill>
            <a:ln w="28575">
              <a:solidFill>
                <a:srgbClr val="576B8A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9377888" y="6455773"/>
              <a:ext cx="497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2019 </a:t>
              </a:r>
              <a:endParaRPr lang="en-US" dirty="0"/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9074616" y="6504700"/>
              <a:ext cx="288032" cy="163757"/>
            </a:xfrm>
            <a:prstGeom prst="rect">
              <a:avLst/>
            </a:prstGeom>
            <a:solidFill>
              <a:srgbClr val="FFB400"/>
            </a:solidFill>
            <a:ln w="28575">
              <a:solidFill>
                <a:srgbClr val="FFB4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294560" y="6458901"/>
              <a:ext cx="648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 % </a:t>
              </a:r>
              <a:endParaRPr lang="en-US" dirty="0"/>
            </a:p>
          </p:txBody>
        </p:sp>
        <p:sp>
          <p:nvSpPr>
            <p:cNvPr id="20" name="Rettangolo 19"/>
            <p:cNvSpPr/>
            <p:nvPr/>
          </p:nvSpPr>
          <p:spPr bwMode="auto">
            <a:xfrm>
              <a:off x="9984432" y="6507828"/>
              <a:ext cx="288032" cy="16375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544431" y="6471162"/>
              <a:ext cx="45787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</a:t>
              </a:r>
              <a:r>
                <a:rPr lang="it-IT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alle Tavole II e III </a:t>
              </a:r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343018" y="764704"/>
              <a:ext cx="2506961" cy="3038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142544" y="1068722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-15,2%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999561" y="1068578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856578" y="1068578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713595" y="1068578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-6,3%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4571914" y="1068578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345774" y="3584529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999561" y="3927207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-2,9%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142544" y="3918357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-5,1%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2851580" y="3931127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3713595" y="3928662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-3,8%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4571914" y="3927207"/>
              <a:ext cx="7092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-2,5%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62733"/>
              </p:ext>
            </p:extLst>
          </p:nvPr>
        </p:nvGraphicFramePr>
        <p:xfrm>
          <a:off x="3431704" y="1884414"/>
          <a:ext cx="5256000" cy="3089172"/>
        </p:xfrm>
        <a:graphic>
          <a:graphicData uri="http://schemas.openxmlformats.org/drawingml/2006/table">
            <a:tbl>
              <a:tblPr/>
              <a:tblGrid>
                <a:gridCol w="1422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919">
                  <a:extLst>
                    <a:ext uri="{9D8B030D-6E8A-4147-A177-3AD203B41FA5}">
                      <a16:colId xmlns:a16="http://schemas.microsoft.com/office/drawing/2014/main" xmlns="" val="603754047"/>
                    </a:ext>
                  </a:extLst>
                </a:gridCol>
                <a:gridCol w="593433">
                  <a:extLst>
                    <a:ext uri="{9D8B030D-6E8A-4147-A177-3AD203B41FA5}">
                      <a16:colId xmlns:a16="http://schemas.microsoft.com/office/drawing/2014/main" xmlns="" val="2885773155"/>
                    </a:ext>
                  </a:extLst>
                </a:gridCol>
                <a:gridCol w="630720">
                  <a:extLst>
                    <a:ext uri="{9D8B030D-6E8A-4147-A177-3AD203B41FA5}">
                      <a16:colId xmlns:a16="http://schemas.microsoft.com/office/drawing/2014/main" xmlns="" val="1950193691"/>
                    </a:ext>
                  </a:extLst>
                </a:gridCol>
                <a:gridCol w="630720">
                  <a:extLst>
                    <a:ext uri="{9D8B030D-6E8A-4147-A177-3AD203B41FA5}">
                      <a16:colId xmlns:a16="http://schemas.microsoft.com/office/drawing/2014/main" xmlns="" val="3410176760"/>
                    </a:ext>
                  </a:extLst>
                </a:gridCol>
                <a:gridCol w="700800">
                  <a:extLst>
                    <a:ext uri="{9D8B030D-6E8A-4147-A177-3AD203B41FA5}">
                      <a16:colId xmlns:a16="http://schemas.microsoft.com/office/drawing/2014/main" xmlns="" val="3115249901"/>
                    </a:ext>
                  </a:extLst>
                </a:gridCol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Prog.Mag</a:t>
                      </a:r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2019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31.968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37.059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47.467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44.176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47.261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207.931  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26.364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28.067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35.423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33.571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36.142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159.568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85776"/>
              </p:ext>
            </p:extLst>
          </p:nvPr>
        </p:nvGraphicFramePr>
        <p:xfrm>
          <a:off x="3431704" y="1014722"/>
          <a:ext cx="5256001" cy="5470408"/>
        </p:xfrm>
        <a:graphic>
          <a:graphicData uri="http://schemas.openxmlformats.org/drawingml/2006/table">
            <a:tbl>
              <a:tblPr/>
              <a:tblGrid>
                <a:gridCol w="1302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883">
                  <a:extLst>
                    <a:ext uri="{9D8B030D-6E8A-4147-A177-3AD203B41FA5}">
                      <a16:colId xmlns:a16="http://schemas.microsoft.com/office/drawing/2014/main" xmlns="" val="1303205867"/>
                    </a:ext>
                  </a:extLst>
                </a:gridCol>
                <a:gridCol w="658883">
                  <a:extLst>
                    <a:ext uri="{9D8B030D-6E8A-4147-A177-3AD203B41FA5}">
                      <a16:colId xmlns:a16="http://schemas.microsoft.com/office/drawing/2014/main" xmlns="" val="3209099354"/>
                    </a:ext>
                  </a:extLst>
                </a:gridCol>
                <a:gridCol w="658883">
                  <a:extLst>
                    <a:ext uri="{9D8B030D-6E8A-4147-A177-3AD203B41FA5}">
                      <a16:colId xmlns:a16="http://schemas.microsoft.com/office/drawing/2014/main" xmlns="" val="2081758430"/>
                    </a:ext>
                  </a:extLst>
                </a:gridCol>
                <a:gridCol w="658883">
                  <a:extLst>
                    <a:ext uri="{9D8B030D-6E8A-4147-A177-3AD203B41FA5}">
                      <a16:colId xmlns:a16="http://schemas.microsoft.com/office/drawing/2014/main" xmlns="" val="3589234927"/>
                    </a:ext>
                  </a:extLst>
                </a:gridCol>
                <a:gridCol w="658883">
                  <a:extLst>
                    <a:ext uri="{9D8B030D-6E8A-4147-A177-3AD203B41FA5}">
                      <a16:colId xmlns:a16="http://schemas.microsoft.com/office/drawing/2014/main" xmlns="" val="35120735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10.749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21.018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19.576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21.280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86.804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7.695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11.548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12.603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15.170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16.186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70.281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20.641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21.629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25.340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26.570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6047"/>
              </p:ext>
            </p:extLst>
          </p:nvPr>
        </p:nvGraphicFramePr>
        <p:xfrm>
          <a:off x="3424258" y="764705"/>
          <a:ext cx="5328000" cy="5610154"/>
        </p:xfrm>
        <a:graphic>
          <a:graphicData uri="http://schemas.openxmlformats.org/drawingml/2006/table">
            <a:tbl>
              <a:tblPr/>
              <a:tblGrid>
                <a:gridCol w="1638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79">
                  <a:extLst>
                    <a:ext uri="{9D8B030D-6E8A-4147-A177-3AD203B41FA5}">
                      <a16:colId xmlns:a16="http://schemas.microsoft.com/office/drawing/2014/main" xmlns="" val="4210930149"/>
                    </a:ext>
                  </a:extLst>
                </a:gridCol>
                <a:gridCol w="601533">
                  <a:extLst>
                    <a:ext uri="{9D8B030D-6E8A-4147-A177-3AD203B41FA5}">
                      <a16:colId xmlns:a16="http://schemas.microsoft.com/office/drawing/2014/main" xmlns="" val="1572831571"/>
                    </a:ext>
                  </a:extLst>
                </a:gridCol>
                <a:gridCol w="601533">
                  <a:extLst>
                    <a:ext uri="{9D8B030D-6E8A-4147-A177-3AD203B41FA5}">
                      <a16:colId xmlns:a16="http://schemas.microsoft.com/office/drawing/2014/main" xmlns="" val="1388296117"/>
                    </a:ext>
                  </a:extLst>
                </a:gridCol>
                <a:gridCol w="601533">
                  <a:extLst>
                    <a:ext uri="{9D8B030D-6E8A-4147-A177-3AD203B41FA5}">
                      <a16:colId xmlns:a16="http://schemas.microsoft.com/office/drawing/2014/main" xmlns="" val="1488820396"/>
                    </a:ext>
                  </a:extLst>
                </a:gridCol>
                <a:gridCol w="681448">
                  <a:extLst>
                    <a:ext uri="{9D8B030D-6E8A-4147-A177-3AD203B41FA5}">
                      <a16:colId xmlns:a16="http://schemas.microsoft.com/office/drawing/2014/main" xmlns="" val="3039619787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Prog.Mag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4.312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848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659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4.879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927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1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19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Progressivo a Maggio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0598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8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8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 2019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207.931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159.568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86.804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29.662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70.281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120.418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20.097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3.872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23.238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4.492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7.511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1.124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09820"/>
              </p:ext>
            </p:extLst>
          </p:nvPr>
        </p:nvGraphicFramePr>
        <p:xfrm>
          <a:off x="732000" y="908720"/>
          <a:ext cx="107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Maggio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2019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(Q)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Sud (Apr.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Esquire (Nov.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Maria con te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&amp; Guide TV (G)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Youngtimer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(Mag.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Automotive (C)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484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32736"/>
              </p:ext>
            </p:extLst>
          </p:nvPr>
        </p:nvGraphicFramePr>
        <p:xfrm>
          <a:off x="732000" y="908720"/>
          <a:ext cx="10728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Maggio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2019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Cucina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it-IT" altLang="it-IT" sz="1800" b="1" i="0" kern="1200" baseline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(Dic.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Gioia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(Nov.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Attualità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Guida Cucina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(Dic.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Uomo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24091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280594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98376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31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27721</TotalTime>
  <Words>1504</Words>
  <Application>Microsoft Office PowerPoint</Application>
  <PresentationFormat>Widescreen</PresentationFormat>
  <Paragraphs>792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2018 – Maggio 2019 - FATTURATI (per 1.000) E SPAZI </vt:lpstr>
      <vt:lpstr> Testate divise per Gruppi Periodo Gennaio 2018 – Maggio 2019 -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2216</cp:revision>
  <cp:lastPrinted>2019-06-24T10:40:15Z</cp:lastPrinted>
  <dcterms:created xsi:type="dcterms:W3CDTF">2006-03-29T09:09:15Z</dcterms:created>
  <dcterms:modified xsi:type="dcterms:W3CDTF">2019-06-25T10:30:42Z</dcterms:modified>
</cp:coreProperties>
</file>