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412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002060"/>
    <a:srgbClr val="00467A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364" autoAdjust="0"/>
  </p:normalViewPr>
  <p:slideViewPr>
    <p:cSldViewPr>
      <p:cViewPr varScale="1">
        <p:scale>
          <a:sx n="67" d="100"/>
          <a:sy n="67" d="100"/>
        </p:scale>
        <p:origin x="876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5.%20Maggi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5.%20Maggi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5.%20Maggi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9\05.%20Maggi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58651790518286E-2"/>
          <c:y val="2.6325628234641435E-2"/>
          <c:w val="0.97528269641896348"/>
          <c:h val="0.79352114417172825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2AAA-4F94-998F-13581B21ADA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mensile'!$B$2:$G$2,'Grafico mensile'!$O$2:$P$2)</c:f>
              <c:numCache>
                <c:formatCode>0.0%</c:formatCode>
                <c:ptCount val="8"/>
                <c:pt idx="0">
                  <c:v>3.0514234196747461E-3</c:v>
                </c:pt>
                <c:pt idx="1">
                  <c:v>1.4024968588018298E-2</c:v>
                </c:pt>
                <c:pt idx="2">
                  <c:v>6.9342148081425678E-3</c:v>
                </c:pt>
                <c:pt idx="3">
                  <c:v>6.6758479799548069E-3</c:v>
                </c:pt>
                <c:pt idx="4">
                  <c:v>1.0654851072891918E-2</c:v>
                </c:pt>
                <c:pt idx="5">
                  <c:v>0</c:v>
                </c:pt>
                <c:pt idx="6">
                  <c:v>9.3555121961883831E-3</c:v>
                </c:pt>
                <c:pt idx="7">
                  <c:v>8.3995330788402683E-3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AA-4F94-998F-13581B21ADA6}"/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2AAA-4F94-998F-13581B21ADA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15,4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mensile'!$B$3:$G$3,'Grafico mensile'!$O$3:$P$3)</c:f>
              <c:numCache>
                <c:formatCode>0.0%</c:formatCode>
                <c:ptCount val="8"/>
                <c:pt idx="0">
                  <c:v>0.15660506027717097</c:v>
                </c:pt>
                <c:pt idx="1">
                  <c:v>0.14502360711048268</c:v>
                </c:pt>
                <c:pt idx="2">
                  <c:v>0.12935587456500713</c:v>
                </c:pt>
                <c:pt idx="3">
                  <c:v>0.15253545992698705</c:v>
                </c:pt>
                <c:pt idx="4">
                  <c:v>0.18242323907929123</c:v>
                </c:pt>
                <c:pt idx="5">
                  <c:v>0</c:v>
                </c:pt>
                <c:pt idx="6">
                  <c:v>0.13795093514130963</c:v>
                </c:pt>
                <c:pt idx="7">
                  <c:v>0.15413818916043101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AA-4F94-998F-13581B21ADA6}"/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2AAA-4F94-998F-13581B21ADA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15,0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mensile'!$B$4:$G$4,'Grafico mensile'!$O$4:$P$4)</c:f>
              <c:numCache>
                <c:formatCode>0.0%</c:formatCode>
                <c:ptCount val="8"/>
                <c:pt idx="0">
                  <c:v>0.13820790519011678</c:v>
                </c:pt>
                <c:pt idx="1">
                  <c:v>0.16243231986672219</c:v>
                </c:pt>
                <c:pt idx="2">
                  <c:v>0.15402151489137228</c:v>
                </c:pt>
                <c:pt idx="3">
                  <c:v>0.14317995171813183</c:v>
                </c:pt>
                <c:pt idx="4">
                  <c:v>0.14935508249863105</c:v>
                </c:pt>
                <c:pt idx="5">
                  <c:v>0</c:v>
                </c:pt>
                <c:pt idx="6">
                  <c:v>0.13752366091517415</c:v>
                </c:pt>
                <c:pt idx="7">
                  <c:v>0.14961783019327898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AA-4F94-998F-13581B21ADA6}"/>
            </c:ext>
          </c:extLst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67,1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AAA-4F94-998F-13581B21ADA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67,4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mensile'!$B$5:$G$5,'Grafico mensile'!$O$5:$P$5)</c:f>
              <c:numCache>
                <c:formatCode>0.0%</c:formatCode>
                <c:ptCount val="8"/>
                <c:pt idx="0">
                  <c:v>0.68801430162087607</c:v>
                </c:pt>
                <c:pt idx="1">
                  <c:v>0.67123502462209372</c:v>
                </c:pt>
                <c:pt idx="2">
                  <c:v>0.69560251687433827</c:v>
                </c:pt>
                <c:pt idx="3">
                  <c:v>0.67752714545174764</c:v>
                </c:pt>
                <c:pt idx="4">
                  <c:v>0.64646916541336741</c:v>
                </c:pt>
                <c:pt idx="5">
                  <c:v>0</c:v>
                </c:pt>
                <c:pt idx="6">
                  <c:v>0.70339636610244838</c:v>
                </c:pt>
                <c:pt idx="7">
                  <c:v>0.67437187918558394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AA-4F94-998F-13581B21ADA6}"/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2AAA-4F94-998F-13581B21ADA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AAA-4F94-998F-13581B21AD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mensile'!$B$6:$G$6,'Grafico mensile'!$O$6:$P$6)</c:f>
              <c:numCache>
                <c:formatCode>0.0%</c:formatCode>
                <c:ptCount val="8"/>
                <c:pt idx="0">
                  <c:v>1.4121309492161463E-2</c:v>
                </c:pt>
                <c:pt idx="1">
                  <c:v>7.2840798126830907E-3</c:v>
                </c:pt>
                <c:pt idx="2">
                  <c:v>1.4085878861139781E-2</c:v>
                </c:pt>
                <c:pt idx="3">
                  <c:v>2.008159492317866E-2</c:v>
                </c:pt>
                <c:pt idx="4">
                  <c:v>1.1097661935818445E-2</c:v>
                </c:pt>
                <c:pt idx="5">
                  <c:v>0</c:v>
                </c:pt>
                <c:pt idx="6">
                  <c:v>1.1773525644879495E-2</c:v>
                </c:pt>
                <c:pt idx="7">
                  <c:v>1.3472568381865791E-2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AA-4F94-998F-13581B21AD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787392"/>
        <c:axId val="161890344"/>
      </c:barChart>
      <c:catAx>
        <c:axId val="16178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890344"/>
        <c:crosses val="autoZero"/>
        <c:auto val="1"/>
        <c:lblAlgn val="ctr"/>
        <c:lblOffset val="100"/>
        <c:noMultiLvlLbl val="0"/>
      </c:catAx>
      <c:valAx>
        <c:axId val="161890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78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storico'!$C$31:$C$38</c:f>
              <c:numCache>
                <c:formatCode>0%</c:formatCode>
                <c:ptCount val="8"/>
                <c:pt idx="0">
                  <c:v>1.657867670086114E-2</c:v>
                </c:pt>
                <c:pt idx="1">
                  <c:v>8.756848631057048E-3</c:v>
                </c:pt>
                <c:pt idx="2">
                  <c:v>1.0717249681160496E-2</c:v>
                </c:pt>
                <c:pt idx="3">
                  <c:v>7.8260476197656702E-3</c:v>
                </c:pt>
                <c:pt idx="4">
                  <c:v>1.1898031906543463E-2</c:v>
                </c:pt>
                <c:pt idx="5">
                  <c:v>9.3346498834999559E-3</c:v>
                </c:pt>
                <c:pt idx="6">
                  <c:v>1.3704703373334574E-2</c:v>
                </c:pt>
                <c:pt idx="7">
                  <c:v>1.0654851072891918E-2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4-4054-9B90-CC2FAF95B062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storico'!$D$31:$D$38</c:f>
              <c:numCache>
                <c:formatCode>0%</c:formatCode>
                <c:ptCount val="8"/>
                <c:pt idx="0">
                  <c:v>0.1658980460981577</c:v>
                </c:pt>
                <c:pt idx="1">
                  <c:v>0.13785378882522725</c:v>
                </c:pt>
                <c:pt idx="2">
                  <c:v>0.13391259157521299</c:v>
                </c:pt>
                <c:pt idx="3">
                  <c:v>0.16554013299757225</c:v>
                </c:pt>
                <c:pt idx="4">
                  <c:v>0.14328544296848275</c:v>
                </c:pt>
                <c:pt idx="5">
                  <c:v>0.15561452094620737</c:v>
                </c:pt>
                <c:pt idx="6">
                  <c:v>0.18175445022562622</c:v>
                </c:pt>
                <c:pt idx="7">
                  <c:v>0.18242323907929123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84-4054-9B90-CC2FAF95B062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storico'!$E$31:$E$38</c:f>
              <c:numCache>
                <c:formatCode>0%</c:formatCode>
                <c:ptCount val="8"/>
                <c:pt idx="0">
                  <c:v>0.15841055307297205</c:v>
                </c:pt>
                <c:pt idx="1">
                  <c:v>0.11516535274774192</c:v>
                </c:pt>
                <c:pt idx="2">
                  <c:v>0.13143346528825478</c:v>
                </c:pt>
                <c:pt idx="3">
                  <c:v>0.11443144291810546</c:v>
                </c:pt>
                <c:pt idx="4">
                  <c:v>9.4425655902601657E-2</c:v>
                </c:pt>
                <c:pt idx="5">
                  <c:v>0.1476798244382794</c:v>
                </c:pt>
                <c:pt idx="6">
                  <c:v>0.14040965994441659</c:v>
                </c:pt>
                <c:pt idx="7">
                  <c:v>0.14935508249863105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84-4054-9B90-CC2FAF95B062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storico'!$F$31:$F$38</c:f>
              <c:numCache>
                <c:formatCode>0%</c:formatCode>
                <c:ptCount val="8"/>
                <c:pt idx="0">
                  <c:v>0.61457056604493454</c:v>
                </c:pt>
                <c:pt idx="1">
                  <c:v>0.71059581295225116</c:v>
                </c:pt>
                <c:pt idx="2">
                  <c:v>0.71394727282851078</c:v>
                </c:pt>
                <c:pt idx="3">
                  <c:v>0.69544950766771718</c:v>
                </c:pt>
                <c:pt idx="4">
                  <c:v>0.73072052117106201</c:v>
                </c:pt>
                <c:pt idx="5">
                  <c:v>0.66580366721875528</c:v>
                </c:pt>
                <c:pt idx="6">
                  <c:v>0.65176853122288503</c:v>
                </c:pt>
                <c:pt idx="7">
                  <c:v>0.64646916541336741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84-4054-9B90-CC2FAF95B062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984-4054-9B90-CC2FAF95B0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storico'!$G$31:$G$38</c:f>
              <c:numCache>
                <c:formatCode>0%</c:formatCode>
                <c:ptCount val="8"/>
                <c:pt idx="0">
                  <c:v>4.4542158083074608E-2</c:v>
                </c:pt>
                <c:pt idx="1">
                  <c:v>2.7628196843722627E-2</c:v>
                </c:pt>
                <c:pt idx="2">
                  <c:v>9.9894206268610012E-3</c:v>
                </c:pt>
                <c:pt idx="3">
                  <c:v>1.6752868796839421E-2</c:v>
                </c:pt>
                <c:pt idx="4">
                  <c:v>1.967034805131011E-2</c:v>
                </c:pt>
                <c:pt idx="5">
                  <c:v>2.156733751325806E-2</c:v>
                </c:pt>
                <c:pt idx="6">
                  <c:v>1.2362655233737549E-2</c:v>
                </c:pt>
                <c:pt idx="7">
                  <c:v>1.1097661935818445E-2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84-4054-9B90-CC2FAF95B0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1358896"/>
        <c:axId val="162282416"/>
      </c:barChart>
      <c:catAx>
        <c:axId val="1613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2282416"/>
        <c:crosses val="autoZero"/>
        <c:auto val="1"/>
        <c:lblAlgn val="ctr"/>
        <c:lblOffset val="100"/>
        <c:noMultiLvlLbl val="0"/>
      </c:catAx>
      <c:valAx>
        <c:axId val="16228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135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mensile!$C$2:$C$150</c:f>
              <c:strCache>
                <c:ptCount val="149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  <c:pt idx="141">
                  <c:v>Ottobre</c:v>
                </c:pt>
                <c:pt idx="142">
                  <c:v>Novembre</c:v>
                </c:pt>
                <c:pt idx="143">
                  <c:v>Dicembre</c:v>
                </c:pt>
                <c:pt idx="144">
                  <c:v>Gennaio</c:v>
                </c:pt>
                <c:pt idx="145">
                  <c:v>Febbraio</c:v>
                </c:pt>
                <c:pt idx="146">
                  <c:v>Marzo</c:v>
                </c:pt>
                <c:pt idx="147">
                  <c:v>Aprile</c:v>
                </c:pt>
                <c:pt idx="148">
                  <c:v>Maggio</c:v>
                </c:pt>
              </c:strCache>
            </c:strRef>
          </c:cat>
          <c:val>
            <c:numRef>
              <c:f>mensile!$D$2:$D$150</c:f>
              <c:numCache>
                <c:formatCode>#,##0</c:formatCode>
                <c:ptCount val="149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21179</c:v>
                </c:pt>
                <c:pt idx="133">
                  <c:v>26241</c:v>
                </c:pt>
                <c:pt idx="134">
                  <c:v>32954</c:v>
                </c:pt>
                <c:pt idx="135">
                  <c:v>32771</c:v>
                </c:pt>
                <c:pt idx="136">
                  <c:v>35868</c:v>
                </c:pt>
                <c:pt idx="137">
                  <c:v>35924</c:v>
                </c:pt>
                <c:pt idx="138">
                  <c:v>28565</c:v>
                </c:pt>
                <c:pt idx="139">
                  <c:v>14347</c:v>
                </c:pt>
                <c:pt idx="140">
                  <c:v>28895</c:v>
                </c:pt>
                <c:pt idx="141">
                  <c:v>38222</c:v>
                </c:pt>
                <c:pt idx="142">
                  <c:v>40095</c:v>
                </c:pt>
                <c:pt idx="143">
                  <c:v>31558</c:v>
                </c:pt>
                <c:pt idx="144">
                  <c:v>21612</c:v>
                </c:pt>
                <c:pt idx="145">
                  <c:v>25887</c:v>
                </c:pt>
                <c:pt idx="146">
                  <c:v>33209</c:v>
                </c:pt>
                <c:pt idx="147">
                  <c:v>31952</c:v>
                </c:pt>
                <c:pt idx="148">
                  <c:v>39692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14-41AC-94F7-F2031A3DE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361032"/>
        <c:axId val="162373168"/>
      </c:lineChart>
      <c:catAx>
        <c:axId val="16036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2373168"/>
        <c:crosses val="autoZero"/>
        <c:auto val="1"/>
        <c:lblAlgn val="ctr"/>
        <c:lblOffset val="100"/>
        <c:noMultiLvlLbl val="0"/>
      </c:catAx>
      <c:valAx>
        <c:axId val="162373168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036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03744"/>
        <c:axId val="160408264"/>
      </c:lineChart>
      <c:catAx>
        <c:axId val="16240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60408264"/>
        <c:crosses val="autoZero"/>
        <c:auto val="1"/>
        <c:lblAlgn val="ctr"/>
        <c:lblOffset val="100"/>
        <c:noMultiLvlLbl val="0"/>
      </c:catAx>
      <c:valAx>
        <c:axId val="16040826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6240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5894090307848E-2"/>
          <c:y val="3.8792336404831748E-2"/>
          <c:w val="0.93174050623052129"/>
          <c:h val="0.79310698823280945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mensile!$C$13:$C$150</c:f>
              <c:strCache>
                <c:ptCount val="138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  <c:pt idx="134">
                  <c:v>Febbraio</c:v>
                </c:pt>
                <c:pt idx="135">
                  <c:v>Marzo</c:v>
                </c:pt>
                <c:pt idx="136">
                  <c:v>Aprile</c:v>
                </c:pt>
                <c:pt idx="137">
                  <c:v>Maggio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mensile!$C$13:$C$150</c:f>
              <c:strCache>
                <c:ptCount val="138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  <c:pt idx="134">
                  <c:v>Febbraio</c:v>
                </c:pt>
                <c:pt idx="135">
                  <c:v>Marzo</c:v>
                </c:pt>
                <c:pt idx="136">
                  <c:v>Aprile</c:v>
                </c:pt>
                <c:pt idx="137">
                  <c:v>Maggio</c:v>
                </c:pt>
              </c:strCache>
            </c:strRef>
          </c:cat>
          <c:val>
            <c:numRef>
              <c:f>mensile!$E$13:$E$150</c:f>
              <c:numCache>
                <c:formatCode>#,##0</c:formatCode>
                <c:ptCount val="138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28793.916666666668</c:v>
                </c:pt>
                <c:pt idx="122">
                  <c:v>28910.75</c:v>
                </c:pt>
                <c:pt idx="123">
                  <c:v>29178.416666666668</c:v>
                </c:pt>
                <c:pt idx="124">
                  <c:v>29619.583333333332</c:v>
                </c:pt>
                <c:pt idx="125">
                  <c:v>29570.416666666668</c:v>
                </c:pt>
                <c:pt idx="126">
                  <c:v>29787</c:v>
                </c:pt>
                <c:pt idx="127">
                  <c:v>29762.333333333332</c:v>
                </c:pt>
                <c:pt idx="128">
                  <c:v>29956.166666666668</c:v>
                </c:pt>
                <c:pt idx="129">
                  <c:v>29982.833333333332</c:v>
                </c:pt>
                <c:pt idx="130">
                  <c:v>30081.25</c:v>
                </c:pt>
                <c:pt idx="131">
                  <c:v>30334.75</c:v>
                </c:pt>
                <c:pt idx="132">
                  <c:v>30551.583333333332</c:v>
                </c:pt>
                <c:pt idx="133">
                  <c:v>30587.666666666668</c:v>
                </c:pt>
                <c:pt idx="134">
                  <c:v>30558.166666666668</c:v>
                </c:pt>
                <c:pt idx="135">
                  <c:v>30579.416666666668</c:v>
                </c:pt>
                <c:pt idx="136">
                  <c:v>30511.166666666668</c:v>
                </c:pt>
                <c:pt idx="137">
                  <c:v>30829.833333333332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35-4385-8B37-4DCF045C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69528"/>
        <c:axId val="160769920"/>
      </c:lineChart>
      <c:catAx>
        <c:axId val="16076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noFill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60769920"/>
        <c:crosses val="autoZero"/>
        <c:auto val="0"/>
        <c:lblAlgn val="ctr"/>
        <c:lblOffset val="100"/>
        <c:noMultiLvlLbl val="0"/>
      </c:catAx>
      <c:valAx>
        <c:axId val="16076992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60769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75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96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MAGGIO 2019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</a:t>
            </a:r>
            <a:r>
              <a:rPr lang="it-IT" sz="2000" dirty="0" smtClean="0"/>
              <a:t>giugno </a:t>
            </a:r>
            <a:r>
              <a:rPr lang="it-IT" sz="2000" dirty="0" smtClean="0"/>
              <a:t>2019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625674" y="-4085224"/>
            <a:ext cx="2952332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4287"/>
              </p:ext>
            </p:extLst>
          </p:nvPr>
        </p:nvGraphicFramePr>
        <p:xfrm>
          <a:off x="77227" y="620686"/>
          <a:ext cx="12062673" cy="26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945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2018 – Maggio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Isoradio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RAI 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Emittente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già presente sul mercato,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ma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non produceva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spazi pubblicitari fino al 2018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409896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060888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88541"/>
              </p:ext>
            </p:extLst>
          </p:nvPr>
        </p:nvGraphicFramePr>
        <p:xfrm>
          <a:off x="80682" y="4005064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2018 – Maggio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69711"/>
              </p:ext>
            </p:extLst>
          </p:nvPr>
        </p:nvGraphicFramePr>
        <p:xfrm>
          <a:off x="119336" y="1027298"/>
          <a:ext cx="11953328" cy="5138003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211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138.487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21.612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31.952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152.352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56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8864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71351"/>
              </p:ext>
            </p:extLst>
          </p:nvPr>
        </p:nvGraphicFramePr>
        <p:xfrm>
          <a:off x="119336" y="1027293"/>
          <a:ext cx="11953328" cy="513801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2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8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128.374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141.396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6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651.228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153.414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165.967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171.585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146.081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184.873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191.552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148.960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720.771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162.017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726.398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166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82940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162.017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187.662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Mag. 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726.398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18.304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130.417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393.196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16632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0355" y="6465806"/>
            <a:ext cx="7374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07368" y="871378"/>
            <a:ext cx="11303822" cy="5601684"/>
            <a:chOff x="407368" y="871378"/>
            <a:chExt cx="11303822" cy="5601684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8804323" y="871378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17.564.832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923469" y="874995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Febbraio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2.857.190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18415" y="871378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2.595.510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0180338" y="872813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2019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17.433.350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289767" y="871378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Marzo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3.973.341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646856" y="878634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Aprile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3.626.206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6710753"/>
                </p:ext>
              </p:extLst>
            </p:nvPr>
          </p:nvGraphicFramePr>
          <p:xfrm>
            <a:off x="407368" y="1449034"/>
            <a:ext cx="11303822" cy="5024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CasellaDiTesto 13"/>
            <p:cNvSpPr txBox="1"/>
            <p:nvPr/>
          </p:nvSpPr>
          <p:spPr>
            <a:xfrm>
              <a:off x="6032971" y="880818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Maggio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4.381.103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Maggio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282624"/>
              </p:ext>
            </p:extLst>
          </p:nvPr>
        </p:nvGraphicFramePr>
        <p:xfrm>
          <a:off x="975596" y="1134492"/>
          <a:ext cx="10240809" cy="491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Maggio 2019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37785" y="6323834"/>
            <a:ext cx="9725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 dati di fatturato totale presenti nella tavola 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72393" y="1311389"/>
            <a:ext cx="11514061" cy="5470435"/>
            <a:chOff x="372393" y="1311389"/>
            <a:chExt cx="11514061" cy="5470435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250484" y="1719713"/>
              <a:ext cx="774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841507" y="1719863"/>
              <a:ext cx="774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138883" y="1720612"/>
              <a:ext cx="774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544733" y="1719865"/>
              <a:ext cx="774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129177" y="1315140"/>
              <a:ext cx="790513" cy="246811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7959136" y="1719383"/>
              <a:ext cx="774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9657755" y="1719168"/>
              <a:ext cx="774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984915" y="1316646"/>
              <a:ext cx="790513" cy="246811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833322" y="1317388"/>
              <a:ext cx="790513" cy="246811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531663" y="1317388"/>
              <a:ext cx="790513" cy="246811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683422" y="1316344"/>
              <a:ext cx="790513" cy="246811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386336" y="1314642"/>
              <a:ext cx="790513" cy="246811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236733" y="1317514"/>
              <a:ext cx="790513" cy="246811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088991" y="1316387"/>
              <a:ext cx="790513" cy="246811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7944760" y="1317965"/>
              <a:ext cx="790513" cy="246811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8793433" y="1313355"/>
              <a:ext cx="790513" cy="246811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9644959" y="1314821"/>
              <a:ext cx="790513" cy="246811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0506228" y="1313355"/>
              <a:ext cx="790513" cy="236713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1364213" y="1719168"/>
              <a:ext cx="288000" cy="3988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1370902" y="1311389"/>
              <a:ext cx="515552" cy="23833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6413932"/>
                </p:ext>
              </p:extLst>
            </p:nvPr>
          </p:nvGraphicFramePr>
          <p:xfrm>
            <a:off x="372393" y="1539775"/>
            <a:ext cx="11449946" cy="5242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4370868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271464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Maggio 2019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63352" y="1276380"/>
            <a:ext cx="11513654" cy="5581620"/>
            <a:chOff x="263352" y="1276380"/>
            <a:chExt cx="11513654" cy="5581620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9474976"/>
                </p:ext>
              </p:extLst>
            </p:nvPr>
          </p:nvGraphicFramePr>
          <p:xfrm>
            <a:off x="554920" y="1649272"/>
            <a:ext cx="10996284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6480503" y="1621014"/>
              <a:ext cx="943200" cy="4323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2741915" y="1622996"/>
              <a:ext cx="943200" cy="4323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879618" y="1623824"/>
              <a:ext cx="943200" cy="4323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4617217" y="1622998"/>
              <a:ext cx="943200" cy="43236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15633" y="1278352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8354226" y="1623825"/>
              <a:ext cx="943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0207300" y="1623996"/>
              <a:ext cx="9432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851269" y="1280018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801499" y="1280837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665562" y="1280837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725751" y="1279684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599975" y="1277802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6529527" y="1280977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474932" y="1279730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400519" y="1281475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9327983" y="1276380"/>
              <a:ext cx="864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0245739" y="1276380"/>
              <a:ext cx="864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1181592" y="1277754"/>
              <a:ext cx="54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graphicFrame>
          <p:nvGraphicFramePr>
            <p:cNvPr id="27" name="Grafico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5050203"/>
                </p:ext>
              </p:extLst>
            </p:nvPr>
          </p:nvGraphicFramePr>
          <p:xfrm>
            <a:off x="263352" y="1412775"/>
            <a:ext cx="11513654" cy="5445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29847</TotalTime>
  <Words>998</Words>
  <Application>Microsoft Office PowerPoint</Application>
  <PresentationFormat>Widescreen</PresentationFormat>
  <Paragraphs>755</Paragraphs>
  <Slides>10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2171</cp:revision>
  <cp:lastPrinted>2019-06-18T10:27:45Z</cp:lastPrinted>
  <dcterms:created xsi:type="dcterms:W3CDTF">2006-03-29T09:09:15Z</dcterms:created>
  <dcterms:modified xsi:type="dcterms:W3CDTF">2019-06-18T13:57:02Z</dcterms:modified>
</cp:coreProperties>
</file>